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1" r:id="rId2"/>
    <p:sldMasterId id="2147483698" r:id="rId3"/>
  </p:sldMasterIdLst>
  <p:notesMasterIdLst>
    <p:notesMasterId r:id="rId101"/>
  </p:notesMasterIdLst>
  <p:sldIdLst>
    <p:sldId id="988" r:id="rId4"/>
    <p:sldId id="256" r:id="rId5"/>
    <p:sldId id="267" r:id="rId6"/>
    <p:sldId id="926" r:id="rId7"/>
    <p:sldId id="259" r:id="rId8"/>
    <p:sldId id="270" r:id="rId9"/>
    <p:sldId id="260" r:id="rId10"/>
    <p:sldId id="932" r:id="rId11"/>
    <p:sldId id="261" r:id="rId12"/>
    <p:sldId id="961" r:id="rId13"/>
    <p:sldId id="278" r:id="rId14"/>
    <p:sldId id="976" r:id="rId15"/>
    <p:sldId id="276" r:id="rId16"/>
    <p:sldId id="978" r:id="rId17"/>
    <p:sldId id="927" r:id="rId18"/>
    <p:sldId id="979" r:id="rId19"/>
    <p:sldId id="928" r:id="rId20"/>
    <p:sldId id="980" r:id="rId21"/>
    <p:sldId id="929" r:id="rId22"/>
    <p:sldId id="949" r:id="rId23"/>
    <p:sldId id="950" r:id="rId24"/>
    <p:sldId id="951" r:id="rId25"/>
    <p:sldId id="952" r:id="rId26"/>
    <p:sldId id="953" r:id="rId27"/>
    <p:sldId id="954" r:id="rId28"/>
    <p:sldId id="279" r:id="rId29"/>
    <p:sldId id="955" r:id="rId30"/>
    <p:sldId id="956" r:id="rId31"/>
    <p:sldId id="957" r:id="rId32"/>
    <p:sldId id="958" r:id="rId33"/>
    <p:sldId id="959" r:id="rId34"/>
    <p:sldId id="960" r:id="rId35"/>
    <p:sldId id="947" r:id="rId36"/>
    <p:sldId id="962" r:id="rId37"/>
    <p:sldId id="963" r:id="rId38"/>
    <p:sldId id="964" r:id="rId39"/>
    <p:sldId id="965" r:id="rId40"/>
    <p:sldId id="966" r:id="rId41"/>
    <p:sldId id="967" r:id="rId42"/>
    <p:sldId id="948" r:id="rId43"/>
    <p:sldId id="968" r:id="rId44"/>
    <p:sldId id="969" r:id="rId45"/>
    <p:sldId id="970" r:id="rId46"/>
    <p:sldId id="971" r:id="rId47"/>
    <p:sldId id="972" r:id="rId48"/>
    <p:sldId id="973" r:id="rId49"/>
    <p:sldId id="974" r:id="rId50"/>
    <p:sldId id="268" r:id="rId51"/>
    <p:sldId id="257" r:id="rId52"/>
    <p:sldId id="934" r:id="rId53"/>
    <p:sldId id="936" r:id="rId54"/>
    <p:sldId id="935" r:id="rId55"/>
    <p:sldId id="937" r:id="rId56"/>
    <p:sldId id="943" r:id="rId57"/>
    <p:sldId id="930" r:id="rId58"/>
    <p:sldId id="265" r:id="rId59"/>
    <p:sldId id="938" r:id="rId60"/>
    <p:sldId id="266" r:id="rId61"/>
    <p:sldId id="939" r:id="rId62"/>
    <p:sldId id="940" r:id="rId63"/>
    <p:sldId id="258" r:id="rId64"/>
    <p:sldId id="944" r:id="rId65"/>
    <p:sldId id="273" r:id="rId66"/>
    <p:sldId id="975" r:id="rId67"/>
    <p:sldId id="271" r:id="rId68"/>
    <p:sldId id="272" r:id="rId69"/>
    <p:sldId id="283" r:id="rId70"/>
    <p:sldId id="282" r:id="rId71"/>
    <p:sldId id="284" r:id="rId72"/>
    <p:sldId id="674" r:id="rId73"/>
    <p:sldId id="675" r:id="rId74"/>
    <p:sldId id="652" r:id="rId75"/>
    <p:sldId id="676" r:id="rId76"/>
    <p:sldId id="662" r:id="rId77"/>
    <p:sldId id="287" r:id="rId78"/>
    <p:sldId id="588" r:id="rId79"/>
    <p:sldId id="587" r:id="rId80"/>
    <p:sldId id="680" r:id="rId81"/>
    <p:sldId id="280" r:id="rId82"/>
    <p:sldId id="281" r:id="rId83"/>
    <p:sldId id="663" r:id="rId84"/>
    <p:sldId id="946" r:id="rId85"/>
    <p:sldId id="467" r:id="rId86"/>
    <p:sldId id="941" r:id="rId87"/>
    <p:sldId id="262" r:id="rId88"/>
    <p:sldId id="288" r:id="rId89"/>
    <p:sldId id="924" r:id="rId90"/>
    <p:sldId id="891" r:id="rId91"/>
    <p:sldId id="912" r:id="rId92"/>
    <p:sldId id="986" r:id="rId93"/>
    <p:sldId id="987" r:id="rId94"/>
    <p:sldId id="981" r:id="rId95"/>
    <p:sldId id="982" r:id="rId96"/>
    <p:sldId id="983" r:id="rId97"/>
    <p:sldId id="984" r:id="rId98"/>
    <p:sldId id="985" r:id="rId99"/>
    <p:sldId id="275" r:id="rId10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35" autoAdjust="0"/>
    <p:restoredTop sz="94660"/>
  </p:normalViewPr>
  <p:slideViewPr>
    <p:cSldViewPr>
      <p:cViewPr varScale="1">
        <p:scale>
          <a:sx n="70" d="100"/>
          <a:sy n="70" d="100"/>
        </p:scale>
        <p:origin x="1168" y="6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presProps" Target="presProps.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slide" Target="slides/slide77.xml"/><Relationship Id="rId85" Type="http://schemas.openxmlformats.org/officeDocument/2006/relationships/slide" Target="slides/slide82.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viewProps" Target="viewProps.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slide" Target="slides/slide85.xml"/><Relationship Id="rId91" Type="http://schemas.openxmlformats.org/officeDocument/2006/relationships/slide" Target="slides/slide88.xml"/><Relationship Id="rId96" Type="http://schemas.openxmlformats.org/officeDocument/2006/relationships/slide" Target="slides/slide93.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theme" Target="theme/theme1.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tableStyles" Target="tableStyle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s>
</file>

<file path=ppt/diagrams/_rels/data18.xml.rels><?xml version="1.0" encoding="UTF-8" standalone="yes"?>
<Relationships xmlns="http://schemas.openxmlformats.org/package/2006/relationships"><Relationship Id="rId1" Type="http://schemas.openxmlformats.org/officeDocument/2006/relationships/hyperlink" Target="https://www.investopedia.com/terms/s/sp500.asp" TargetMode="External"/></Relationships>
</file>

<file path=ppt/diagrams/_rels/data19.xml.rels><?xml version="1.0" encoding="UTF-8" standalone="yes"?>
<Relationships xmlns="http://schemas.openxmlformats.org/package/2006/relationships"><Relationship Id="rId8" Type="http://schemas.openxmlformats.org/officeDocument/2006/relationships/image" Target="../media/image39.svg"/><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image" Target="../media/image33.svg"/><Relationship Id="rId1" Type="http://schemas.openxmlformats.org/officeDocument/2006/relationships/image" Target="../media/image32.png"/><Relationship Id="rId6" Type="http://schemas.openxmlformats.org/officeDocument/2006/relationships/image" Target="../media/image37.svg"/><Relationship Id="rId5" Type="http://schemas.openxmlformats.org/officeDocument/2006/relationships/image" Target="../media/image36.png"/><Relationship Id="rId10" Type="http://schemas.openxmlformats.org/officeDocument/2006/relationships/image" Target="../media/image41.svg"/><Relationship Id="rId4" Type="http://schemas.openxmlformats.org/officeDocument/2006/relationships/image" Target="../media/image35.svg"/><Relationship Id="rId9" Type="http://schemas.openxmlformats.org/officeDocument/2006/relationships/image" Target="../media/image40.png"/></Relationships>
</file>

<file path=ppt/diagrams/_rels/drawing18.xml.rels><?xml version="1.0" encoding="UTF-8" standalone="yes"?>
<Relationships xmlns="http://schemas.openxmlformats.org/package/2006/relationships"><Relationship Id="rId1" Type="http://schemas.openxmlformats.org/officeDocument/2006/relationships/hyperlink" Target="https://www.investopedia.com/terms/s/sp500.asp" TargetMode="External"/></Relationships>
</file>

<file path=ppt/diagrams/_rels/drawing19.xml.rels><?xml version="1.0" encoding="UTF-8" standalone="yes"?>
<Relationships xmlns="http://schemas.openxmlformats.org/package/2006/relationships"><Relationship Id="rId8" Type="http://schemas.openxmlformats.org/officeDocument/2006/relationships/image" Target="../media/image39.svg"/><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image" Target="../media/image33.svg"/><Relationship Id="rId1" Type="http://schemas.openxmlformats.org/officeDocument/2006/relationships/image" Target="../media/image32.png"/><Relationship Id="rId6" Type="http://schemas.openxmlformats.org/officeDocument/2006/relationships/image" Target="../media/image37.svg"/><Relationship Id="rId5" Type="http://schemas.openxmlformats.org/officeDocument/2006/relationships/image" Target="../media/image36.png"/><Relationship Id="rId10" Type="http://schemas.openxmlformats.org/officeDocument/2006/relationships/image" Target="../media/image41.svg"/><Relationship Id="rId4" Type="http://schemas.openxmlformats.org/officeDocument/2006/relationships/image" Target="../media/image35.svg"/><Relationship Id="rId9" Type="http://schemas.openxmlformats.org/officeDocument/2006/relationships/image" Target="../media/image40.pn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9F01DC6-05F7-4E75-B4CB-D01A7744DE80}"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99CD5FF0-A3C4-413D-8442-E3C89B99DBC5}">
      <dgm:prSet/>
      <dgm:spPr/>
      <dgm:t>
        <a:bodyPr/>
        <a:lstStyle/>
        <a:p>
          <a:r>
            <a:rPr lang="en-US" dirty="0"/>
            <a:t>WHAT ‘S HAPPENING?</a:t>
          </a:r>
        </a:p>
      </dgm:t>
    </dgm:pt>
    <dgm:pt modelId="{96825395-ED42-432C-9383-4E2E26BC17C0}" type="parTrans" cxnId="{21E245A8-52AB-4B4F-8C92-5E9410646005}">
      <dgm:prSet/>
      <dgm:spPr/>
      <dgm:t>
        <a:bodyPr/>
        <a:lstStyle/>
        <a:p>
          <a:endParaRPr lang="en-US"/>
        </a:p>
      </dgm:t>
    </dgm:pt>
    <dgm:pt modelId="{BC005901-94C6-4F75-8A8D-29ABAFF2ECE2}" type="sibTrans" cxnId="{21E245A8-52AB-4B4F-8C92-5E9410646005}">
      <dgm:prSet/>
      <dgm:spPr/>
      <dgm:t>
        <a:bodyPr/>
        <a:lstStyle/>
        <a:p>
          <a:endParaRPr lang="en-US"/>
        </a:p>
      </dgm:t>
    </dgm:pt>
    <dgm:pt modelId="{ABB02919-F091-405E-BDF1-5AE1DB998D11}">
      <dgm:prSet/>
      <dgm:spPr/>
      <dgm:t>
        <a:bodyPr/>
        <a:lstStyle/>
        <a:p>
          <a:r>
            <a:rPr lang="en-US" dirty="0"/>
            <a:t>PRINCIPLES OF FINANCIAL WELLBEING</a:t>
          </a:r>
        </a:p>
      </dgm:t>
    </dgm:pt>
    <dgm:pt modelId="{28921C90-86CD-480F-BD04-AA7A72253CE2}" type="parTrans" cxnId="{8FD9C1B7-E77E-4074-A2CD-D2BA18953C62}">
      <dgm:prSet/>
      <dgm:spPr/>
      <dgm:t>
        <a:bodyPr/>
        <a:lstStyle/>
        <a:p>
          <a:endParaRPr lang="en-US"/>
        </a:p>
      </dgm:t>
    </dgm:pt>
    <dgm:pt modelId="{F43BC124-F014-4413-8099-7A71419A852A}" type="sibTrans" cxnId="{8FD9C1B7-E77E-4074-A2CD-D2BA18953C62}">
      <dgm:prSet/>
      <dgm:spPr/>
      <dgm:t>
        <a:bodyPr/>
        <a:lstStyle/>
        <a:p>
          <a:endParaRPr lang="en-US"/>
        </a:p>
      </dgm:t>
    </dgm:pt>
    <dgm:pt modelId="{3845C798-39E0-40AD-BEF1-0AB81CB8662F}">
      <dgm:prSet/>
      <dgm:spPr/>
      <dgm:t>
        <a:bodyPr/>
        <a:lstStyle/>
        <a:p>
          <a:r>
            <a:rPr lang="en-US" b="1"/>
            <a:t>INTRODUCTORY STEPS TO A SECURE RETIREMENT </a:t>
          </a:r>
          <a:endParaRPr lang="en-US"/>
        </a:p>
      </dgm:t>
    </dgm:pt>
    <dgm:pt modelId="{A618206F-45CB-40E0-B016-B68B12424090}" type="parTrans" cxnId="{11BD098B-BA7A-4122-9E12-D6E5634656AE}">
      <dgm:prSet/>
      <dgm:spPr/>
      <dgm:t>
        <a:bodyPr/>
        <a:lstStyle/>
        <a:p>
          <a:endParaRPr lang="en-US"/>
        </a:p>
      </dgm:t>
    </dgm:pt>
    <dgm:pt modelId="{BF4A6099-B4FF-4B32-A154-64C1E6BF6487}" type="sibTrans" cxnId="{11BD098B-BA7A-4122-9E12-D6E5634656AE}">
      <dgm:prSet/>
      <dgm:spPr/>
      <dgm:t>
        <a:bodyPr/>
        <a:lstStyle/>
        <a:p>
          <a:endParaRPr lang="en-US"/>
        </a:p>
      </dgm:t>
    </dgm:pt>
    <dgm:pt modelId="{62A52BC2-1EC9-42FA-9FA6-7BBA0E5AAFBA}">
      <dgm:prSet/>
      <dgm:spPr/>
      <dgm:t>
        <a:bodyPr/>
        <a:lstStyle/>
        <a:p>
          <a:r>
            <a:rPr lang="en-US" b="1" dirty="0"/>
            <a:t>AN OPPORTUNITY TO SCHEDULE A NO COST </a:t>
          </a:r>
          <a:r>
            <a:rPr lang="en-US" b="1"/>
            <a:t>APPOINTMENT TO </a:t>
          </a:r>
          <a:r>
            <a:rPr lang="en-US" b="1" dirty="0"/>
            <a:t>DISCUSS INDIVIDUAL NEEDS.</a:t>
          </a:r>
          <a:endParaRPr lang="en-US" dirty="0"/>
        </a:p>
      </dgm:t>
    </dgm:pt>
    <dgm:pt modelId="{04576AAE-0A4B-49DC-93E4-433A6279572D}" type="parTrans" cxnId="{7567AD39-AF00-48E3-9F8D-98A185A6AA27}">
      <dgm:prSet/>
      <dgm:spPr/>
      <dgm:t>
        <a:bodyPr/>
        <a:lstStyle/>
        <a:p>
          <a:endParaRPr lang="en-US"/>
        </a:p>
      </dgm:t>
    </dgm:pt>
    <dgm:pt modelId="{FB5C721F-214C-4BCF-9525-B2D9FBFB2B9F}" type="sibTrans" cxnId="{7567AD39-AF00-48E3-9F8D-98A185A6AA27}">
      <dgm:prSet/>
      <dgm:spPr/>
      <dgm:t>
        <a:bodyPr/>
        <a:lstStyle/>
        <a:p>
          <a:endParaRPr lang="en-US"/>
        </a:p>
      </dgm:t>
    </dgm:pt>
    <dgm:pt modelId="{90F501D3-B0C0-4A68-AF2B-2A13E70DF1B1}">
      <dgm:prSet/>
      <dgm:spPr/>
      <dgm:t>
        <a:bodyPr/>
        <a:lstStyle/>
        <a:p>
          <a:r>
            <a:rPr lang="en-US" dirty="0"/>
            <a:t>GENERAL THOUGHTS ON FINANCIAL WELL-BEING</a:t>
          </a:r>
        </a:p>
      </dgm:t>
    </dgm:pt>
    <dgm:pt modelId="{0B5F7DA3-B1FB-4493-9C9E-E8FFAFB1F5B5}" type="parTrans" cxnId="{C9B80580-AF7F-489C-BAD5-EC02BC5EF438}">
      <dgm:prSet/>
      <dgm:spPr/>
      <dgm:t>
        <a:bodyPr/>
        <a:lstStyle/>
        <a:p>
          <a:endParaRPr lang="en-US"/>
        </a:p>
      </dgm:t>
    </dgm:pt>
    <dgm:pt modelId="{9CAB8332-6429-4783-9C71-D0E9B391A2AB}" type="sibTrans" cxnId="{C9B80580-AF7F-489C-BAD5-EC02BC5EF438}">
      <dgm:prSet/>
      <dgm:spPr/>
      <dgm:t>
        <a:bodyPr/>
        <a:lstStyle/>
        <a:p>
          <a:endParaRPr lang="en-US"/>
        </a:p>
      </dgm:t>
    </dgm:pt>
    <dgm:pt modelId="{BCD17CD5-99A8-4DC8-9C1A-D0396284DA3F}" type="pres">
      <dgm:prSet presAssocID="{19F01DC6-05F7-4E75-B4CB-D01A7744DE80}" presName="linear" presStyleCnt="0">
        <dgm:presLayoutVars>
          <dgm:animLvl val="lvl"/>
          <dgm:resizeHandles val="exact"/>
        </dgm:presLayoutVars>
      </dgm:prSet>
      <dgm:spPr/>
    </dgm:pt>
    <dgm:pt modelId="{7428ACEF-9D7E-4DBB-9CF7-18DC79D66BB7}" type="pres">
      <dgm:prSet presAssocID="{99CD5FF0-A3C4-413D-8442-E3C89B99DBC5}" presName="parentText" presStyleLbl="node1" presStyleIdx="0" presStyleCnt="5">
        <dgm:presLayoutVars>
          <dgm:chMax val="0"/>
          <dgm:bulletEnabled val="1"/>
        </dgm:presLayoutVars>
      </dgm:prSet>
      <dgm:spPr/>
    </dgm:pt>
    <dgm:pt modelId="{550BC502-EAE7-48BE-947E-F899311BA8D4}" type="pres">
      <dgm:prSet presAssocID="{BC005901-94C6-4F75-8A8D-29ABAFF2ECE2}" presName="spacer" presStyleCnt="0"/>
      <dgm:spPr/>
    </dgm:pt>
    <dgm:pt modelId="{6210A864-66A4-4ECB-9E18-552F87785715}" type="pres">
      <dgm:prSet presAssocID="{ABB02919-F091-405E-BDF1-5AE1DB998D11}" presName="parentText" presStyleLbl="node1" presStyleIdx="1" presStyleCnt="5">
        <dgm:presLayoutVars>
          <dgm:chMax val="0"/>
          <dgm:bulletEnabled val="1"/>
        </dgm:presLayoutVars>
      </dgm:prSet>
      <dgm:spPr/>
    </dgm:pt>
    <dgm:pt modelId="{036EAF1C-1DF3-4908-A903-632E60986763}" type="pres">
      <dgm:prSet presAssocID="{F43BC124-F014-4413-8099-7A71419A852A}" presName="spacer" presStyleCnt="0"/>
      <dgm:spPr/>
    </dgm:pt>
    <dgm:pt modelId="{FB8C37CA-3070-4BC6-8F6A-9057F9B8C4E1}" type="pres">
      <dgm:prSet presAssocID="{90F501D3-B0C0-4A68-AF2B-2A13E70DF1B1}" presName="parentText" presStyleLbl="node1" presStyleIdx="2" presStyleCnt="5">
        <dgm:presLayoutVars>
          <dgm:chMax val="0"/>
          <dgm:bulletEnabled val="1"/>
        </dgm:presLayoutVars>
      </dgm:prSet>
      <dgm:spPr/>
    </dgm:pt>
    <dgm:pt modelId="{E6A1831C-A921-40F6-85EC-842F50B32EFA}" type="pres">
      <dgm:prSet presAssocID="{9CAB8332-6429-4783-9C71-D0E9B391A2AB}" presName="spacer" presStyleCnt="0"/>
      <dgm:spPr/>
    </dgm:pt>
    <dgm:pt modelId="{44057593-F98D-4315-8DCE-38F2F58E6D4D}" type="pres">
      <dgm:prSet presAssocID="{3845C798-39E0-40AD-BEF1-0AB81CB8662F}" presName="parentText" presStyleLbl="node1" presStyleIdx="3" presStyleCnt="5">
        <dgm:presLayoutVars>
          <dgm:chMax val="0"/>
          <dgm:bulletEnabled val="1"/>
        </dgm:presLayoutVars>
      </dgm:prSet>
      <dgm:spPr/>
    </dgm:pt>
    <dgm:pt modelId="{405F1F4E-C195-4B57-8536-DD70DC5C6D51}" type="pres">
      <dgm:prSet presAssocID="{BF4A6099-B4FF-4B32-A154-64C1E6BF6487}" presName="spacer" presStyleCnt="0"/>
      <dgm:spPr/>
    </dgm:pt>
    <dgm:pt modelId="{2FF3E6E7-64A1-49CA-B32C-0C581140B636}" type="pres">
      <dgm:prSet presAssocID="{62A52BC2-1EC9-42FA-9FA6-7BBA0E5AAFBA}" presName="parentText" presStyleLbl="node1" presStyleIdx="4" presStyleCnt="5">
        <dgm:presLayoutVars>
          <dgm:chMax val="0"/>
          <dgm:bulletEnabled val="1"/>
        </dgm:presLayoutVars>
      </dgm:prSet>
      <dgm:spPr/>
    </dgm:pt>
  </dgm:ptLst>
  <dgm:cxnLst>
    <dgm:cxn modelId="{057F6B03-F01F-46B5-AA22-DD95F0F7A9A3}" type="presOf" srcId="{3845C798-39E0-40AD-BEF1-0AB81CB8662F}" destId="{44057593-F98D-4315-8DCE-38F2F58E6D4D}" srcOrd="0" destOrd="0" presId="urn:microsoft.com/office/officeart/2005/8/layout/vList2"/>
    <dgm:cxn modelId="{D5FA5618-7620-401D-BE56-91BF76366665}" type="presOf" srcId="{62A52BC2-1EC9-42FA-9FA6-7BBA0E5AAFBA}" destId="{2FF3E6E7-64A1-49CA-B32C-0C581140B636}" srcOrd="0" destOrd="0" presId="urn:microsoft.com/office/officeart/2005/8/layout/vList2"/>
    <dgm:cxn modelId="{E64B2A21-CE05-4BAE-B422-AC958FFDF5D7}" type="presOf" srcId="{90F501D3-B0C0-4A68-AF2B-2A13E70DF1B1}" destId="{FB8C37CA-3070-4BC6-8F6A-9057F9B8C4E1}" srcOrd="0" destOrd="0" presId="urn:microsoft.com/office/officeart/2005/8/layout/vList2"/>
    <dgm:cxn modelId="{7567AD39-AF00-48E3-9F8D-98A185A6AA27}" srcId="{19F01DC6-05F7-4E75-B4CB-D01A7744DE80}" destId="{62A52BC2-1EC9-42FA-9FA6-7BBA0E5AAFBA}" srcOrd="4" destOrd="0" parTransId="{04576AAE-0A4B-49DC-93E4-433A6279572D}" sibTransId="{FB5C721F-214C-4BCF-9525-B2D9FBFB2B9F}"/>
    <dgm:cxn modelId="{5393F458-4E2D-489E-8743-2EBDB2C60E79}" type="presOf" srcId="{19F01DC6-05F7-4E75-B4CB-D01A7744DE80}" destId="{BCD17CD5-99A8-4DC8-9C1A-D0396284DA3F}" srcOrd="0" destOrd="0" presId="urn:microsoft.com/office/officeart/2005/8/layout/vList2"/>
    <dgm:cxn modelId="{C9B80580-AF7F-489C-BAD5-EC02BC5EF438}" srcId="{19F01DC6-05F7-4E75-B4CB-D01A7744DE80}" destId="{90F501D3-B0C0-4A68-AF2B-2A13E70DF1B1}" srcOrd="2" destOrd="0" parTransId="{0B5F7DA3-B1FB-4493-9C9E-E8FFAFB1F5B5}" sibTransId="{9CAB8332-6429-4783-9C71-D0E9B391A2AB}"/>
    <dgm:cxn modelId="{11BD098B-BA7A-4122-9E12-D6E5634656AE}" srcId="{19F01DC6-05F7-4E75-B4CB-D01A7744DE80}" destId="{3845C798-39E0-40AD-BEF1-0AB81CB8662F}" srcOrd="3" destOrd="0" parTransId="{A618206F-45CB-40E0-B016-B68B12424090}" sibTransId="{BF4A6099-B4FF-4B32-A154-64C1E6BF6487}"/>
    <dgm:cxn modelId="{83C5368E-A432-4CD2-99F2-1FA3E4CE3697}" type="presOf" srcId="{ABB02919-F091-405E-BDF1-5AE1DB998D11}" destId="{6210A864-66A4-4ECB-9E18-552F87785715}" srcOrd="0" destOrd="0" presId="urn:microsoft.com/office/officeart/2005/8/layout/vList2"/>
    <dgm:cxn modelId="{21E245A8-52AB-4B4F-8C92-5E9410646005}" srcId="{19F01DC6-05F7-4E75-B4CB-D01A7744DE80}" destId="{99CD5FF0-A3C4-413D-8442-E3C89B99DBC5}" srcOrd="0" destOrd="0" parTransId="{96825395-ED42-432C-9383-4E2E26BC17C0}" sibTransId="{BC005901-94C6-4F75-8A8D-29ABAFF2ECE2}"/>
    <dgm:cxn modelId="{8FD9C1B7-E77E-4074-A2CD-D2BA18953C62}" srcId="{19F01DC6-05F7-4E75-B4CB-D01A7744DE80}" destId="{ABB02919-F091-405E-BDF1-5AE1DB998D11}" srcOrd="1" destOrd="0" parTransId="{28921C90-86CD-480F-BD04-AA7A72253CE2}" sibTransId="{F43BC124-F014-4413-8099-7A71419A852A}"/>
    <dgm:cxn modelId="{540727DD-D15B-429A-8133-826F23A0DF73}" type="presOf" srcId="{99CD5FF0-A3C4-413D-8442-E3C89B99DBC5}" destId="{7428ACEF-9D7E-4DBB-9CF7-18DC79D66BB7}" srcOrd="0" destOrd="0" presId="urn:microsoft.com/office/officeart/2005/8/layout/vList2"/>
    <dgm:cxn modelId="{DC096AD0-85A6-4F54-AC3D-2A23334204A6}" type="presParOf" srcId="{BCD17CD5-99A8-4DC8-9C1A-D0396284DA3F}" destId="{7428ACEF-9D7E-4DBB-9CF7-18DC79D66BB7}" srcOrd="0" destOrd="0" presId="urn:microsoft.com/office/officeart/2005/8/layout/vList2"/>
    <dgm:cxn modelId="{119995AA-2210-4453-A37C-663C1B644224}" type="presParOf" srcId="{BCD17CD5-99A8-4DC8-9C1A-D0396284DA3F}" destId="{550BC502-EAE7-48BE-947E-F899311BA8D4}" srcOrd="1" destOrd="0" presId="urn:microsoft.com/office/officeart/2005/8/layout/vList2"/>
    <dgm:cxn modelId="{50A98A6A-0026-4C3F-81F3-53CB8580EDF3}" type="presParOf" srcId="{BCD17CD5-99A8-4DC8-9C1A-D0396284DA3F}" destId="{6210A864-66A4-4ECB-9E18-552F87785715}" srcOrd="2" destOrd="0" presId="urn:microsoft.com/office/officeart/2005/8/layout/vList2"/>
    <dgm:cxn modelId="{41047B4F-B7FB-442B-9784-CD65DD6D6B32}" type="presParOf" srcId="{BCD17CD5-99A8-4DC8-9C1A-D0396284DA3F}" destId="{036EAF1C-1DF3-4908-A903-632E60986763}" srcOrd="3" destOrd="0" presId="urn:microsoft.com/office/officeart/2005/8/layout/vList2"/>
    <dgm:cxn modelId="{F6309B81-F5B3-4D06-AD15-6F37ABC3E712}" type="presParOf" srcId="{BCD17CD5-99A8-4DC8-9C1A-D0396284DA3F}" destId="{FB8C37CA-3070-4BC6-8F6A-9057F9B8C4E1}" srcOrd="4" destOrd="0" presId="urn:microsoft.com/office/officeart/2005/8/layout/vList2"/>
    <dgm:cxn modelId="{9300D72A-5245-414E-B109-E1006821508D}" type="presParOf" srcId="{BCD17CD5-99A8-4DC8-9C1A-D0396284DA3F}" destId="{E6A1831C-A921-40F6-85EC-842F50B32EFA}" srcOrd="5" destOrd="0" presId="urn:microsoft.com/office/officeart/2005/8/layout/vList2"/>
    <dgm:cxn modelId="{EFFF7950-CC7B-4FE2-B278-6AF408F6F071}" type="presParOf" srcId="{BCD17CD5-99A8-4DC8-9C1A-D0396284DA3F}" destId="{44057593-F98D-4315-8DCE-38F2F58E6D4D}" srcOrd="6" destOrd="0" presId="urn:microsoft.com/office/officeart/2005/8/layout/vList2"/>
    <dgm:cxn modelId="{A5741C7A-B1A5-428E-B24E-6258F12E8B4C}" type="presParOf" srcId="{BCD17CD5-99A8-4DC8-9C1A-D0396284DA3F}" destId="{405F1F4E-C195-4B57-8536-DD70DC5C6D51}" srcOrd="7" destOrd="0" presId="urn:microsoft.com/office/officeart/2005/8/layout/vList2"/>
    <dgm:cxn modelId="{7E53E7E8-DEF7-4113-B75C-E67E4434D83E}" type="presParOf" srcId="{BCD17CD5-99A8-4DC8-9C1A-D0396284DA3F}" destId="{2FF3E6E7-64A1-49CA-B32C-0C581140B636}"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B295F98A-7116-40A0-AF4D-0A5E19BC1EE1}" type="doc">
      <dgm:prSet loTypeId="urn:microsoft.com/office/officeart/2005/8/layout/default" loCatId="list" qsTypeId="urn:microsoft.com/office/officeart/2005/8/quickstyle/simple1" qsCatId="simple" csTypeId="urn:microsoft.com/office/officeart/2005/8/colors/colorful2" csCatId="colorful" phldr="1"/>
      <dgm:spPr/>
      <dgm:t>
        <a:bodyPr/>
        <a:lstStyle/>
        <a:p>
          <a:endParaRPr lang="en-US"/>
        </a:p>
      </dgm:t>
    </dgm:pt>
    <dgm:pt modelId="{4DF15A33-40E8-4F00-AFE9-83C09D06E1D0}">
      <dgm:prSet custT="1"/>
      <dgm:spPr/>
      <dgm:t>
        <a:bodyPr/>
        <a:lstStyle/>
        <a:p>
          <a:r>
            <a:rPr lang="en-US" sz="2000" b="1" dirty="0"/>
            <a:t>EXTRA-</a:t>
          </a:r>
        </a:p>
        <a:p>
          <a:r>
            <a:rPr lang="en-US" sz="2000" b="1" dirty="0"/>
            <a:t>CURRICULAR</a:t>
          </a:r>
          <a:r>
            <a:rPr lang="en-US" sz="2400" b="1" dirty="0"/>
            <a:t> COSTS</a:t>
          </a:r>
          <a:endParaRPr lang="en-US" sz="2400" dirty="0"/>
        </a:p>
      </dgm:t>
    </dgm:pt>
    <dgm:pt modelId="{592E2857-45A0-4B7E-9A4F-B7A87D3FB9C3}" type="parTrans" cxnId="{1387E30E-AB9D-4A9B-B86A-36EC18CCB252}">
      <dgm:prSet/>
      <dgm:spPr/>
      <dgm:t>
        <a:bodyPr/>
        <a:lstStyle/>
        <a:p>
          <a:endParaRPr lang="en-US"/>
        </a:p>
      </dgm:t>
    </dgm:pt>
    <dgm:pt modelId="{87CF09FB-88BC-4541-9125-7300F9FA596D}" type="sibTrans" cxnId="{1387E30E-AB9D-4A9B-B86A-36EC18CCB252}">
      <dgm:prSet/>
      <dgm:spPr/>
      <dgm:t>
        <a:bodyPr/>
        <a:lstStyle/>
        <a:p>
          <a:endParaRPr lang="en-US"/>
        </a:p>
      </dgm:t>
    </dgm:pt>
    <dgm:pt modelId="{CEABE30D-25AE-4CA5-A5BC-3A77D9C2DAC4}">
      <dgm:prSet custT="1"/>
      <dgm:spPr/>
      <dgm:t>
        <a:bodyPr/>
        <a:lstStyle/>
        <a:p>
          <a:r>
            <a:rPr lang="en-US" sz="2400" b="1" dirty="0"/>
            <a:t>LACK OF SAVINGS</a:t>
          </a:r>
          <a:endParaRPr lang="en-US" sz="2400" dirty="0"/>
        </a:p>
      </dgm:t>
    </dgm:pt>
    <dgm:pt modelId="{EB012691-9416-4A70-90C3-6356A64BBA4D}" type="parTrans" cxnId="{19DFF286-0D7B-4EDE-901B-7EBCE03A9A2B}">
      <dgm:prSet/>
      <dgm:spPr/>
      <dgm:t>
        <a:bodyPr/>
        <a:lstStyle/>
        <a:p>
          <a:endParaRPr lang="en-US"/>
        </a:p>
      </dgm:t>
    </dgm:pt>
    <dgm:pt modelId="{24438EC0-7341-4306-B3CA-A72A229A3023}" type="sibTrans" cxnId="{19DFF286-0D7B-4EDE-901B-7EBCE03A9A2B}">
      <dgm:prSet/>
      <dgm:spPr/>
      <dgm:t>
        <a:bodyPr/>
        <a:lstStyle/>
        <a:p>
          <a:endParaRPr lang="en-US"/>
        </a:p>
      </dgm:t>
    </dgm:pt>
    <dgm:pt modelId="{9679B7EE-72AA-4728-95E6-63E9340718DF}">
      <dgm:prSet custT="1"/>
      <dgm:spPr/>
      <dgm:t>
        <a:bodyPr/>
        <a:lstStyle/>
        <a:p>
          <a:r>
            <a:rPr lang="en-US" sz="2400" b="1" dirty="0"/>
            <a:t>LOW PAY</a:t>
          </a:r>
          <a:endParaRPr lang="en-US" sz="2400" dirty="0"/>
        </a:p>
      </dgm:t>
    </dgm:pt>
    <dgm:pt modelId="{6B5F0823-721B-42C7-9CFE-9354FF23BBC8}" type="parTrans" cxnId="{C670F126-B018-4978-A181-E294E944C69E}">
      <dgm:prSet/>
      <dgm:spPr/>
      <dgm:t>
        <a:bodyPr/>
        <a:lstStyle/>
        <a:p>
          <a:endParaRPr lang="en-US"/>
        </a:p>
      </dgm:t>
    </dgm:pt>
    <dgm:pt modelId="{1269E574-0879-4CD7-A8D3-DCA68CC24640}" type="sibTrans" cxnId="{C670F126-B018-4978-A181-E294E944C69E}">
      <dgm:prSet/>
      <dgm:spPr/>
      <dgm:t>
        <a:bodyPr/>
        <a:lstStyle/>
        <a:p>
          <a:endParaRPr lang="en-US"/>
        </a:p>
      </dgm:t>
    </dgm:pt>
    <dgm:pt modelId="{EA9404FD-723B-4733-9231-245A782F61A7}">
      <dgm:prSet/>
      <dgm:spPr/>
      <dgm:t>
        <a:bodyPr/>
        <a:lstStyle/>
        <a:p>
          <a:r>
            <a:rPr lang="en-US" b="1" dirty="0"/>
            <a:t>CHILDCARE</a:t>
          </a:r>
          <a:endParaRPr lang="en-US" dirty="0"/>
        </a:p>
      </dgm:t>
    </dgm:pt>
    <dgm:pt modelId="{73161752-07C2-4D62-8CD6-047FAE1010D3}" type="parTrans" cxnId="{B7170B0D-86FD-4E63-B860-81A86747BDD5}">
      <dgm:prSet/>
      <dgm:spPr/>
      <dgm:t>
        <a:bodyPr/>
        <a:lstStyle/>
        <a:p>
          <a:endParaRPr lang="en-US"/>
        </a:p>
      </dgm:t>
    </dgm:pt>
    <dgm:pt modelId="{56531620-408D-451B-88CE-6307F7E409EE}" type="sibTrans" cxnId="{B7170B0D-86FD-4E63-B860-81A86747BDD5}">
      <dgm:prSet/>
      <dgm:spPr/>
      <dgm:t>
        <a:bodyPr/>
        <a:lstStyle/>
        <a:p>
          <a:endParaRPr lang="en-US"/>
        </a:p>
      </dgm:t>
    </dgm:pt>
    <dgm:pt modelId="{6EA6CD60-D0C4-41A1-B4F4-ACB970CE7A80}">
      <dgm:prSet/>
      <dgm:spPr/>
      <dgm:t>
        <a:bodyPr/>
        <a:lstStyle/>
        <a:p>
          <a:r>
            <a:rPr lang="en-US" b="1" dirty="0"/>
            <a:t>LOSS OF A JOB</a:t>
          </a:r>
          <a:endParaRPr lang="en-US" dirty="0"/>
        </a:p>
      </dgm:t>
    </dgm:pt>
    <dgm:pt modelId="{9FD81D1B-C92A-4714-8DD5-DE435AA53437}" type="parTrans" cxnId="{F49BD580-A275-4843-9820-FF0765967E2F}">
      <dgm:prSet/>
      <dgm:spPr/>
      <dgm:t>
        <a:bodyPr/>
        <a:lstStyle/>
        <a:p>
          <a:endParaRPr lang="en-US"/>
        </a:p>
      </dgm:t>
    </dgm:pt>
    <dgm:pt modelId="{7EA2E1A6-1285-4FEC-BAB1-F055AF4AA31E}" type="sibTrans" cxnId="{F49BD580-A275-4843-9820-FF0765967E2F}">
      <dgm:prSet/>
      <dgm:spPr/>
      <dgm:t>
        <a:bodyPr/>
        <a:lstStyle/>
        <a:p>
          <a:endParaRPr lang="en-US"/>
        </a:p>
      </dgm:t>
    </dgm:pt>
    <dgm:pt modelId="{AE8C85C7-E3D7-4047-B625-06FB5613CDC3}">
      <dgm:prSet/>
      <dgm:spPr/>
      <dgm:t>
        <a:bodyPr/>
        <a:lstStyle/>
        <a:p>
          <a:r>
            <a:rPr lang="en-US" b="1" dirty="0"/>
            <a:t>RECESSION POSSIBILITY</a:t>
          </a:r>
          <a:endParaRPr lang="en-US" dirty="0"/>
        </a:p>
      </dgm:t>
    </dgm:pt>
    <dgm:pt modelId="{2AE75A78-7DF7-45C0-9C85-013E7D1C92D4}" type="parTrans" cxnId="{A13214B0-2F6D-4278-83F2-1DFAAE9DEE9A}">
      <dgm:prSet/>
      <dgm:spPr/>
      <dgm:t>
        <a:bodyPr/>
        <a:lstStyle/>
        <a:p>
          <a:endParaRPr lang="en-US"/>
        </a:p>
      </dgm:t>
    </dgm:pt>
    <dgm:pt modelId="{550B0FAD-6088-4162-A7D7-F25B46CE5231}" type="sibTrans" cxnId="{A13214B0-2F6D-4278-83F2-1DFAAE9DEE9A}">
      <dgm:prSet/>
      <dgm:spPr/>
      <dgm:t>
        <a:bodyPr/>
        <a:lstStyle/>
        <a:p>
          <a:endParaRPr lang="en-US"/>
        </a:p>
      </dgm:t>
    </dgm:pt>
    <dgm:pt modelId="{9448CB03-E324-433D-BFF7-EBE48B314029}" type="pres">
      <dgm:prSet presAssocID="{B295F98A-7116-40A0-AF4D-0A5E19BC1EE1}" presName="diagram" presStyleCnt="0">
        <dgm:presLayoutVars>
          <dgm:dir/>
          <dgm:resizeHandles val="exact"/>
        </dgm:presLayoutVars>
      </dgm:prSet>
      <dgm:spPr/>
    </dgm:pt>
    <dgm:pt modelId="{4C3C57FC-705E-44BE-A1FB-6F457E05708C}" type="pres">
      <dgm:prSet presAssocID="{4DF15A33-40E8-4F00-AFE9-83C09D06E1D0}" presName="node" presStyleLbl="node1" presStyleIdx="0" presStyleCnt="6">
        <dgm:presLayoutVars>
          <dgm:bulletEnabled val="1"/>
        </dgm:presLayoutVars>
      </dgm:prSet>
      <dgm:spPr/>
    </dgm:pt>
    <dgm:pt modelId="{31AAC117-8E1A-46C2-9DA7-47E953359F3B}" type="pres">
      <dgm:prSet presAssocID="{87CF09FB-88BC-4541-9125-7300F9FA596D}" presName="sibTrans" presStyleCnt="0"/>
      <dgm:spPr/>
    </dgm:pt>
    <dgm:pt modelId="{1FF191F9-DF3D-44DE-95D0-866419A94518}" type="pres">
      <dgm:prSet presAssocID="{CEABE30D-25AE-4CA5-A5BC-3A77D9C2DAC4}" presName="node" presStyleLbl="node1" presStyleIdx="1" presStyleCnt="6">
        <dgm:presLayoutVars>
          <dgm:bulletEnabled val="1"/>
        </dgm:presLayoutVars>
      </dgm:prSet>
      <dgm:spPr/>
    </dgm:pt>
    <dgm:pt modelId="{3342EDF4-40AF-4E11-A52E-4BDA88AE8A65}" type="pres">
      <dgm:prSet presAssocID="{24438EC0-7341-4306-B3CA-A72A229A3023}" presName="sibTrans" presStyleCnt="0"/>
      <dgm:spPr/>
    </dgm:pt>
    <dgm:pt modelId="{8D3B6F3E-91D0-42EF-BB41-D9558CB3A64E}" type="pres">
      <dgm:prSet presAssocID="{9679B7EE-72AA-4728-95E6-63E9340718DF}" presName="node" presStyleLbl="node1" presStyleIdx="2" presStyleCnt="6">
        <dgm:presLayoutVars>
          <dgm:bulletEnabled val="1"/>
        </dgm:presLayoutVars>
      </dgm:prSet>
      <dgm:spPr/>
    </dgm:pt>
    <dgm:pt modelId="{5EF79BCA-6497-4D1F-AF40-97F7EC127764}" type="pres">
      <dgm:prSet presAssocID="{1269E574-0879-4CD7-A8D3-DCA68CC24640}" presName="sibTrans" presStyleCnt="0"/>
      <dgm:spPr/>
    </dgm:pt>
    <dgm:pt modelId="{56BDF030-1571-42FD-90DB-61EA1C94CF0B}" type="pres">
      <dgm:prSet presAssocID="{EA9404FD-723B-4733-9231-245A782F61A7}" presName="node" presStyleLbl="node1" presStyleIdx="3" presStyleCnt="6">
        <dgm:presLayoutVars>
          <dgm:bulletEnabled val="1"/>
        </dgm:presLayoutVars>
      </dgm:prSet>
      <dgm:spPr/>
    </dgm:pt>
    <dgm:pt modelId="{69096D1D-820C-47C4-9934-6353D73C352B}" type="pres">
      <dgm:prSet presAssocID="{56531620-408D-451B-88CE-6307F7E409EE}" presName="sibTrans" presStyleCnt="0"/>
      <dgm:spPr/>
    </dgm:pt>
    <dgm:pt modelId="{A953AE09-F15B-49BB-B664-6E9F8E0A9239}" type="pres">
      <dgm:prSet presAssocID="{6EA6CD60-D0C4-41A1-B4F4-ACB970CE7A80}" presName="node" presStyleLbl="node1" presStyleIdx="4" presStyleCnt="6">
        <dgm:presLayoutVars>
          <dgm:bulletEnabled val="1"/>
        </dgm:presLayoutVars>
      </dgm:prSet>
      <dgm:spPr/>
    </dgm:pt>
    <dgm:pt modelId="{9351CEC6-AFE0-4212-99C2-5BB025E98C3C}" type="pres">
      <dgm:prSet presAssocID="{7EA2E1A6-1285-4FEC-BAB1-F055AF4AA31E}" presName="sibTrans" presStyleCnt="0"/>
      <dgm:spPr/>
    </dgm:pt>
    <dgm:pt modelId="{82C4EE0C-1057-46EC-B475-4A2479580E8E}" type="pres">
      <dgm:prSet presAssocID="{AE8C85C7-E3D7-4047-B625-06FB5613CDC3}" presName="node" presStyleLbl="node1" presStyleIdx="5" presStyleCnt="6">
        <dgm:presLayoutVars>
          <dgm:bulletEnabled val="1"/>
        </dgm:presLayoutVars>
      </dgm:prSet>
      <dgm:spPr/>
    </dgm:pt>
  </dgm:ptLst>
  <dgm:cxnLst>
    <dgm:cxn modelId="{B7170B0D-86FD-4E63-B860-81A86747BDD5}" srcId="{B295F98A-7116-40A0-AF4D-0A5E19BC1EE1}" destId="{EA9404FD-723B-4733-9231-245A782F61A7}" srcOrd="3" destOrd="0" parTransId="{73161752-07C2-4D62-8CD6-047FAE1010D3}" sibTransId="{56531620-408D-451B-88CE-6307F7E409EE}"/>
    <dgm:cxn modelId="{1387E30E-AB9D-4A9B-B86A-36EC18CCB252}" srcId="{B295F98A-7116-40A0-AF4D-0A5E19BC1EE1}" destId="{4DF15A33-40E8-4F00-AFE9-83C09D06E1D0}" srcOrd="0" destOrd="0" parTransId="{592E2857-45A0-4B7E-9A4F-B7A87D3FB9C3}" sibTransId="{87CF09FB-88BC-4541-9125-7300F9FA596D}"/>
    <dgm:cxn modelId="{458BB513-D86A-44FD-8525-21C5FAD9C236}" type="presOf" srcId="{EA9404FD-723B-4733-9231-245A782F61A7}" destId="{56BDF030-1571-42FD-90DB-61EA1C94CF0B}" srcOrd="0" destOrd="0" presId="urn:microsoft.com/office/officeart/2005/8/layout/default"/>
    <dgm:cxn modelId="{24011F17-7E1B-483D-9AD8-EEB50E4E76C7}" type="presOf" srcId="{9679B7EE-72AA-4728-95E6-63E9340718DF}" destId="{8D3B6F3E-91D0-42EF-BB41-D9558CB3A64E}" srcOrd="0" destOrd="0" presId="urn:microsoft.com/office/officeart/2005/8/layout/default"/>
    <dgm:cxn modelId="{65F9B125-3271-4289-AF9F-3D542AB88A62}" type="presOf" srcId="{4DF15A33-40E8-4F00-AFE9-83C09D06E1D0}" destId="{4C3C57FC-705E-44BE-A1FB-6F457E05708C}" srcOrd="0" destOrd="0" presId="urn:microsoft.com/office/officeart/2005/8/layout/default"/>
    <dgm:cxn modelId="{C670F126-B018-4978-A181-E294E944C69E}" srcId="{B295F98A-7116-40A0-AF4D-0A5E19BC1EE1}" destId="{9679B7EE-72AA-4728-95E6-63E9340718DF}" srcOrd="2" destOrd="0" parTransId="{6B5F0823-721B-42C7-9CFE-9354FF23BBC8}" sibTransId="{1269E574-0879-4CD7-A8D3-DCA68CC24640}"/>
    <dgm:cxn modelId="{5537E663-3BCA-431C-8A3F-79898B6CDDF4}" type="presOf" srcId="{CEABE30D-25AE-4CA5-A5BC-3A77D9C2DAC4}" destId="{1FF191F9-DF3D-44DE-95D0-866419A94518}" srcOrd="0" destOrd="0" presId="urn:microsoft.com/office/officeart/2005/8/layout/default"/>
    <dgm:cxn modelId="{F49BD580-A275-4843-9820-FF0765967E2F}" srcId="{B295F98A-7116-40A0-AF4D-0A5E19BC1EE1}" destId="{6EA6CD60-D0C4-41A1-B4F4-ACB970CE7A80}" srcOrd="4" destOrd="0" parTransId="{9FD81D1B-C92A-4714-8DD5-DE435AA53437}" sibTransId="{7EA2E1A6-1285-4FEC-BAB1-F055AF4AA31E}"/>
    <dgm:cxn modelId="{19DFF286-0D7B-4EDE-901B-7EBCE03A9A2B}" srcId="{B295F98A-7116-40A0-AF4D-0A5E19BC1EE1}" destId="{CEABE30D-25AE-4CA5-A5BC-3A77D9C2DAC4}" srcOrd="1" destOrd="0" parTransId="{EB012691-9416-4A70-90C3-6356A64BBA4D}" sibTransId="{24438EC0-7341-4306-B3CA-A72A229A3023}"/>
    <dgm:cxn modelId="{300AA689-F598-4422-BF34-B396042F7750}" type="presOf" srcId="{B295F98A-7116-40A0-AF4D-0A5E19BC1EE1}" destId="{9448CB03-E324-433D-BFF7-EBE48B314029}" srcOrd="0" destOrd="0" presId="urn:microsoft.com/office/officeart/2005/8/layout/default"/>
    <dgm:cxn modelId="{A13214B0-2F6D-4278-83F2-1DFAAE9DEE9A}" srcId="{B295F98A-7116-40A0-AF4D-0A5E19BC1EE1}" destId="{AE8C85C7-E3D7-4047-B625-06FB5613CDC3}" srcOrd="5" destOrd="0" parTransId="{2AE75A78-7DF7-45C0-9C85-013E7D1C92D4}" sibTransId="{550B0FAD-6088-4162-A7D7-F25B46CE5231}"/>
    <dgm:cxn modelId="{5047AACA-494E-40EB-830F-F1C9E41AB308}" type="presOf" srcId="{AE8C85C7-E3D7-4047-B625-06FB5613CDC3}" destId="{82C4EE0C-1057-46EC-B475-4A2479580E8E}" srcOrd="0" destOrd="0" presId="urn:microsoft.com/office/officeart/2005/8/layout/default"/>
    <dgm:cxn modelId="{D85A65D2-80E7-4022-97A0-D523FEA6D533}" type="presOf" srcId="{6EA6CD60-D0C4-41A1-B4F4-ACB970CE7A80}" destId="{A953AE09-F15B-49BB-B664-6E9F8E0A9239}" srcOrd="0" destOrd="0" presId="urn:microsoft.com/office/officeart/2005/8/layout/default"/>
    <dgm:cxn modelId="{B3E57FAE-7C04-4F7C-9B83-CFAEFE362EC3}" type="presParOf" srcId="{9448CB03-E324-433D-BFF7-EBE48B314029}" destId="{4C3C57FC-705E-44BE-A1FB-6F457E05708C}" srcOrd="0" destOrd="0" presId="urn:microsoft.com/office/officeart/2005/8/layout/default"/>
    <dgm:cxn modelId="{606F2DF6-1BF7-4F18-AB77-8B0A40CE8D48}" type="presParOf" srcId="{9448CB03-E324-433D-BFF7-EBE48B314029}" destId="{31AAC117-8E1A-46C2-9DA7-47E953359F3B}" srcOrd="1" destOrd="0" presId="urn:microsoft.com/office/officeart/2005/8/layout/default"/>
    <dgm:cxn modelId="{DCAB9287-0609-49FA-9DE7-CF676BC15B65}" type="presParOf" srcId="{9448CB03-E324-433D-BFF7-EBE48B314029}" destId="{1FF191F9-DF3D-44DE-95D0-866419A94518}" srcOrd="2" destOrd="0" presId="urn:microsoft.com/office/officeart/2005/8/layout/default"/>
    <dgm:cxn modelId="{696C73A7-283A-4FD5-AAEA-A55806E1891A}" type="presParOf" srcId="{9448CB03-E324-433D-BFF7-EBE48B314029}" destId="{3342EDF4-40AF-4E11-A52E-4BDA88AE8A65}" srcOrd="3" destOrd="0" presId="urn:microsoft.com/office/officeart/2005/8/layout/default"/>
    <dgm:cxn modelId="{0B6D3421-F786-44F1-9B39-8018EBE3A0A8}" type="presParOf" srcId="{9448CB03-E324-433D-BFF7-EBE48B314029}" destId="{8D3B6F3E-91D0-42EF-BB41-D9558CB3A64E}" srcOrd="4" destOrd="0" presId="urn:microsoft.com/office/officeart/2005/8/layout/default"/>
    <dgm:cxn modelId="{C6FF79AA-33BB-4270-A5CF-16EE0DAE5060}" type="presParOf" srcId="{9448CB03-E324-433D-BFF7-EBE48B314029}" destId="{5EF79BCA-6497-4D1F-AF40-97F7EC127764}" srcOrd="5" destOrd="0" presId="urn:microsoft.com/office/officeart/2005/8/layout/default"/>
    <dgm:cxn modelId="{EEB75620-8C30-4513-9414-33CB3A17BBC0}" type="presParOf" srcId="{9448CB03-E324-433D-BFF7-EBE48B314029}" destId="{56BDF030-1571-42FD-90DB-61EA1C94CF0B}" srcOrd="6" destOrd="0" presId="urn:microsoft.com/office/officeart/2005/8/layout/default"/>
    <dgm:cxn modelId="{33D20154-5EF9-44DB-9F07-55CB0EFE17F0}" type="presParOf" srcId="{9448CB03-E324-433D-BFF7-EBE48B314029}" destId="{69096D1D-820C-47C4-9934-6353D73C352B}" srcOrd="7" destOrd="0" presId="urn:microsoft.com/office/officeart/2005/8/layout/default"/>
    <dgm:cxn modelId="{717165E2-2495-4030-B95B-59D729E33652}" type="presParOf" srcId="{9448CB03-E324-433D-BFF7-EBE48B314029}" destId="{A953AE09-F15B-49BB-B664-6E9F8E0A9239}" srcOrd="8" destOrd="0" presId="urn:microsoft.com/office/officeart/2005/8/layout/default"/>
    <dgm:cxn modelId="{093447E6-7422-4BFE-B284-AE61ABD35049}" type="presParOf" srcId="{9448CB03-E324-433D-BFF7-EBE48B314029}" destId="{9351CEC6-AFE0-4212-99C2-5BB025E98C3C}" srcOrd="9" destOrd="0" presId="urn:microsoft.com/office/officeart/2005/8/layout/default"/>
    <dgm:cxn modelId="{0418268E-A7CE-4748-9A43-4E32E19AA2F9}" type="presParOf" srcId="{9448CB03-E324-433D-BFF7-EBE48B314029}" destId="{82C4EE0C-1057-46EC-B475-4A2479580E8E}" srcOrd="10" destOrd="0" presId="urn:microsoft.com/office/officeart/2005/8/layout/defaul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FE59FD41-A94E-4DB3-9CCD-AA1322B1C12E}" type="doc">
      <dgm:prSet loTypeId="urn:microsoft.com/office/officeart/2008/layout/LinedList" loCatId="list" qsTypeId="urn:microsoft.com/office/officeart/2005/8/quickstyle/simple4" qsCatId="simple" csTypeId="urn:microsoft.com/office/officeart/2005/8/colors/accent0_3" csCatId="mainScheme" phldr="1"/>
      <dgm:spPr/>
      <dgm:t>
        <a:bodyPr/>
        <a:lstStyle/>
        <a:p>
          <a:endParaRPr lang="en-US"/>
        </a:p>
      </dgm:t>
    </dgm:pt>
    <dgm:pt modelId="{75D0D4EC-7C1B-42A6-B56C-8316044C377A}">
      <dgm:prSet/>
      <dgm:spPr/>
      <dgm:t>
        <a:bodyPr/>
        <a:lstStyle/>
        <a:p>
          <a:r>
            <a:rPr lang="en-US" dirty="0"/>
            <a:t>KNOW</a:t>
          </a:r>
        </a:p>
      </dgm:t>
    </dgm:pt>
    <dgm:pt modelId="{3146782C-38B1-4FE1-B1E9-3C3ADF36B398}" type="parTrans" cxnId="{2B98D8EB-E5F1-4218-9E76-E36E132F8AF5}">
      <dgm:prSet/>
      <dgm:spPr/>
      <dgm:t>
        <a:bodyPr/>
        <a:lstStyle/>
        <a:p>
          <a:endParaRPr lang="en-US"/>
        </a:p>
      </dgm:t>
    </dgm:pt>
    <dgm:pt modelId="{845D0B52-31ED-4175-98C3-743AA096E1E3}" type="sibTrans" cxnId="{2B98D8EB-E5F1-4218-9E76-E36E132F8AF5}">
      <dgm:prSet/>
      <dgm:spPr/>
      <dgm:t>
        <a:bodyPr/>
        <a:lstStyle/>
        <a:p>
          <a:endParaRPr lang="en-US"/>
        </a:p>
      </dgm:t>
    </dgm:pt>
    <dgm:pt modelId="{2317D6E0-B5BB-4FE8-AB94-F2C7A631C498}">
      <dgm:prSet/>
      <dgm:spPr/>
      <dgm:t>
        <a:bodyPr/>
        <a:lstStyle/>
        <a:p>
          <a:r>
            <a:rPr lang="en-US" dirty="0"/>
            <a:t>KNOW YOUR INCOME AND EXPENSES</a:t>
          </a:r>
        </a:p>
      </dgm:t>
    </dgm:pt>
    <dgm:pt modelId="{27375D3D-B2F4-4763-9D8C-D2D221524FFE}" type="parTrans" cxnId="{E704B64D-B548-439A-8783-0067D7FD3CB7}">
      <dgm:prSet/>
      <dgm:spPr/>
      <dgm:t>
        <a:bodyPr/>
        <a:lstStyle/>
        <a:p>
          <a:endParaRPr lang="en-US"/>
        </a:p>
      </dgm:t>
    </dgm:pt>
    <dgm:pt modelId="{04ACF78F-1535-4AA4-B716-065EA56B0E73}" type="sibTrans" cxnId="{E704B64D-B548-439A-8783-0067D7FD3CB7}">
      <dgm:prSet/>
      <dgm:spPr/>
      <dgm:t>
        <a:bodyPr/>
        <a:lstStyle/>
        <a:p>
          <a:endParaRPr lang="en-US"/>
        </a:p>
      </dgm:t>
    </dgm:pt>
    <dgm:pt modelId="{C79EA1DC-5240-473D-829C-A5AD5D516658}">
      <dgm:prSet/>
      <dgm:spPr/>
      <dgm:t>
        <a:bodyPr/>
        <a:lstStyle/>
        <a:p>
          <a:r>
            <a:rPr lang="en-US" dirty="0"/>
            <a:t>MUSTS</a:t>
          </a:r>
        </a:p>
      </dgm:t>
    </dgm:pt>
    <dgm:pt modelId="{A87CDF6A-01AE-4D70-9E64-CF2DF5886135}" type="parTrans" cxnId="{4CE6CFC5-0522-4940-9207-B1453E4F070D}">
      <dgm:prSet/>
      <dgm:spPr/>
      <dgm:t>
        <a:bodyPr/>
        <a:lstStyle/>
        <a:p>
          <a:endParaRPr lang="en-US"/>
        </a:p>
      </dgm:t>
    </dgm:pt>
    <dgm:pt modelId="{A638D87D-29D7-42C6-A158-6AACD0850843}" type="sibTrans" cxnId="{4CE6CFC5-0522-4940-9207-B1453E4F070D}">
      <dgm:prSet/>
      <dgm:spPr/>
      <dgm:t>
        <a:bodyPr/>
        <a:lstStyle/>
        <a:p>
          <a:endParaRPr lang="en-US"/>
        </a:p>
      </dgm:t>
    </dgm:pt>
    <dgm:pt modelId="{56E3D5D3-5A8E-4C84-9968-A5A0871B31F6}">
      <dgm:prSet/>
      <dgm:spPr/>
      <dgm:t>
        <a:bodyPr/>
        <a:lstStyle/>
        <a:p>
          <a:r>
            <a:rPr lang="en-US" dirty="0"/>
            <a:t>INCLUDE GIVING AND SAVING IN THE BUDGET</a:t>
          </a:r>
        </a:p>
      </dgm:t>
    </dgm:pt>
    <dgm:pt modelId="{F0EB0EDE-D4C2-4C16-B578-A2378D301D62}" type="parTrans" cxnId="{663008CC-D594-4A72-A70B-C031AEC4151F}">
      <dgm:prSet/>
      <dgm:spPr/>
      <dgm:t>
        <a:bodyPr/>
        <a:lstStyle/>
        <a:p>
          <a:endParaRPr lang="en-US"/>
        </a:p>
      </dgm:t>
    </dgm:pt>
    <dgm:pt modelId="{440821D9-5EAC-47F3-B6AB-C109C40ECF0F}" type="sibTrans" cxnId="{663008CC-D594-4A72-A70B-C031AEC4151F}">
      <dgm:prSet/>
      <dgm:spPr/>
      <dgm:t>
        <a:bodyPr/>
        <a:lstStyle/>
        <a:p>
          <a:endParaRPr lang="en-US"/>
        </a:p>
      </dgm:t>
    </dgm:pt>
    <dgm:pt modelId="{4F7781A0-6B45-4C7A-8733-F5FDC39B6DEA}">
      <dgm:prSet/>
      <dgm:spPr/>
      <dgm:t>
        <a:bodyPr/>
        <a:lstStyle/>
        <a:p>
          <a:r>
            <a:rPr lang="en-US"/>
            <a:t>STOP</a:t>
          </a:r>
        </a:p>
      </dgm:t>
    </dgm:pt>
    <dgm:pt modelId="{C6D757BA-F8FB-444F-9697-A31FD7FF56C7}" type="parTrans" cxnId="{4039D546-CBD0-4A4D-89BF-E2B8B4C3B810}">
      <dgm:prSet/>
      <dgm:spPr/>
      <dgm:t>
        <a:bodyPr/>
        <a:lstStyle/>
        <a:p>
          <a:endParaRPr lang="en-US"/>
        </a:p>
      </dgm:t>
    </dgm:pt>
    <dgm:pt modelId="{F494B805-8E22-4184-9AE3-EFE136CA9BEE}" type="sibTrans" cxnId="{4039D546-CBD0-4A4D-89BF-E2B8B4C3B810}">
      <dgm:prSet/>
      <dgm:spPr/>
      <dgm:t>
        <a:bodyPr/>
        <a:lstStyle/>
        <a:p>
          <a:endParaRPr lang="en-US"/>
        </a:p>
      </dgm:t>
    </dgm:pt>
    <dgm:pt modelId="{2F73F5A6-3D4C-45E7-858C-2AEA9E9CD326}">
      <dgm:prSet/>
      <dgm:spPr/>
      <dgm:t>
        <a:bodyPr/>
        <a:lstStyle/>
        <a:p>
          <a:r>
            <a:rPr lang="en-US" dirty="0"/>
            <a:t>STOP ALL IMPULSE BUYING. PLAN BEFORE YOU BUY.</a:t>
          </a:r>
        </a:p>
      </dgm:t>
    </dgm:pt>
    <dgm:pt modelId="{9806AAB8-9369-4981-8F08-EF7E4D17E747}" type="parTrans" cxnId="{0C294B27-83BE-4B45-9D0B-4FC3F6BF5E9B}">
      <dgm:prSet/>
      <dgm:spPr/>
      <dgm:t>
        <a:bodyPr/>
        <a:lstStyle/>
        <a:p>
          <a:endParaRPr lang="en-US"/>
        </a:p>
      </dgm:t>
    </dgm:pt>
    <dgm:pt modelId="{999D20CC-C5C1-406F-BAED-F3D56662685D}" type="sibTrans" cxnId="{0C294B27-83BE-4B45-9D0B-4FC3F6BF5E9B}">
      <dgm:prSet/>
      <dgm:spPr/>
      <dgm:t>
        <a:bodyPr/>
        <a:lstStyle/>
        <a:p>
          <a:endParaRPr lang="en-US"/>
        </a:p>
      </dgm:t>
    </dgm:pt>
    <dgm:pt modelId="{B1BA1D68-2430-4217-A37D-5E92B12000BA}">
      <dgm:prSet/>
      <dgm:spPr/>
      <dgm:t>
        <a:bodyPr/>
        <a:lstStyle/>
        <a:p>
          <a:r>
            <a:rPr lang="en-US"/>
            <a:t>SAVE</a:t>
          </a:r>
        </a:p>
      </dgm:t>
    </dgm:pt>
    <dgm:pt modelId="{B7E7A27A-580F-4C9C-9A62-B1D70414C6C9}" type="parTrans" cxnId="{291D2637-6179-4791-8C5E-737A73885818}">
      <dgm:prSet/>
      <dgm:spPr/>
      <dgm:t>
        <a:bodyPr/>
        <a:lstStyle/>
        <a:p>
          <a:endParaRPr lang="en-US"/>
        </a:p>
      </dgm:t>
    </dgm:pt>
    <dgm:pt modelId="{89ECBFD1-4C38-41E1-AC70-7A63BF140657}" type="sibTrans" cxnId="{291D2637-6179-4791-8C5E-737A73885818}">
      <dgm:prSet/>
      <dgm:spPr/>
      <dgm:t>
        <a:bodyPr/>
        <a:lstStyle/>
        <a:p>
          <a:endParaRPr lang="en-US"/>
        </a:p>
      </dgm:t>
    </dgm:pt>
    <dgm:pt modelId="{5522E664-13B8-46A8-9127-07D796E94395}">
      <dgm:prSet/>
      <dgm:spPr/>
      <dgm:t>
        <a:bodyPr/>
        <a:lstStyle/>
        <a:p>
          <a:r>
            <a:rPr lang="en-US"/>
            <a:t>SAVE FUNDS FOR 60-90 DAYS OF EXPENSES </a:t>
          </a:r>
        </a:p>
      </dgm:t>
    </dgm:pt>
    <dgm:pt modelId="{509A78FA-9D64-448E-AB97-A140A92DDEAD}" type="parTrans" cxnId="{C3C28193-4923-4184-B350-DD5843FEC4AC}">
      <dgm:prSet/>
      <dgm:spPr/>
      <dgm:t>
        <a:bodyPr/>
        <a:lstStyle/>
        <a:p>
          <a:endParaRPr lang="en-US"/>
        </a:p>
      </dgm:t>
    </dgm:pt>
    <dgm:pt modelId="{FC0B8BF1-3AFC-4E0E-8902-93B556623A04}" type="sibTrans" cxnId="{C3C28193-4923-4184-B350-DD5843FEC4AC}">
      <dgm:prSet/>
      <dgm:spPr/>
      <dgm:t>
        <a:bodyPr/>
        <a:lstStyle/>
        <a:p>
          <a:endParaRPr lang="en-US"/>
        </a:p>
      </dgm:t>
    </dgm:pt>
    <dgm:pt modelId="{B557D70A-5782-4F94-85E4-DAAE5E013F25}">
      <dgm:prSet/>
      <dgm:spPr/>
      <dgm:t>
        <a:bodyPr/>
        <a:lstStyle/>
        <a:p>
          <a:r>
            <a:rPr lang="en-US"/>
            <a:t>SET UP</a:t>
          </a:r>
        </a:p>
      </dgm:t>
    </dgm:pt>
    <dgm:pt modelId="{78253327-8A0C-429F-8913-5A4AE685C5D9}" type="parTrans" cxnId="{DCB13C66-C354-4932-93B0-77A980AD76BE}">
      <dgm:prSet/>
      <dgm:spPr/>
      <dgm:t>
        <a:bodyPr/>
        <a:lstStyle/>
        <a:p>
          <a:endParaRPr lang="en-US"/>
        </a:p>
      </dgm:t>
    </dgm:pt>
    <dgm:pt modelId="{C9CD27E3-1438-4BCE-A9C3-498596EE7AB8}" type="sibTrans" cxnId="{DCB13C66-C354-4932-93B0-77A980AD76BE}">
      <dgm:prSet/>
      <dgm:spPr/>
      <dgm:t>
        <a:bodyPr/>
        <a:lstStyle/>
        <a:p>
          <a:endParaRPr lang="en-US"/>
        </a:p>
      </dgm:t>
    </dgm:pt>
    <dgm:pt modelId="{80E9A1FE-A61E-46EB-B3E3-FF112D02C0F0}">
      <dgm:prSet/>
      <dgm:spPr/>
      <dgm:t>
        <a:bodyPr/>
        <a:lstStyle/>
        <a:p>
          <a:r>
            <a:rPr lang="en-US" dirty="0"/>
            <a:t>SET UP A SAVINGS PLAN FOR RETIREMENT. </a:t>
          </a:r>
        </a:p>
      </dgm:t>
    </dgm:pt>
    <dgm:pt modelId="{20FE4FE5-4DF5-497B-B78B-D0B6ACEB7519}" type="parTrans" cxnId="{013AEFCF-69E1-4EA1-B338-E918EC3D666E}">
      <dgm:prSet/>
      <dgm:spPr/>
      <dgm:t>
        <a:bodyPr/>
        <a:lstStyle/>
        <a:p>
          <a:endParaRPr lang="en-US"/>
        </a:p>
      </dgm:t>
    </dgm:pt>
    <dgm:pt modelId="{B5D94246-3777-450B-83D8-93B0161ED3E9}" type="sibTrans" cxnId="{013AEFCF-69E1-4EA1-B338-E918EC3D666E}">
      <dgm:prSet/>
      <dgm:spPr/>
      <dgm:t>
        <a:bodyPr/>
        <a:lstStyle/>
        <a:p>
          <a:endParaRPr lang="en-US"/>
        </a:p>
      </dgm:t>
    </dgm:pt>
    <dgm:pt modelId="{24549ACA-0A64-40D9-A0EA-A8893EB4CECD}">
      <dgm:prSet/>
      <dgm:spPr/>
      <dgm:t>
        <a:bodyPr/>
        <a:lstStyle/>
        <a:p>
          <a:r>
            <a:rPr lang="en-US"/>
            <a:t>INVEST</a:t>
          </a:r>
        </a:p>
      </dgm:t>
    </dgm:pt>
    <dgm:pt modelId="{8CF17D27-719A-42CC-9FAE-7243D603237A}" type="parTrans" cxnId="{780D7FA9-E88E-42EE-888A-94A0E78DAB09}">
      <dgm:prSet/>
      <dgm:spPr/>
      <dgm:t>
        <a:bodyPr/>
        <a:lstStyle/>
        <a:p>
          <a:endParaRPr lang="en-US"/>
        </a:p>
      </dgm:t>
    </dgm:pt>
    <dgm:pt modelId="{70C1A5D0-D0E8-4913-9986-CBEC39E9186F}" type="sibTrans" cxnId="{780D7FA9-E88E-42EE-888A-94A0E78DAB09}">
      <dgm:prSet/>
      <dgm:spPr/>
      <dgm:t>
        <a:bodyPr/>
        <a:lstStyle/>
        <a:p>
          <a:endParaRPr lang="en-US"/>
        </a:p>
      </dgm:t>
    </dgm:pt>
    <dgm:pt modelId="{C5C13129-18AA-4BDC-8F84-D48A936CD436}">
      <dgm:prSet/>
      <dgm:spPr/>
      <dgm:t>
        <a:bodyPr/>
        <a:lstStyle/>
        <a:p>
          <a:r>
            <a:rPr lang="en-US" dirty="0"/>
            <a:t>INVEST THE RETIREMENT FUND FOR GROWTH BUT CHOOSE THE VEHICLE WISELY. </a:t>
          </a:r>
        </a:p>
      </dgm:t>
    </dgm:pt>
    <dgm:pt modelId="{13251B61-950B-4E43-9BF2-360EA5CD16F5}" type="parTrans" cxnId="{04B60FCD-3C86-4D01-9690-0792CBD3D7FF}">
      <dgm:prSet/>
      <dgm:spPr/>
      <dgm:t>
        <a:bodyPr/>
        <a:lstStyle/>
        <a:p>
          <a:endParaRPr lang="en-US"/>
        </a:p>
      </dgm:t>
    </dgm:pt>
    <dgm:pt modelId="{DD4175D8-4E7C-4B81-BF91-8FA89C0E2F06}" type="sibTrans" cxnId="{04B60FCD-3C86-4D01-9690-0792CBD3D7FF}">
      <dgm:prSet/>
      <dgm:spPr/>
      <dgm:t>
        <a:bodyPr/>
        <a:lstStyle/>
        <a:p>
          <a:endParaRPr lang="en-US"/>
        </a:p>
      </dgm:t>
    </dgm:pt>
    <dgm:pt modelId="{6E58EC16-DFFF-43EB-9EE0-3183C8863039}" type="pres">
      <dgm:prSet presAssocID="{FE59FD41-A94E-4DB3-9CCD-AA1322B1C12E}" presName="vert0" presStyleCnt="0">
        <dgm:presLayoutVars>
          <dgm:dir/>
          <dgm:animOne val="branch"/>
          <dgm:animLvl val="lvl"/>
        </dgm:presLayoutVars>
      </dgm:prSet>
      <dgm:spPr/>
    </dgm:pt>
    <dgm:pt modelId="{F09A1147-3F80-4980-920B-4E3B23FBB6F4}" type="pres">
      <dgm:prSet presAssocID="{75D0D4EC-7C1B-42A6-B56C-8316044C377A}" presName="thickLine" presStyleLbl="alignNode1" presStyleIdx="0" presStyleCnt="6"/>
      <dgm:spPr/>
    </dgm:pt>
    <dgm:pt modelId="{99DB0DFF-E3C2-4C07-B8FD-1042EBA56BB9}" type="pres">
      <dgm:prSet presAssocID="{75D0D4EC-7C1B-42A6-B56C-8316044C377A}" presName="horz1" presStyleCnt="0"/>
      <dgm:spPr/>
    </dgm:pt>
    <dgm:pt modelId="{6757C0A4-6BDA-4AD9-BBDD-566FCE26C293}" type="pres">
      <dgm:prSet presAssocID="{75D0D4EC-7C1B-42A6-B56C-8316044C377A}" presName="tx1" presStyleLbl="revTx" presStyleIdx="0" presStyleCnt="12"/>
      <dgm:spPr/>
    </dgm:pt>
    <dgm:pt modelId="{6AA6E837-DE6F-4930-8B14-1218D69A40FB}" type="pres">
      <dgm:prSet presAssocID="{75D0D4EC-7C1B-42A6-B56C-8316044C377A}" presName="vert1" presStyleCnt="0"/>
      <dgm:spPr/>
    </dgm:pt>
    <dgm:pt modelId="{16B3CD3F-C40A-4BF6-8AF0-2E229D713E91}" type="pres">
      <dgm:prSet presAssocID="{2317D6E0-B5BB-4FE8-AB94-F2C7A631C498}" presName="vertSpace2a" presStyleCnt="0"/>
      <dgm:spPr/>
    </dgm:pt>
    <dgm:pt modelId="{0A90178F-D5E5-4CC3-A766-ADE9E49A4BB2}" type="pres">
      <dgm:prSet presAssocID="{2317D6E0-B5BB-4FE8-AB94-F2C7A631C498}" presName="horz2" presStyleCnt="0"/>
      <dgm:spPr/>
    </dgm:pt>
    <dgm:pt modelId="{7294CDEB-1E35-42A3-9DA2-4225095C334D}" type="pres">
      <dgm:prSet presAssocID="{2317D6E0-B5BB-4FE8-AB94-F2C7A631C498}" presName="horzSpace2" presStyleCnt="0"/>
      <dgm:spPr/>
    </dgm:pt>
    <dgm:pt modelId="{A8C1F113-EB46-4344-9989-2B9A6673FA8B}" type="pres">
      <dgm:prSet presAssocID="{2317D6E0-B5BB-4FE8-AB94-F2C7A631C498}" presName="tx2" presStyleLbl="revTx" presStyleIdx="1" presStyleCnt="12"/>
      <dgm:spPr/>
    </dgm:pt>
    <dgm:pt modelId="{1228A2E7-EC3F-47EA-B7C8-04B2E17180D5}" type="pres">
      <dgm:prSet presAssocID="{2317D6E0-B5BB-4FE8-AB94-F2C7A631C498}" presName="vert2" presStyleCnt="0"/>
      <dgm:spPr/>
    </dgm:pt>
    <dgm:pt modelId="{D9B2808A-7354-4A5A-A742-17EE155F3A2D}" type="pres">
      <dgm:prSet presAssocID="{2317D6E0-B5BB-4FE8-AB94-F2C7A631C498}" presName="thinLine2b" presStyleLbl="callout" presStyleIdx="0" presStyleCnt="6"/>
      <dgm:spPr/>
    </dgm:pt>
    <dgm:pt modelId="{B433D3EE-00A1-475E-BA49-43CFC25D6862}" type="pres">
      <dgm:prSet presAssocID="{2317D6E0-B5BB-4FE8-AB94-F2C7A631C498}" presName="vertSpace2b" presStyleCnt="0"/>
      <dgm:spPr/>
    </dgm:pt>
    <dgm:pt modelId="{95748015-C529-464D-A9AB-22BF52F86C1F}" type="pres">
      <dgm:prSet presAssocID="{C79EA1DC-5240-473D-829C-A5AD5D516658}" presName="thickLine" presStyleLbl="alignNode1" presStyleIdx="1" presStyleCnt="6"/>
      <dgm:spPr/>
    </dgm:pt>
    <dgm:pt modelId="{0AB202A7-C3BC-4B8C-BCA4-B6AC38074D81}" type="pres">
      <dgm:prSet presAssocID="{C79EA1DC-5240-473D-829C-A5AD5D516658}" presName="horz1" presStyleCnt="0"/>
      <dgm:spPr/>
    </dgm:pt>
    <dgm:pt modelId="{C24206E5-6DE2-4B8E-B1C7-C19B05FFB9C6}" type="pres">
      <dgm:prSet presAssocID="{C79EA1DC-5240-473D-829C-A5AD5D516658}" presName="tx1" presStyleLbl="revTx" presStyleIdx="2" presStyleCnt="12"/>
      <dgm:spPr/>
    </dgm:pt>
    <dgm:pt modelId="{7D14BA0E-CA32-466F-8BE3-994F399C8F18}" type="pres">
      <dgm:prSet presAssocID="{C79EA1DC-5240-473D-829C-A5AD5D516658}" presName="vert1" presStyleCnt="0"/>
      <dgm:spPr/>
    </dgm:pt>
    <dgm:pt modelId="{B60712BD-AB19-4A35-99EC-54E949477FBA}" type="pres">
      <dgm:prSet presAssocID="{56E3D5D3-5A8E-4C84-9968-A5A0871B31F6}" presName="vertSpace2a" presStyleCnt="0"/>
      <dgm:spPr/>
    </dgm:pt>
    <dgm:pt modelId="{A2114FB9-B161-4BA8-AC46-533D0B366B5D}" type="pres">
      <dgm:prSet presAssocID="{56E3D5D3-5A8E-4C84-9968-A5A0871B31F6}" presName="horz2" presStyleCnt="0"/>
      <dgm:spPr/>
    </dgm:pt>
    <dgm:pt modelId="{F66FE852-653A-482C-ABE5-E11D4131232B}" type="pres">
      <dgm:prSet presAssocID="{56E3D5D3-5A8E-4C84-9968-A5A0871B31F6}" presName="horzSpace2" presStyleCnt="0"/>
      <dgm:spPr/>
    </dgm:pt>
    <dgm:pt modelId="{D0B0AB5C-0993-401A-86A9-EF9E31777197}" type="pres">
      <dgm:prSet presAssocID="{56E3D5D3-5A8E-4C84-9968-A5A0871B31F6}" presName="tx2" presStyleLbl="revTx" presStyleIdx="3" presStyleCnt="12"/>
      <dgm:spPr/>
    </dgm:pt>
    <dgm:pt modelId="{2AD6C4B6-A1E9-4290-AA9E-AD1134654D42}" type="pres">
      <dgm:prSet presAssocID="{56E3D5D3-5A8E-4C84-9968-A5A0871B31F6}" presName="vert2" presStyleCnt="0"/>
      <dgm:spPr/>
    </dgm:pt>
    <dgm:pt modelId="{CACAABC3-2FD7-476F-A362-FFBA08233219}" type="pres">
      <dgm:prSet presAssocID="{56E3D5D3-5A8E-4C84-9968-A5A0871B31F6}" presName="thinLine2b" presStyleLbl="callout" presStyleIdx="1" presStyleCnt="6"/>
      <dgm:spPr/>
    </dgm:pt>
    <dgm:pt modelId="{9E2A0F98-765B-495A-ABF6-44CF77BC8A53}" type="pres">
      <dgm:prSet presAssocID="{56E3D5D3-5A8E-4C84-9968-A5A0871B31F6}" presName="vertSpace2b" presStyleCnt="0"/>
      <dgm:spPr/>
    </dgm:pt>
    <dgm:pt modelId="{55C67452-8993-48BE-8C4D-869AEFB094F4}" type="pres">
      <dgm:prSet presAssocID="{4F7781A0-6B45-4C7A-8733-F5FDC39B6DEA}" presName="thickLine" presStyleLbl="alignNode1" presStyleIdx="2" presStyleCnt="6"/>
      <dgm:spPr/>
    </dgm:pt>
    <dgm:pt modelId="{F17277F0-2F4D-4C0C-9B75-3C411DE8E9BC}" type="pres">
      <dgm:prSet presAssocID="{4F7781A0-6B45-4C7A-8733-F5FDC39B6DEA}" presName="horz1" presStyleCnt="0"/>
      <dgm:spPr/>
    </dgm:pt>
    <dgm:pt modelId="{95816679-EDD2-4D25-A891-CE6A48A60317}" type="pres">
      <dgm:prSet presAssocID="{4F7781A0-6B45-4C7A-8733-F5FDC39B6DEA}" presName="tx1" presStyleLbl="revTx" presStyleIdx="4" presStyleCnt="12"/>
      <dgm:spPr/>
    </dgm:pt>
    <dgm:pt modelId="{8A18BECF-7ED3-4093-AB12-0B8F6DBC31A1}" type="pres">
      <dgm:prSet presAssocID="{4F7781A0-6B45-4C7A-8733-F5FDC39B6DEA}" presName="vert1" presStyleCnt="0"/>
      <dgm:spPr/>
    </dgm:pt>
    <dgm:pt modelId="{FABB08A6-83D2-46F5-9204-D16D841F0CB1}" type="pres">
      <dgm:prSet presAssocID="{2F73F5A6-3D4C-45E7-858C-2AEA9E9CD326}" presName="vertSpace2a" presStyleCnt="0"/>
      <dgm:spPr/>
    </dgm:pt>
    <dgm:pt modelId="{BD68AE41-85A2-4885-8322-57E284937B28}" type="pres">
      <dgm:prSet presAssocID="{2F73F5A6-3D4C-45E7-858C-2AEA9E9CD326}" presName="horz2" presStyleCnt="0"/>
      <dgm:spPr/>
    </dgm:pt>
    <dgm:pt modelId="{DD51D9AA-F321-492A-84A3-94547D6E88C6}" type="pres">
      <dgm:prSet presAssocID="{2F73F5A6-3D4C-45E7-858C-2AEA9E9CD326}" presName="horzSpace2" presStyleCnt="0"/>
      <dgm:spPr/>
    </dgm:pt>
    <dgm:pt modelId="{BDF2B034-373C-4195-B46A-6E5F242A9BA8}" type="pres">
      <dgm:prSet presAssocID="{2F73F5A6-3D4C-45E7-858C-2AEA9E9CD326}" presName="tx2" presStyleLbl="revTx" presStyleIdx="5" presStyleCnt="12"/>
      <dgm:spPr/>
    </dgm:pt>
    <dgm:pt modelId="{3109CAA5-6F8D-4B0E-9153-A9B0CA08047D}" type="pres">
      <dgm:prSet presAssocID="{2F73F5A6-3D4C-45E7-858C-2AEA9E9CD326}" presName="vert2" presStyleCnt="0"/>
      <dgm:spPr/>
    </dgm:pt>
    <dgm:pt modelId="{3F030680-1CCC-4749-B47E-4A955F6609F1}" type="pres">
      <dgm:prSet presAssocID="{2F73F5A6-3D4C-45E7-858C-2AEA9E9CD326}" presName="thinLine2b" presStyleLbl="callout" presStyleIdx="2" presStyleCnt="6"/>
      <dgm:spPr/>
    </dgm:pt>
    <dgm:pt modelId="{F9CAF4AE-DC7E-4DA8-AD8B-CC2DBFF4E465}" type="pres">
      <dgm:prSet presAssocID="{2F73F5A6-3D4C-45E7-858C-2AEA9E9CD326}" presName="vertSpace2b" presStyleCnt="0"/>
      <dgm:spPr/>
    </dgm:pt>
    <dgm:pt modelId="{BB0378DE-3230-413D-9964-A376745A31B2}" type="pres">
      <dgm:prSet presAssocID="{B1BA1D68-2430-4217-A37D-5E92B12000BA}" presName="thickLine" presStyleLbl="alignNode1" presStyleIdx="3" presStyleCnt="6"/>
      <dgm:spPr/>
    </dgm:pt>
    <dgm:pt modelId="{8C362CF4-9C46-48C8-9B5F-CD1C277EAC05}" type="pres">
      <dgm:prSet presAssocID="{B1BA1D68-2430-4217-A37D-5E92B12000BA}" presName="horz1" presStyleCnt="0"/>
      <dgm:spPr/>
    </dgm:pt>
    <dgm:pt modelId="{87691C55-B27E-4EB5-BABF-4C2491FFCF0B}" type="pres">
      <dgm:prSet presAssocID="{B1BA1D68-2430-4217-A37D-5E92B12000BA}" presName="tx1" presStyleLbl="revTx" presStyleIdx="6" presStyleCnt="12"/>
      <dgm:spPr/>
    </dgm:pt>
    <dgm:pt modelId="{E4FB336E-F8C1-4B36-BB0E-0E291FE6D63D}" type="pres">
      <dgm:prSet presAssocID="{B1BA1D68-2430-4217-A37D-5E92B12000BA}" presName="vert1" presStyleCnt="0"/>
      <dgm:spPr/>
    </dgm:pt>
    <dgm:pt modelId="{0564153E-D683-47E3-BBE5-1DC63B14501B}" type="pres">
      <dgm:prSet presAssocID="{5522E664-13B8-46A8-9127-07D796E94395}" presName="vertSpace2a" presStyleCnt="0"/>
      <dgm:spPr/>
    </dgm:pt>
    <dgm:pt modelId="{388DF520-5540-4D4A-AF67-FD2E97D6660C}" type="pres">
      <dgm:prSet presAssocID="{5522E664-13B8-46A8-9127-07D796E94395}" presName="horz2" presStyleCnt="0"/>
      <dgm:spPr/>
    </dgm:pt>
    <dgm:pt modelId="{E92F95F4-9265-4D77-9EE7-3A4C0E5C69BC}" type="pres">
      <dgm:prSet presAssocID="{5522E664-13B8-46A8-9127-07D796E94395}" presName="horzSpace2" presStyleCnt="0"/>
      <dgm:spPr/>
    </dgm:pt>
    <dgm:pt modelId="{4AF5126A-B25E-4768-8711-7973688C5607}" type="pres">
      <dgm:prSet presAssocID="{5522E664-13B8-46A8-9127-07D796E94395}" presName="tx2" presStyleLbl="revTx" presStyleIdx="7" presStyleCnt="12"/>
      <dgm:spPr/>
    </dgm:pt>
    <dgm:pt modelId="{1EDF14BB-FA0C-4EEF-ACB4-60ACC86F6258}" type="pres">
      <dgm:prSet presAssocID="{5522E664-13B8-46A8-9127-07D796E94395}" presName="vert2" presStyleCnt="0"/>
      <dgm:spPr/>
    </dgm:pt>
    <dgm:pt modelId="{153ADEA9-B0DE-4F8A-A0B6-FC3240DCED23}" type="pres">
      <dgm:prSet presAssocID="{5522E664-13B8-46A8-9127-07D796E94395}" presName="thinLine2b" presStyleLbl="callout" presStyleIdx="3" presStyleCnt="6"/>
      <dgm:spPr/>
    </dgm:pt>
    <dgm:pt modelId="{1CF18AE7-86CA-48DD-B4E7-757A8A1E3B57}" type="pres">
      <dgm:prSet presAssocID="{5522E664-13B8-46A8-9127-07D796E94395}" presName="vertSpace2b" presStyleCnt="0"/>
      <dgm:spPr/>
    </dgm:pt>
    <dgm:pt modelId="{0D851B45-DC8B-4A65-98C2-EB85CA2F0E94}" type="pres">
      <dgm:prSet presAssocID="{B557D70A-5782-4F94-85E4-DAAE5E013F25}" presName="thickLine" presStyleLbl="alignNode1" presStyleIdx="4" presStyleCnt="6"/>
      <dgm:spPr/>
    </dgm:pt>
    <dgm:pt modelId="{CCD6161E-5347-4FE1-9FE6-FC14371AD64C}" type="pres">
      <dgm:prSet presAssocID="{B557D70A-5782-4F94-85E4-DAAE5E013F25}" presName="horz1" presStyleCnt="0"/>
      <dgm:spPr/>
    </dgm:pt>
    <dgm:pt modelId="{3E1004DB-4A52-4385-BF87-1A1EEC2D3A7C}" type="pres">
      <dgm:prSet presAssocID="{B557D70A-5782-4F94-85E4-DAAE5E013F25}" presName="tx1" presStyleLbl="revTx" presStyleIdx="8" presStyleCnt="12"/>
      <dgm:spPr/>
    </dgm:pt>
    <dgm:pt modelId="{F75013B7-52E5-4078-A2E0-F2EB43F177C4}" type="pres">
      <dgm:prSet presAssocID="{B557D70A-5782-4F94-85E4-DAAE5E013F25}" presName="vert1" presStyleCnt="0"/>
      <dgm:spPr/>
    </dgm:pt>
    <dgm:pt modelId="{234EDF19-1F91-4A14-9D7E-8A318D13D39A}" type="pres">
      <dgm:prSet presAssocID="{80E9A1FE-A61E-46EB-B3E3-FF112D02C0F0}" presName="vertSpace2a" presStyleCnt="0"/>
      <dgm:spPr/>
    </dgm:pt>
    <dgm:pt modelId="{9AA5DE2A-C352-481B-AA2A-2C2248CEDE15}" type="pres">
      <dgm:prSet presAssocID="{80E9A1FE-A61E-46EB-B3E3-FF112D02C0F0}" presName="horz2" presStyleCnt="0"/>
      <dgm:spPr/>
    </dgm:pt>
    <dgm:pt modelId="{B2C5C870-B87D-41F2-B7DE-CFB8AB9F9D29}" type="pres">
      <dgm:prSet presAssocID="{80E9A1FE-A61E-46EB-B3E3-FF112D02C0F0}" presName="horzSpace2" presStyleCnt="0"/>
      <dgm:spPr/>
    </dgm:pt>
    <dgm:pt modelId="{E38CCEDC-8391-418E-9CB2-D9588501A60F}" type="pres">
      <dgm:prSet presAssocID="{80E9A1FE-A61E-46EB-B3E3-FF112D02C0F0}" presName="tx2" presStyleLbl="revTx" presStyleIdx="9" presStyleCnt="12"/>
      <dgm:spPr/>
    </dgm:pt>
    <dgm:pt modelId="{1C59FD76-F9BB-4EBD-9E0B-EAACA7A1BFAE}" type="pres">
      <dgm:prSet presAssocID="{80E9A1FE-A61E-46EB-B3E3-FF112D02C0F0}" presName="vert2" presStyleCnt="0"/>
      <dgm:spPr/>
    </dgm:pt>
    <dgm:pt modelId="{CB0407F2-EBC2-4B28-8235-4384E52242EF}" type="pres">
      <dgm:prSet presAssocID="{80E9A1FE-A61E-46EB-B3E3-FF112D02C0F0}" presName="thinLine2b" presStyleLbl="callout" presStyleIdx="4" presStyleCnt="6"/>
      <dgm:spPr/>
    </dgm:pt>
    <dgm:pt modelId="{3981B259-B167-4A50-BE69-739877364404}" type="pres">
      <dgm:prSet presAssocID="{80E9A1FE-A61E-46EB-B3E3-FF112D02C0F0}" presName="vertSpace2b" presStyleCnt="0"/>
      <dgm:spPr/>
    </dgm:pt>
    <dgm:pt modelId="{AAFA5B58-AB0F-4BC0-99A1-DC1373B80D10}" type="pres">
      <dgm:prSet presAssocID="{24549ACA-0A64-40D9-A0EA-A8893EB4CECD}" presName="thickLine" presStyleLbl="alignNode1" presStyleIdx="5" presStyleCnt="6"/>
      <dgm:spPr/>
    </dgm:pt>
    <dgm:pt modelId="{AE58BDDD-D9F4-41EB-9CFB-D066CC687F21}" type="pres">
      <dgm:prSet presAssocID="{24549ACA-0A64-40D9-A0EA-A8893EB4CECD}" presName="horz1" presStyleCnt="0"/>
      <dgm:spPr/>
    </dgm:pt>
    <dgm:pt modelId="{3D7AC4D5-8427-4221-A001-AD4DFD665C5C}" type="pres">
      <dgm:prSet presAssocID="{24549ACA-0A64-40D9-A0EA-A8893EB4CECD}" presName="tx1" presStyleLbl="revTx" presStyleIdx="10" presStyleCnt="12"/>
      <dgm:spPr/>
    </dgm:pt>
    <dgm:pt modelId="{56CF22CB-5706-4123-B386-37D44A7F6315}" type="pres">
      <dgm:prSet presAssocID="{24549ACA-0A64-40D9-A0EA-A8893EB4CECD}" presName="vert1" presStyleCnt="0"/>
      <dgm:spPr/>
    </dgm:pt>
    <dgm:pt modelId="{49A7F1F8-47A3-44E0-AD61-262AC83EAD23}" type="pres">
      <dgm:prSet presAssocID="{C5C13129-18AA-4BDC-8F84-D48A936CD436}" presName="vertSpace2a" presStyleCnt="0"/>
      <dgm:spPr/>
    </dgm:pt>
    <dgm:pt modelId="{B110F5E9-D824-4907-995C-656B2DD6718A}" type="pres">
      <dgm:prSet presAssocID="{C5C13129-18AA-4BDC-8F84-D48A936CD436}" presName="horz2" presStyleCnt="0"/>
      <dgm:spPr/>
    </dgm:pt>
    <dgm:pt modelId="{D4C27C3B-BFFD-4797-BD93-DC8E4EB4067E}" type="pres">
      <dgm:prSet presAssocID="{C5C13129-18AA-4BDC-8F84-D48A936CD436}" presName="horzSpace2" presStyleCnt="0"/>
      <dgm:spPr/>
    </dgm:pt>
    <dgm:pt modelId="{38ACD07E-9C75-4744-A3ED-40F3416C97BD}" type="pres">
      <dgm:prSet presAssocID="{C5C13129-18AA-4BDC-8F84-D48A936CD436}" presName="tx2" presStyleLbl="revTx" presStyleIdx="11" presStyleCnt="12"/>
      <dgm:spPr/>
    </dgm:pt>
    <dgm:pt modelId="{8361C7CC-B564-473D-A3D2-41501DFF3E66}" type="pres">
      <dgm:prSet presAssocID="{C5C13129-18AA-4BDC-8F84-D48A936CD436}" presName="vert2" presStyleCnt="0"/>
      <dgm:spPr/>
    </dgm:pt>
    <dgm:pt modelId="{9E43F464-86D8-4077-8071-85C488AA444D}" type="pres">
      <dgm:prSet presAssocID="{C5C13129-18AA-4BDC-8F84-D48A936CD436}" presName="thinLine2b" presStyleLbl="callout" presStyleIdx="5" presStyleCnt="6"/>
      <dgm:spPr/>
    </dgm:pt>
    <dgm:pt modelId="{AE0C3F1F-DBEE-41D4-B1B1-A80DA2BBB015}" type="pres">
      <dgm:prSet presAssocID="{C5C13129-18AA-4BDC-8F84-D48A936CD436}" presName="vertSpace2b" presStyleCnt="0"/>
      <dgm:spPr/>
    </dgm:pt>
  </dgm:ptLst>
  <dgm:cxnLst>
    <dgm:cxn modelId="{A8DDB107-7DF0-4B25-9637-3202910F4B13}" type="presOf" srcId="{75D0D4EC-7C1B-42A6-B56C-8316044C377A}" destId="{6757C0A4-6BDA-4AD9-BBDD-566FCE26C293}" srcOrd="0" destOrd="0" presId="urn:microsoft.com/office/officeart/2008/layout/LinedList"/>
    <dgm:cxn modelId="{3427BB19-DBA5-4F4A-83F2-4CE9DF877242}" type="presOf" srcId="{FE59FD41-A94E-4DB3-9CCD-AA1322B1C12E}" destId="{6E58EC16-DFFF-43EB-9EE0-3183C8863039}" srcOrd="0" destOrd="0" presId="urn:microsoft.com/office/officeart/2008/layout/LinedList"/>
    <dgm:cxn modelId="{204CC61A-D453-444D-BFB1-6CB54894E777}" type="presOf" srcId="{56E3D5D3-5A8E-4C84-9968-A5A0871B31F6}" destId="{D0B0AB5C-0993-401A-86A9-EF9E31777197}" srcOrd="0" destOrd="0" presId="urn:microsoft.com/office/officeart/2008/layout/LinedList"/>
    <dgm:cxn modelId="{0C294B27-83BE-4B45-9D0B-4FC3F6BF5E9B}" srcId="{4F7781A0-6B45-4C7A-8733-F5FDC39B6DEA}" destId="{2F73F5A6-3D4C-45E7-858C-2AEA9E9CD326}" srcOrd="0" destOrd="0" parTransId="{9806AAB8-9369-4981-8F08-EF7E4D17E747}" sibTransId="{999D20CC-C5C1-406F-BAED-F3D56662685D}"/>
    <dgm:cxn modelId="{ADF4FF2C-08A4-4BE9-BCCE-5BC9A0172229}" type="presOf" srcId="{4F7781A0-6B45-4C7A-8733-F5FDC39B6DEA}" destId="{95816679-EDD2-4D25-A891-CE6A48A60317}" srcOrd="0" destOrd="0" presId="urn:microsoft.com/office/officeart/2008/layout/LinedList"/>
    <dgm:cxn modelId="{291D2637-6179-4791-8C5E-737A73885818}" srcId="{FE59FD41-A94E-4DB3-9CCD-AA1322B1C12E}" destId="{B1BA1D68-2430-4217-A37D-5E92B12000BA}" srcOrd="3" destOrd="0" parTransId="{B7E7A27A-580F-4C9C-9A62-B1D70414C6C9}" sibTransId="{89ECBFD1-4C38-41E1-AC70-7A63BF140657}"/>
    <dgm:cxn modelId="{DCB13C66-C354-4932-93B0-77A980AD76BE}" srcId="{FE59FD41-A94E-4DB3-9CCD-AA1322B1C12E}" destId="{B557D70A-5782-4F94-85E4-DAAE5E013F25}" srcOrd="4" destOrd="0" parTransId="{78253327-8A0C-429F-8913-5A4AE685C5D9}" sibTransId="{C9CD27E3-1438-4BCE-A9C3-498596EE7AB8}"/>
    <dgm:cxn modelId="{4039D546-CBD0-4A4D-89BF-E2B8B4C3B810}" srcId="{FE59FD41-A94E-4DB3-9CCD-AA1322B1C12E}" destId="{4F7781A0-6B45-4C7A-8733-F5FDC39B6DEA}" srcOrd="2" destOrd="0" parTransId="{C6D757BA-F8FB-444F-9697-A31FD7FF56C7}" sibTransId="{F494B805-8E22-4184-9AE3-EFE136CA9BEE}"/>
    <dgm:cxn modelId="{8907344C-6687-481A-AC1E-B44BE72F6E56}" type="presOf" srcId="{C79EA1DC-5240-473D-829C-A5AD5D516658}" destId="{C24206E5-6DE2-4B8E-B1C7-C19B05FFB9C6}" srcOrd="0" destOrd="0" presId="urn:microsoft.com/office/officeart/2008/layout/LinedList"/>
    <dgm:cxn modelId="{E704B64D-B548-439A-8783-0067D7FD3CB7}" srcId="{75D0D4EC-7C1B-42A6-B56C-8316044C377A}" destId="{2317D6E0-B5BB-4FE8-AB94-F2C7A631C498}" srcOrd="0" destOrd="0" parTransId="{27375D3D-B2F4-4763-9D8C-D2D221524FFE}" sibTransId="{04ACF78F-1535-4AA4-B716-065EA56B0E73}"/>
    <dgm:cxn modelId="{A201EE54-C6BA-49A9-8260-A836CBFDEA83}" type="presOf" srcId="{C5C13129-18AA-4BDC-8F84-D48A936CD436}" destId="{38ACD07E-9C75-4744-A3ED-40F3416C97BD}" srcOrd="0" destOrd="0" presId="urn:microsoft.com/office/officeart/2008/layout/LinedList"/>
    <dgm:cxn modelId="{269C4A8F-75C0-412A-9953-BE260309228E}" type="presOf" srcId="{B1BA1D68-2430-4217-A37D-5E92B12000BA}" destId="{87691C55-B27E-4EB5-BABF-4C2491FFCF0B}" srcOrd="0" destOrd="0" presId="urn:microsoft.com/office/officeart/2008/layout/LinedList"/>
    <dgm:cxn modelId="{C3C28193-4923-4184-B350-DD5843FEC4AC}" srcId="{B1BA1D68-2430-4217-A37D-5E92B12000BA}" destId="{5522E664-13B8-46A8-9127-07D796E94395}" srcOrd="0" destOrd="0" parTransId="{509A78FA-9D64-448E-AB97-A140A92DDEAD}" sibTransId="{FC0B8BF1-3AFC-4E0E-8902-93B556623A04}"/>
    <dgm:cxn modelId="{7DA8E6A5-F922-460C-A73B-1BBF8A6C6921}" type="presOf" srcId="{2F73F5A6-3D4C-45E7-858C-2AEA9E9CD326}" destId="{BDF2B034-373C-4195-B46A-6E5F242A9BA8}" srcOrd="0" destOrd="0" presId="urn:microsoft.com/office/officeart/2008/layout/LinedList"/>
    <dgm:cxn modelId="{780D7FA9-E88E-42EE-888A-94A0E78DAB09}" srcId="{FE59FD41-A94E-4DB3-9CCD-AA1322B1C12E}" destId="{24549ACA-0A64-40D9-A0EA-A8893EB4CECD}" srcOrd="5" destOrd="0" parTransId="{8CF17D27-719A-42CC-9FAE-7243D603237A}" sibTransId="{70C1A5D0-D0E8-4913-9986-CBEC39E9186F}"/>
    <dgm:cxn modelId="{42F8ACB1-414A-4E1D-9DCC-107BFA93B681}" type="presOf" srcId="{2317D6E0-B5BB-4FE8-AB94-F2C7A631C498}" destId="{A8C1F113-EB46-4344-9989-2B9A6673FA8B}" srcOrd="0" destOrd="0" presId="urn:microsoft.com/office/officeart/2008/layout/LinedList"/>
    <dgm:cxn modelId="{4CE6CFC5-0522-4940-9207-B1453E4F070D}" srcId="{FE59FD41-A94E-4DB3-9CCD-AA1322B1C12E}" destId="{C79EA1DC-5240-473D-829C-A5AD5D516658}" srcOrd="1" destOrd="0" parTransId="{A87CDF6A-01AE-4D70-9E64-CF2DF5886135}" sibTransId="{A638D87D-29D7-42C6-A158-6AACD0850843}"/>
    <dgm:cxn modelId="{8D7F0BC6-D8A7-43C5-A1DF-A6ECD85D7FE7}" type="presOf" srcId="{5522E664-13B8-46A8-9127-07D796E94395}" destId="{4AF5126A-B25E-4768-8711-7973688C5607}" srcOrd="0" destOrd="0" presId="urn:microsoft.com/office/officeart/2008/layout/LinedList"/>
    <dgm:cxn modelId="{B2D426C7-A8BB-477D-B4AF-6DF793643260}" type="presOf" srcId="{24549ACA-0A64-40D9-A0EA-A8893EB4CECD}" destId="{3D7AC4D5-8427-4221-A001-AD4DFD665C5C}" srcOrd="0" destOrd="0" presId="urn:microsoft.com/office/officeart/2008/layout/LinedList"/>
    <dgm:cxn modelId="{663008CC-D594-4A72-A70B-C031AEC4151F}" srcId="{C79EA1DC-5240-473D-829C-A5AD5D516658}" destId="{56E3D5D3-5A8E-4C84-9968-A5A0871B31F6}" srcOrd="0" destOrd="0" parTransId="{F0EB0EDE-D4C2-4C16-B578-A2378D301D62}" sibTransId="{440821D9-5EAC-47F3-B6AB-C109C40ECF0F}"/>
    <dgm:cxn modelId="{04B60FCD-3C86-4D01-9690-0792CBD3D7FF}" srcId="{24549ACA-0A64-40D9-A0EA-A8893EB4CECD}" destId="{C5C13129-18AA-4BDC-8F84-D48A936CD436}" srcOrd="0" destOrd="0" parTransId="{13251B61-950B-4E43-9BF2-360EA5CD16F5}" sibTransId="{DD4175D8-4E7C-4B81-BF91-8FA89C0E2F06}"/>
    <dgm:cxn modelId="{013AEFCF-69E1-4EA1-B338-E918EC3D666E}" srcId="{B557D70A-5782-4F94-85E4-DAAE5E013F25}" destId="{80E9A1FE-A61E-46EB-B3E3-FF112D02C0F0}" srcOrd="0" destOrd="0" parTransId="{20FE4FE5-4DF5-497B-B78B-D0B6ACEB7519}" sibTransId="{B5D94246-3777-450B-83D8-93B0161ED3E9}"/>
    <dgm:cxn modelId="{1DAF4CD5-12A0-4695-B833-A161B92F61BE}" type="presOf" srcId="{B557D70A-5782-4F94-85E4-DAAE5E013F25}" destId="{3E1004DB-4A52-4385-BF87-1A1EEC2D3A7C}" srcOrd="0" destOrd="0" presId="urn:microsoft.com/office/officeart/2008/layout/LinedList"/>
    <dgm:cxn modelId="{118482DE-D263-47C3-B0DD-2C158CDB47EA}" type="presOf" srcId="{80E9A1FE-A61E-46EB-B3E3-FF112D02C0F0}" destId="{E38CCEDC-8391-418E-9CB2-D9588501A60F}" srcOrd="0" destOrd="0" presId="urn:microsoft.com/office/officeart/2008/layout/LinedList"/>
    <dgm:cxn modelId="{2B98D8EB-E5F1-4218-9E76-E36E132F8AF5}" srcId="{FE59FD41-A94E-4DB3-9CCD-AA1322B1C12E}" destId="{75D0D4EC-7C1B-42A6-B56C-8316044C377A}" srcOrd="0" destOrd="0" parTransId="{3146782C-38B1-4FE1-B1E9-3C3ADF36B398}" sibTransId="{845D0B52-31ED-4175-98C3-743AA096E1E3}"/>
    <dgm:cxn modelId="{6E5E6C29-91EB-424F-84EC-2C72EC9FDFB5}" type="presParOf" srcId="{6E58EC16-DFFF-43EB-9EE0-3183C8863039}" destId="{F09A1147-3F80-4980-920B-4E3B23FBB6F4}" srcOrd="0" destOrd="0" presId="urn:microsoft.com/office/officeart/2008/layout/LinedList"/>
    <dgm:cxn modelId="{13572247-62BB-47E7-8AD9-724D8D284BA5}" type="presParOf" srcId="{6E58EC16-DFFF-43EB-9EE0-3183C8863039}" destId="{99DB0DFF-E3C2-4C07-B8FD-1042EBA56BB9}" srcOrd="1" destOrd="0" presId="urn:microsoft.com/office/officeart/2008/layout/LinedList"/>
    <dgm:cxn modelId="{F8D2396C-44EB-4E5F-A54F-B5CCB905C383}" type="presParOf" srcId="{99DB0DFF-E3C2-4C07-B8FD-1042EBA56BB9}" destId="{6757C0A4-6BDA-4AD9-BBDD-566FCE26C293}" srcOrd="0" destOrd="0" presId="urn:microsoft.com/office/officeart/2008/layout/LinedList"/>
    <dgm:cxn modelId="{A9390636-0934-426D-8845-545CCC015DC9}" type="presParOf" srcId="{99DB0DFF-E3C2-4C07-B8FD-1042EBA56BB9}" destId="{6AA6E837-DE6F-4930-8B14-1218D69A40FB}" srcOrd="1" destOrd="0" presId="urn:microsoft.com/office/officeart/2008/layout/LinedList"/>
    <dgm:cxn modelId="{BAF03D80-D290-49E6-A702-774DC118F043}" type="presParOf" srcId="{6AA6E837-DE6F-4930-8B14-1218D69A40FB}" destId="{16B3CD3F-C40A-4BF6-8AF0-2E229D713E91}" srcOrd="0" destOrd="0" presId="urn:microsoft.com/office/officeart/2008/layout/LinedList"/>
    <dgm:cxn modelId="{9B2DFDC0-1D88-4295-99CE-AFE64C405EC9}" type="presParOf" srcId="{6AA6E837-DE6F-4930-8B14-1218D69A40FB}" destId="{0A90178F-D5E5-4CC3-A766-ADE9E49A4BB2}" srcOrd="1" destOrd="0" presId="urn:microsoft.com/office/officeart/2008/layout/LinedList"/>
    <dgm:cxn modelId="{68F7F663-A50D-4593-97F2-726ED54F822E}" type="presParOf" srcId="{0A90178F-D5E5-4CC3-A766-ADE9E49A4BB2}" destId="{7294CDEB-1E35-42A3-9DA2-4225095C334D}" srcOrd="0" destOrd="0" presId="urn:microsoft.com/office/officeart/2008/layout/LinedList"/>
    <dgm:cxn modelId="{B31F8338-18FF-4D15-A19F-298B8A196819}" type="presParOf" srcId="{0A90178F-D5E5-4CC3-A766-ADE9E49A4BB2}" destId="{A8C1F113-EB46-4344-9989-2B9A6673FA8B}" srcOrd="1" destOrd="0" presId="urn:microsoft.com/office/officeart/2008/layout/LinedList"/>
    <dgm:cxn modelId="{5AA4EA93-1BD7-4A87-90A7-C03796B0FED6}" type="presParOf" srcId="{0A90178F-D5E5-4CC3-A766-ADE9E49A4BB2}" destId="{1228A2E7-EC3F-47EA-B7C8-04B2E17180D5}" srcOrd="2" destOrd="0" presId="urn:microsoft.com/office/officeart/2008/layout/LinedList"/>
    <dgm:cxn modelId="{6AF0728F-9ABD-4896-9A23-C78EEF2D9B22}" type="presParOf" srcId="{6AA6E837-DE6F-4930-8B14-1218D69A40FB}" destId="{D9B2808A-7354-4A5A-A742-17EE155F3A2D}" srcOrd="2" destOrd="0" presId="urn:microsoft.com/office/officeart/2008/layout/LinedList"/>
    <dgm:cxn modelId="{C63C10CD-CF62-4F34-B446-BF361F8E565C}" type="presParOf" srcId="{6AA6E837-DE6F-4930-8B14-1218D69A40FB}" destId="{B433D3EE-00A1-475E-BA49-43CFC25D6862}" srcOrd="3" destOrd="0" presId="urn:microsoft.com/office/officeart/2008/layout/LinedList"/>
    <dgm:cxn modelId="{02FCF70C-AFA9-4B49-B914-2F0BD0960B9A}" type="presParOf" srcId="{6E58EC16-DFFF-43EB-9EE0-3183C8863039}" destId="{95748015-C529-464D-A9AB-22BF52F86C1F}" srcOrd="2" destOrd="0" presId="urn:microsoft.com/office/officeart/2008/layout/LinedList"/>
    <dgm:cxn modelId="{2F7155EC-E2B9-4806-9908-2A60AAE9ACA5}" type="presParOf" srcId="{6E58EC16-DFFF-43EB-9EE0-3183C8863039}" destId="{0AB202A7-C3BC-4B8C-BCA4-B6AC38074D81}" srcOrd="3" destOrd="0" presId="urn:microsoft.com/office/officeart/2008/layout/LinedList"/>
    <dgm:cxn modelId="{96325E9A-8E70-49B2-A184-C0530EBB2E21}" type="presParOf" srcId="{0AB202A7-C3BC-4B8C-BCA4-B6AC38074D81}" destId="{C24206E5-6DE2-4B8E-B1C7-C19B05FFB9C6}" srcOrd="0" destOrd="0" presId="urn:microsoft.com/office/officeart/2008/layout/LinedList"/>
    <dgm:cxn modelId="{AFB93B66-2998-4FF7-9909-35C5DEEB4458}" type="presParOf" srcId="{0AB202A7-C3BC-4B8C-BCA4-B6AC38074D81}" destId="{7D14BA0E-CA32-466F-8BE3-994F399C8F18}" srcOrd="1" destOrd="0" presId="urn:microsoft.com/office/officeart/2008/layout/LinedList"/>
    <dgm:cxn modelId="{5D23DC67-F681-402A-BAC6-35D84D190BEB}" type="presParOf" srcId="{7D14BA0E-CA32-466F-8BE3-994F399C8F18}" destId="{B60712BD-AB19-4A35-99EC-54E949477FBA}" srcOrd="0" destOrd="0" presId="urn:microsoft.com/office/officeart/2008/layout/LinedList"/>
    <dgm:cxn modelId="{77564B53-1FCD-417B-ACAF-18876C78B1EB}" type="presParOf" srcId="{7D14BA0E-CA32-466F-8BE3-994F399C8F18}" destId="{A2114FB9-B161-4BA8-AC46-533D0B366B5D}" srcOrd="1" destOrd="0" presId="urn:microsoft.com/office/officeart/2008/layout/LinedList"/>
    <dgm:cxn modelId="{B59B3D33-6837-4A85-8E40-3A4AFD007FC8}" type="presParOf" srcId="{A2114FB9-B161-4BA8-AC46-533D0B366B5D}" destId="{F66FE852-653A-482C-ABE5-E11D4131232B}" srcOrd="0" destOrd="0" presId="urn:microsoft.com/office/officeart/2008/layout/LinedList"/>
    <dgm:cxn modelId="{DA055595-6229-4D62-9BAB-2AD3F3398568}" type="presParOf" srcId="{A2114FB9-B161-4BA8-AC46-533D0B366B5D}" destId="{D0B0AB5C-0993-401A-86A9-EF9E31777197}" srcOrd="1" destOrd="0" presId="urn:microsoft.com/office/officeart/2008/layout/LinedList"/>
    <dgm:cxn modelId="{947420C8-D395-4E43-B1EE-0C83CFC64F01}" type="presParOf" srcId="{A2114FB9-B161-4BA8-AC46-533D0B366B5D}" destId="{2AD6C4B6-A1E9-4290-AA9E-AD1134654D42}" srcOrd="2" destOrd="0" presId="urn:microsoft.com/office/officeart/2008/layout/LinedList"/>
    <dgm:cxn modelId="{1C3AF3FF-0F2F-4AC8-BFFD-721A1FF7E08E}" type="presParOf" srcId="{7D14BA0E-CA32-466F-8BE3-994F399C8F18}" destId="{CACAABC3-2FD7-476F-A362-FFBA08233219}" srcOrd="2" destOrd="0" presId="urn:microsoft.com/office/officeart/2008/layout/LinedList"/>
    <dgm:cxn modelId="{6E9A201F-4BB5-4917-8DB5-9860DCA770A8}" type="presParOf" srcId="{7D14BA0E-CA32-466F-8BE3-994F399C8F18}" destId="{9E2A0F98-765B-495A-ABF6-44CF77BC8A53}" srcOrd="3" destOrd="0" presId="urn:microsoft.com/office/officeart/2008/layout/LinedList"/>
    <dgm:cxn modelId="{026CC3B7-0927-4ED5-B976-D05FEA50C4E4}" type="presParOf" srcId="{6E58EC16-DFFF-43EB-9EE0-3183C8863039}" destId="{55C67452-8993-48BE-8C4D-869AEFB094F4}" srcOrd="4" destOrd="0" presId="urn:microsoft.com/office/officeart/2008/layout/LinedList"/>
    <dgm:cxn modelId="{93BEFB4C-C5B5-4941-9002-8EB4CA1FFF82}" type="presParOf" srcId="{6E58EC16-DFFF-43EB-9EE0-3183C8863039}" destId="{F17277F0-2F4D-4C0C-9B75-3C411DE8E9BC}" srcOrd="5" destOrd="0" presId="urn:microsoft.com/office/officeart/2008/layout/LinedList"/>
    <dgm:cxn modelId="{FE7912A4-0BB1-44FC-A5D1-7B0B759E59B7}" type="presParOf" srcId="{F17277F0-2F4D-4C0C-9B75-3C411DE8E9BC}" destId="{95816679-EDD2-4D25-A891-CE6A48A60317}" srcOrd="0" destOrd="0" presId="urn:microsoft.com/office/officeart/2008/layout/LinedList"/>
    <dgm:cxn modelId="{B6EA2BC6-D9D1-442D-ADCB-5FBF3B5FCD95}" type="presParOf" srcId="{F17277F0-2F4D-4C0C-9B75-3C411DE8E9BC}" destId="{8A18BECF-7ED3-4093-AB12-0B8F6DBC31A1}" srcOrd="1" destOrd="0" presId="urn:microsoft.com/office/officeart/2008/layout/LinedList"/>
    <dgm:cxn modelId="{D8984928-3759-43BC-A369-DA54C6D09AF9}" type="presParOf" srcId="{8A18BECF-7ED3-4093-AB12-0B8F6DBC31A1}" destId="{FABB08A6-83D2-46F5-9204-D16D841F0CB1}" srcOrd="0" destOrd="0" presId="urn:microsoft.com/office/officeart/2008/layout/LinedList"/>
    <dgm:cxn modelId="{8BBE799E-CFD6-4DB4-99BB-CAAA75EECE71}" type="presParOf" srcId="{8A18BECF-7ED3-4093-AB12-0B8F6DBC31A1}" destId="{BD68AE41-85A2-4885-8322-57E284937B28}" srcOrd="1" destOrd="0" presId="urn:microsoft.com/office/officeart/2008/layout/LinedList"/>
    <dgm:cxn modelId="{9C7880DD-BB09-40EC-9772-E47BE9F51DA9}" type="presParOf" srcId="{BD68AE41-85A2-4885-8322-57E284937B28}" destId="{DD51D9AA-F321-492A-84A3-94547D6E88C6}" srcOrd="0" destOrd="0" presId="urn:microsoft.com/office/officeart/2008/layout/LinedList"/>
    <dgm:cxn modelId="{BF57A36D-F6EB-4394-AF09-9655BA1752AE}" type="presParOf" srcId="{BD68AE41-85A2-4885-8322-57E284937B28}" destId="{BDF2B034-373C-4195-B46A-6E5F242A9BA8}" srcOrd="1" destOrd="0" presId="urn:microsoft.com/office/officeart/2008/layout/LinedList"/>
    <dgm:cxn modelId="{BF47EBD2-C248-4A66-BA87-2383158CE285}" type="presParOf" srcId="{BD68AE41-85A2-4885-8322-57E284937B28}" destId="{3109CAA5-6F8D-4B0E-9153-A9B0CA08047D}" srcOrd="2" destOrd="0" presId="urn:microsoft.com/office/officeart/2008/layout/LinedList"/>
    <dgm:cxn modelId="{E6F647DB-18C0-45F3-887F-A547E76A3FAC}" type="presParOf" srcId="{8A18BECF-7ED3-4093-AB12-0B8F6DBC31A1}" destId="{3F030680-1CCC-4749-B47E-4A955F6609F1}" srcOrd="2" destOrd="0" presId="urn:microsoft.com/office/officeart/2008/layout/LinedList"/>
    <dgm:cxn modelId="{7ABB9683-FEE6-4D2F-B421-FFA5E3A7D862}" type="presParOf" srcId="{8A18BECF-7ED3-4093-AB12-0B8F6DBC31A1}" destId="{F9CAF4AE-DC7E-4DA8-AD8B-CC2DBFF4E465}" srcOrd="3" destOrd="0" presId="urn:microsoft.com/office/officeart/2008/layout/LinedList"/>
    <dgm:cxn modelId="{B4C3C61C-B90E-4D0C-8B2D-AA8B4EBAF305}" type="presParOf" srcId="{6E58EC16-DFFF-43EB-9EE0-3183C8863039}" destId="{BB0378DE-3230-413D-9964-A376745A31B2}" srcOrd="6" destOrd="0" presId="urn:microsoft.com/office/officeart/2008/layout/LinedList"/>
    <dgm:cxn modelId="{4521E31C-BD35-44A6-84F4-39EA20D1B28F}" type="presParOf" srcId="{6E58EC16-DFFF-43EB-9EE0-3183C8863039}" destId="{8C362CF4-9C46-48C8-9B5F-CD1C277EAC05}" srcOrd="7" destOrd="0" presId="urn:microsoft.com/office/officeart/2008/layout/LinedList"/>
    <dgm:cxn modelId="{D0630D4B-961D-4D5F-A3B6-87F8B0D1F6B3}" type="presParOf" srcId="{8C362CF4-9C46-48C8-9B5F-CD1C277EAC05}" destId="{87691C55-B27E-4EB5-BABF-4C2491FFCF0B}" srcOrd="0" destOrd="0" presId="urn:microsoft.com/office/officeart/2008/layout/LinedList"/>
    <dgm:cxn modelId="{F2BA80AF-E917-4EFE-9B85-19AC35A1A137}" type="presParOf" srcId="{8C362CF4-9C46-48C8-9B5F-CD1C277EAC05}" destId="{E4FB336E-F8C1-4B36-BB0E-0E291FE6D63D}" srcOrd="1" destOrd="0" presId="urn:microsoft.com/office/officeart/2008/layout/LinedList"/>
    <dgm:cxn modelId="{BB918382-676B-42B3-B7D5-4A33BC7875FF}" type="presParOf" srcId="{E4FB336E-F8C1-4B36-BB0E-0E291FE6D63D}" destId="{0564153E-D683-47E3-BBE5-1DC63B14501B}" srcOrd="0" destOrd="0" presId="urn:microsoft.com/office/officeart/2008/layout/LinedList"/>
    <dgm:cxn modelId="{0CDEB1DA-ACAB-4763-8AB4-6EBCFFCE90F5}" type="presParOf" srcId="{E4FB336E-F8C1-4B36-BB0E-0E291FE6D63D}" destId="{388DF520-5540-4D4A-AF67-FD2E97D6660C}" srcOrd="1" destOrd="0" presId="urn:microsoft.com/office/officeart/2008/layout/LinedList"/>
    <dgm:cxn modelId="{78480B19-E162-4A66-BDF1-B19D9D705EC2}" type="presParOf" srcId="{388DF520-5540-4D4A-AF67-FD2E97D6660C}" destId="{E92F95F4-9265-4D77-9EE7-3A4C0E5C69BC}" srcOrd="0" destOrd="0" presId="urn:microsoft.com/office/officeart/2008/layout/LinedList"/>
    <dgm:cxn modelId="{76167070-6FB0-4ED3-AB7C-5B2D7BABDE2C}" type="presParOf" srcId="{388DF520-5540-4D4A-AF67-FD2E97D6660C}" destId="{4AF5126A-B25E-4768-8711-7973688C5607}" srcOrd="1" destOrd="0" presId="urn:microsoft.com/office/officeart/2008/layout/LinedList"/>
    <dgm:cxn modelId="{A5D73CAF-9EDB-45F1-BECF-840A717338E8}" type="presParOf" srcId="{388DF520-5540-4D4A-AF67-FD2E97D6660C}" destId="{1EDF14BB-FA0C-4EEF-ACB4-60ACC86F6258}" srcOrd="2" destOrd="0" presId="urn:microsoft.com/office/officeart/2008/layout/LinedList"/>
    <dgm:cxn modelId="{AF526510-3B52-48F4-A91F-B1D0F7D57C34}" type="presParOf" srcId="{E4FB336E-F8C1-4B36-BB0E-0E291FE6D63D}" destId="{153ADEA9-B0DE-4F8A-A0B6-FC3240DCED23}" srcOrd="2" destOrd="0" presId="urn:microsoft.com/office/officeart/2008/layout/LinedList"/>
    <dgm:cxn modelId="{2ED4B1DF-2B7F-494E-BAF9-FFFE877F2028}" type="presParOf" srcId="{E4FB336E-F8C1-4B36-BB0E-0E291FE6D63D}" destId="{1CF18AE7-86CA-48DD-B4E7-757A8A1E3B57}" srcOrd="3" destOrd="0" presId="urn:microsoft.com/office/officeart/2008/layout/LinedList"/>
    <dgm:cxn modelId="{0BB82CA7-7053-4099-8256-EF0BD96C61F1}" type="presParOf" srcId="{6E58EC16-DFFF-43EB-9EE0-3183C8863039}" destId="{0D851B45-DC8B-4A65-98C2-EB85CA2F0E94}" srcOrd="8" destOrd="0" presId="urn:microsoft.com/office/officeart/2008/layout/LinedList"/>
    <dgm:cxn modelId="{EC4198CC-210B-495B-A2CD-B05A904B3B3F}" type="presParOf" srcId="{6E58EC16-DFFF-43EB-9EE0-3183C8863039}" destId="{CCD6161E-5347-4FE1-9FE6-FC14371AD64C}" srcOrd="9" destOrd="0" presId="urn:microsoft.com/office/officeart/2008/layout/LinedList"/>
    <dgm:cxn modelId="{D39C5176-2B6A-417A-ABFC-6A289C62ECD4}" type="presParOf" srcId="{CCD6161E-5347-4FE1-9FE6-FC14371AD64C}" destId="{3E1004DB-4A52-4385-BF87-1A1EEC2D3A7C}" srcOrd="0" destOrd="0" presId="urn:microsoft.com/office/officeart/2008/layout/LinedList"/>
    <dgm:cxn modelId="{877C798C-2F23-4E83-AB60-3F2BE124D580}" type="presParOf" srcId="{CCD6161E-5347-4FE1-9FE6-FC14371AD64C}" destId="{F75013B7-52E5-4078-A2E0-F2EB43F177C4}" srcOrd="1" destOrd="0" presId="urn:microsoft.com/office/officeart/2008/layout/LinedList"/>
    <dgm:cxn modelId="{23680992-28D1-4844-86C6-73FB61E2F9AF}" type="presParOf" srcId="{F75013B7-52E5-4078-A2E0-F2EB43F177C4}" destId="{234EDF19-1F91-4A14-9D7E-8A318D13D39A}" srcOrd="0" destOrd="0" presId="urn:microsoft.com/office/officeart/2008/layout/LinedList"/>
    <dgm:cxn modelId="{6C48BDE6-A7A3-4340-81D8-2D922760A1A4}" type="presParOf" srcId="{F75013B7-52E5-4078-A2E0-F2EB43F177C4}" destId="{9AA5DE2A-C352-481B-AA2A-2C2248CEDE15}" srcOrd="1" destOrd="0" presId="urn:microsoft.com/office/officeart/2008/layout/LinedList"/>
    <dgm:cxn modelId="{B2758567-51F5-49EE-B3F5-A2DD9CB1AC13}" type="presParOf" srcId="{9AA5DE2A-C352-481B-AA2A-2C2248CEDE15}" destId="{B2C5C870-B87D-41F2-B7DE-CFB8AB9F9D29}" srcOrd="0" destOrd="0" presId="urn:microsoft.com/office/officeart/2008/layout/LinedList"/>
    <dgm:cxn modelId="{F5E06600-C526-4BB7-BF24-028F60BCE509}" type="presParOf" srcId="{9AA5DE2A-C352-481B-AA2A-2C2248CEDE15}" destId="{E38CCEDC-8391-418E-9CB2-D9588501A60F}" srcOrd="1" destOrd="0" presId="urn:microsoft.com/office/officeart/2008/layout/LinedList"/>
    <dgm:cxn modelId="{2641BAAE-CD65-4031-9051-91BE2BA04646}" type="presParOf" srcId="{9AA5DE2A-C352-481B-AA2A-2C2248CEDE15}" destId="{1C59FD76-F9BB-4EBD-9E0B-EAACA7A1BFAE}" srcOrd="2" destOrd="0" presId="urn:microsoft.com/office/officeart/2008/layout/LinedList"/>
    <dgm:cxn modelId="{2E9450C3-260D-41D4-8C51-545E689B1D37}" type="presParOf" srcId="{F75013B7-52E5-4078-A2E0-F2EB43F177C4}" destId="{CB0407F2-EBC2-4B28-8235-4384E52242EF}" srcOrd="2" destOrd="0" presId="urn:microsoft.com/office/officeart/2008/layout/LinedList"/>
    <dgm:cxn modelId="{71A4CA6D-A96C-45AB-A047-C8EA22E42023}" type="presParOf" srcId="{F75013B7-52E5-4078-A2E0-F2EB43F177C4}" destId="{3981B259-B167-4A50-BE69-739877364404}" srcOrd="3" destOrd="0" presId="urn:microsoft.com/office/officeart/2008/layout/LinedList"/>
    <dgm:cxn modelId="{8470B727-6676-4202-9943-4EB313F1E75D}" type="presParOf" srcId="{6E58EC16-DFFF-43EB-9EE0-3183C8863039}" destId="{AAFA5B58-AB0F-4BC0-99A1-DC1373B80D10}" srcOrd="10" destOrd="0" presId="urn:microsoft.com/office/officeart/2008/layout/LinedList"/>
    <dgm:cxn modelId="{B74C65CF-0844-460D-BE48-45AE3D442190}" type="presParOf" srcId="{6E58EC16-DFFF-43EB-9EE0-3183C8863039}" destId="{AE58BDDD-D9F4-41EB-9CFB-D066CC687F21}" srcOrd="11" destOrd="0" presId="urn:microsoft.com/office/officeart/2008/layout/LinedList"/>
    <dgm:cxn modelId="{93CFDF95-6273-4890-B914-23D163A794B0}" type="presParOf" srcId="{AE58BDDD-D9F4-41EB-9CFB-D066CC687F21}" destId="{3D7AC4D5-8427-4221-A001-AD4DFD665C5C}" srcOrd="0" destOrd="0" presId="urn:microsoft.com/office/officeart/2008/layout/LinedList"/>
    <dgm:cxn modelId="{42EDDD5E-DDBC-44CA-BCAA-DAAE49C87CEA}" type="presParOf" srcId="{AE58BDDD-D9F4-41EB-9CFB-D066CC687F21}" destId="{56CF22CB-5706-4123-B386-37D44A7F6315}" srcOrd="1" destOrd="0" presId="urn:microsoft.com/office/officeart/2008/layout/LinedList"/>
    <dgm:cxn modelId="{99E95A3E-4CF7-4EDA-A2E2-F66C2E342660}" type="presParOf" srcId="{56CF22CB-5706-4123-B386-37D44A7F6315}" destId="{49A7F1F8-47A3-44E0-AD61-262AC83EAD23}" srcOrd="0" destOrd="0" presId="urn:microsoft.com/office/officeart/2008/layout/LinedList"/>
    <dgm:cxn modelId="{EC3979AD-90F8-43B6-A1C9-1631E617CDC3}" type="presParOf" srcId="{56CF22CB-5706-4123-B386-37D44A7F6315}" destId="{B110F5E9-D824-4907-995C-656B2DD6718A}" srcOrd="1" destOrd="0" presId="urn:microsoft.com/office/officeart/2008/layout/LinedList"/>
    <dgm:cxn modelId="{3B981DC6-B29C-4896-A60A-A4BD060D4810}" type="presParOf" srcId="{B110F5E9-D824-4907-995C-656B2DD6718A}" destId="{D4C27C3B-BFFD-4797-BD93-DC8E4EB4067E}" srcOrd="0" destOrd="0" presId="urn:microsoft.com/office/officeart/2008/layout/LinedList"/>
    <dgm:cxn modelId="{3AB3722B-9BD2-456D-B387-E65B1043301A}" type="presParOf" srcId="{B110F5E9-D824-4907-995C-656B2DD6718A}" destId="{38ACD07E-9C75-4744-A3ED-40F3416C97BD}" srcOrd="1" destOrd="0" presId="urn:microsoft.com/office/officeart/2008/layout/LinedList"/>
    <dgm:cxn modelId="{B3F9F1B0-EFCB-454E-B8B8-1E9B62A1EC85}" type="presParOf" srcId="{B110F5E9-D824-4907-995C-656B2DD6718A}" destId="{8361C7CC-B564-473D-A3D2-41501DFF3E66}" srcOrd="2" destOrd="0" presId="urn:microsoft.com/office/officeart/2008/layout/LinedList"/>
    <dgm:cxn modelId="{705F1FBA-D2C8-4C47-9CF5-78DE825163D7}" type="presParOf" srcId="{56CF22CB-5706-4123-B386-37D44A7F6315}" destId="{9E43F464-86D8-4077-8071-85C488AA444D}" srcOrd="2" destOrd="0" presId="urn:microsoft.com/office/officeart/2008/layout/LinedList"/>
    <dgm:cxn modelId="{C7B41383-BC8C-4527-9E1A-CE893AA6275A}" type="presParOf" srcId="{56CF22CB-5706-4123-B386-37D44A7F6315}" destId="{AE0C3F1F-DBEE-41D4-B1B1-A80DA2BBB015}" srcOrd="3"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4BDCA125-4FEB-4C63-A50D-A0FCBB791927}" type="doc">
      <dgm:prSet loTypeId="urn:microsoft.com/office/officeart/2016/7/layout/RepeatingBendingProcessNew" loCatId="process" qsTypeId="urn:microsoft.com/office/officeart/2005/8/quickstyle/simple1" qsCatId="simple" csTypeId="urn:microsoft.com/office/officeart/2005/8/colors/accent2_2" csCatId="accent2" phldr="1"/>
      <dgm:spPr/>
      <dgm:t>
        <a:bodyPr/>
        <a:lstStyle/>
        <a:p>
          <a:endParaRPr lang="en-US"/>
        </a:p>
      </dgm:t>
    </dgm:pt>
    <dgm:pt modelId="{018231FB-B1AB-48D7-8A95-944887EE950A}">
      <dgm:prSet custT="1"/>
      <dgm:spPr/>
      <dgm:t>
        <a:bodyPr/>
        <a:lstStyle/>
        <a:p>
          <a:r>
            <a:rPr lang="en-US" sz="2000" dirty="0"/>
            <a:t>START AS EARLY AS POSSIBLE.</a:t>
          </a:r>
        </a:p>
      </dgm:t>
    </dgm:pt>
    <dgm:pt modelId="{8497A5AF-D03A-4341-8665-8F317C5CE819}" type="parTrans" cxnId="{8D12B330-0049-4DD7-AB7D-3151B1E1419F}">
      <dgm:prSet/>
      <dgm:spPr/>
      <dgm:t>
        <a:bodyPr/>
        <a:lstStyle/>
        <a:p>
          <a:endParaRPr lang="en-US"/>
        </a:p>
      </dgm:t>
    </dgm:pt>
    <dgm:pt modelId="{DD4CFE2C-BF54-4302-A65E-2AAF80C7431B}" type="sibTrans" cxnId="{8D12B330-0049-4DD7-AB7D-3151B1E1419F}">
      <dgm:prSet/>
      <dgm:spPr/>
      <dgm:t>
        <a:bodyPr/>
        <a:lstStyle/>
        <a:p>
          <a:endParaRPr lang="en-US"/>
        </a:p>
      </dgm:t>
    </dgm:pt>
    <dgm:pt modelId="{687D4C09-D47D-4640-B244-182506C27233}">
      <dgm:prSet/>
      <dgm:spPr/>
      <dgm:t>
        <a:bodyPr/>
        <a:lstStyle/>
        <a:p>
          <a:r>
            <a:rPr lang="en-US" dirty="0"/>
            <a:t>GET CREDIT CARD DEBT OUT OF YOUR PRESENT AND YOUR FUTURE.</a:t>
          </a:r>
        </a:p>
      </dgm:t>
    </dgm:pt>
    <dgm:pt modelId="{BDFD179A-B4DA-4B4E-B7C7-9C13A3E43D1C}" type="parTrans" cxnId="{87CF2727-EB0B-4EEF-8AC9-C8809D2CE956}">
      <dgm:prSet/>
      <dgm:spPr/>
      <dgm:t>
        <a:bodyPr/>
        <a:lstStyle/>
        <a:p>
          <a:endParaRPr lang="en-US"/>
        </a:p>
      </dgm:t>
    </dgm:pt>
    <dgm:pt modelId="{F0FB0530-9632-4E14-932C-79EBD2C5D392}" type="sibTrans" cxnId="{87CF2727-EB0B-4EEF-8AC9-C8809D2CE956}">
      <dgm:prSet/>
      <dgm:spPr/>
      <dgm:t>
        <a:bodyPr/>
        <a:lstStyle/>
        <a:p>
          <a:endParaRPr lang="en-US"/>
        </a:p>
      </dgm:t>
    </dgm:pt>
    <dgm:pt modelId="{F35E8CA6-5711-4D58-AC0C-EA47AFEC9A59}">
      <dgm:prSet/>
      <dgm:spPr/>
      <dgm:t>
        <a:bodyPr/>
        <a:lstStyle/>
        <a:p>
          <a:r>
            <a:rPr lang="en-US" dirty="0"/>
            <a:t>PAY OFF ALL DEBT OTHER THAN YOUR MORTGAGE.</a:t>
          </a:r>
        </a:p>
      </dgm:t>
    </dgm:pt>
    <dgm:pt modelId="{05C0FE7E-F30B-4C9B-B521-6AD3FA1E3F50}" type="parTrans" cxnId="{45F30ED1-5FDB-447F-8F09-1B6FA0BBB78D}">
      <dgm:prSet/>
      <dgm:spPr/>
      <dgm:t>
        <a:bodyPr/>
        <a:lstStyle/>
        <a:p>
          <a:endParaRPr lang="en-US"/>
        </a:p>
      </dgm:t>
    </dgm:pt>
    <dgm:pt modelId="{501FA557-021A-4D43-A724-9FA4871670D8}" type="sibTrans" cxnId="{45F30ED1-5FDB-447F-8F09-1B6FA0BBB78D}">
      <dgm:prSet/>
      <dgm:spPr/>
      <dgm:t>
        <a:bodyPr/>
        <a:lstStyle/>
        <a:p>
          <a:endParaRPr lang="en-US"/>
        </a:p>
      </dgm:t>
    </dgm:pt>
    <dgm:pt modelId="{DB59ED3B-C595-4C52-B3BC-B18DB53FAE49}">
      <dgm:prSet/>
      <dgm:spPr/>
      <dgm:t>
        <a:bodyPr/>
        <a:lstStyle/>
        <a:p>
          <a:r>
            <a:rPr lang="en-US" dirty="0"/>
            <a:t>BECOME FAMILIAR WITH INVESTING OPPORTUNITIES</a:t>
          </a:r>
        </a:p>
      </dgm:t>
    </dgm:pt>
    <dgm:pt modelId="{69863F34-9272-4399-8568-9A7DD6B879A0}" type="parTrans" cxnId="{93A24208-7822-4368-BFC5-7F32639412E1}">
      <dgm:prSet/>
      <dgm:spPr/>
      <dgm:t>
        <a:bodyPr/>
        <a:lstStyle/>
        <a:p>
          <a:endParaRPr lang="en-US"/>
        </a:p>
      </dgm:t>
    </dgm:pt>
    <dgm:pt modelId="{0C588C83-CBAC-4834-8600-A2957C496D59}" type="sibTrans" cxnId="{93A24208-7822-4368-BFC5-7F32639412E1}">
      <dgm:prSet/>
      <dgm:spPr/>
      <dgm:t>
        <a:bodyPr/>
        <a:lstStyle/>
        <a:p>
          <a:endParaRPr lang="en-US"/>
        </a:p>
      </dgm:t>
    </dgm:pt>
    <dgm:pt modelId="{83A1CD0D-8DCF-469D-9E0B-AB7239294D14}">
      <dgm:prSet/>
      <dgm:spPr/>
      <dgm:t>
        <a:bodyPr/>
        <a:lstStyle/>
        <a:p>
          <a:r>
            <a:rPr lang="en-US" dirty="0"/>
            <a:t>KNOW WHO IS BEST TO LEAD YOU – SALESMAN OR COACH</a:t>
          </a:r>
        </a:p>
      </dgm:t>
    </dgm:pt>
    <dgm:pt modelId="{27B0A4D9-F634-4A77-9D1D-CC731050A437}" type="parTrans" cxnId="{D28DF82A-EFE3-47B1-B0BB-B5319A380435}">
      <dgm:prSet/>
      <dgm:spPr/>
      <dgm:t>
        <a:bodyPr/>
        <a:lstStyle/>
        <a:p>
          <a:endParaRPr lang="en-US"/>
        </a:p>
      </dgm:t>
    </dgm:pt>
    <dgm:pt modelId="{285D63C3-7E17-42E8-9CA3-1F74BDC58214}" type="sibTrans" cxnId="{D28DF82A-EFE3-47B1-B0BB-B5319A380435}">
      <dgm:prSet/>
      <dgm:spPr/>
      <dgm:t>
        <a:bodyPr/>
        <a:lstStyle/>
        <a:p>
          <a:endParaRPr lang="en-US"/>
        </a:p>
      </dgm:t>
    </dgm:pt>
    <dgm:pt modelId="{AB9800E4-D900-4A34-8860-74D58406EE7D}">
      <dgm:prSet/>
      <dgm:spPr/>
      <dgm:t>
        <a:bodyPr/>
        <a:lstStyle/>
        <a:p>
          <a:r>
            <a:rPr lang="en-US" dirty="0"/>
            <a:t>DEVELOP A FAMILY BUDGET AND STICK TO IT.</a:t>
          </a:r>
        </a:p>
      </dgm:t>
    </dgm:pt>
    <dgm:pt modelId="{2CEFEFA3-D00F-4758-84EB-77B1B6084C3E}" type="parTrans" cxnId="{ACEFCCD6-87B5-43ED-B0B4-3B122C378E9F}">
      <dgm:prSet/>
      <dgm:spPr/>
      <dgm:t>
        <a:bodyPr/>
        <a:lstStyle/>
        <a:p>
          <a:endParaRPr lang="en-US"/>
        </a:p>
      </dgm:t>
    </dgm:pt>
    <dgm:pt modelId="{B6DE427C-097C-4F0D-A1AB-795027C3F6B7}" type="sibTrans" cxnId="{ACEFCCD6-87B5-43ED-B0B4-3B122C378E9F}">
      <dgm:prSet/>
      <dgm:spPr/>
      <dgm:t>
        <a:bodyPr/>
        <a:lstStyle/>
        <a:p>
          <a:endParaRPr lang="en-US"/>
        </a:p>
      </dgm:t>
    </dgm:pt>
    <dgm:pt modelId="{00033433-24A4-4CCA-9D59-2D80640B4F87}" type="pres">
      <dgm:prSet presAssocID="{4BDCA125-4FEB-4C63-A50D-A0FCBB791927}" presName="Name0" presStyleCnt="0">
        <dgm:presLayoutVars>
          <dgm:dir/>
          <dgm:resizeHandles val="exact"/>
        </dgm:presLayoutVars>
      </dgm:prSet>
      <dgm:spPr/>
    </dgm:pt>
    <dgm:pt modelId="{479EBABC-9487-4BB9-9845-86B8CF472A40}" type="pres">
      <dgm:prSet presAssocID="{018231FB-B1AB-48D7-8A95-944887EE950A}" presName="node" presStyleLbl="node1" presStyleIdx="0" presStyleCnt="6">
        <dgm:presLayoutVars>
          <dgm:bulletEnabled val="1"/>
        </dgm:presLayoutVars>
      </dgm:prSet>
      <dgm:spPr/>
    </dgm:pt>
    <dgm:pt modelId="{327A8025-0442-49FC-A99E-2489E1FFD83E}" type="pres">
      <dgm:prSet presAssocID="{DD4CFE2C-BF54-4302-A65E-2AAF80C7431B}" presName="sibTrans" presStyleLbl="sibTrans1D1" presStyleIdx="0" presStyleCnt="5"/>
      <dgm:spPr/>
    </dgm:pt>
    <dgm:pt modelId="{8B09FE04-4D2D-4618-AFDB-13BC2F620A44}" type="pres">
      <dgm:prSet presAssocID="{DD4CFE2C-BF54-4302-A65E-2AAF80C7431B}" presName="connectorText" presStyleLbl="sibTrans1D1" presStyleIdx="0" presStyleCnt="5"/>
      <dgm:spPr/>
    </dgm:pt>
    <dgm:pt modelId="{31277CBB-01CF-45FD-9B18-593BE250983F}" type="pres">
      <dgm:prSet presAssocID="{687D4C09-D47D-4640-B244-182506C27233}" presName="node" presStyleLbl="node1" presStyleIdx="1" presStyleCnt="6">
        <dgm:presLayoutVars>
          <dgm:bulletEnabled val="1"/>
        </dgm:presLayoutVars>
      </dgm:prSet>
      <dgm:spPr/>
    </dgm:pt>
    <dgm:pt modelId="{E7111AB9-91DB-40D7-A2DD-211CBF5D42CA}" type="pres">
      <dgm:prSet presAssocID="{F0FB0530-9632-4E14-932C-79EBD2C5D392}" presName="sibTrans" presStyleLbl="sibTrans1D1" presStyleIdx="1" presStyleCnt="5"/>
      <dgm:spPr/>
    </dgm:pt>
    <dgm:pt modelId="{042650EC-ED6C-49E3-9318-923C3CCB084A}" type="pres">
      <dgm:prSet presAssocID="{F0FB0530-9632-4E14-932C-79EBD2C5D392}" presName="connectorText" presStyleLbl="sibTrans1D1" presStyleIdx="1" presStyleCnt="5"/>
      <dgm:spPr/>
    </dgm:pt>
    <dgm:pt modelId="{DFE715EC-ED5F-4BA8-AE99-6B685DEC1EF3}" type="pres">
      <dgm:prSet presAssocID="{F35E8CA6-5711-4D58-AC0C-EA47AFEC9A59}" presName="node" presStyleLbl="node1" presStyleIdx="2" presStyleCnt="6" custLinFactNeighborX="185" custLinFactNeighborY="-2306">
        <dgm:presLayoutVars>
          <dgm:bulletEnabled val="1"/>
        </dgm:presLayoutVars>
      </dgm:prSet>
      <dgm:spPr/>
    </dgm:pt>
    <dgm:pt modelId="{E9BA817C-4320-4616-A3E1-BD29976038B6}" type="pres">
      <dgm:prSet presAssocID="{501FA557-021A-4D43-A724-9FA4871670D8}" presName="sibTrans" presStyleLbl="sibTrans1D1" presStyleIdx="2" presStyleCnt="5"/>
      <dgm:spPr/>
    </dgm:pt>
    <dgm:pt modelId="{DDC02921-E42B-4E3A-93D7-DBE17F1BB635}" type="pres">
      <dgm:prSet presAssocID="{501FA557-021A-4D43-A724-9FA4871670D8}" presName="connectorText" presStyleLbl="sibTrans1D1" presStyleIdx="2" presStyleCnt="5"/>
      <dgm:spPr/>
    </dgm:pt>
    <dgm:pt modelId="{29F8B4BD-DDA2-4092-A443-73678A043CC1}" type="pres">
      <dgm:prSet presAssocID="{DB59ED3B-C595-4C52-B3BC-B18DB53FAE49}" presName="node" presStyleLbl="node1" presStyleIdx="3" presStyleCnt="6" custLinFactX="-26366" custLinFactY="28491" custLinFactNeighborX="-100000" custLinFactNeighborY="100000">
        <dgm:presLayoutVars>
          <dgm:bulletEnabled val="1"/>
        </dgm:presLayoutVars>
      </dgm:prSet>
      <dgm:spPr/>
    </dgm:pt>
    <dgm:pt modelId="{CF66510F-455D-4D58-A2C0-091581031CD0}" type="pres">
      <dgm:prSet presAssocID="{0C588C83-CBAC-4834-8600-A2957C496D59}" presName="sibTrans" presStyleLbl="sibTrans1D1" presStyleIdx="3" presStyleCnt="5"/>
      <dgm:spPr/>
    </dgm:pt>
    <dgm:pt modelId="{27B58E02-2F93-4A8B-863E-94B8DFD5E2C8}" type="pres">
      <dgm:prSet presAssocID="{0C588C83-CBAC-4834-8600-A2957C496D59}" presName="connectorText" presStyleLbl="sibTrans1D1" presStyleIdx="3" presStyleCnt="5"/>
      <dgm:spPr/>
    </dgm:pt>
    <dgm:pt modelId="{E6EFC3EA-50AD-49F0-8240-D66BABD71033}" type="pres">
      <dgm:prSet presAssocID="{83A1CD0D-8DCF-469D-9E0B-AB7239294D14}" presName="node" presStyleLbl="node1" presStyleIdx="4" presStyleCnt="6" custLinFactX="24460" custLinFactNeighborX="100000" custLinFactNeighborY="-9843">
        <dgm:presLayoutVars>
          <dgm:bulletEnabled val="1"/>
        </dgm:presLayoutVars>
      </dgm:prSet>
      <dgm:spPr/>
    </dgm:pt>
    <dgm:pt modelId="{F975A006-D0F7-45C6-BC20-033E198EB2E1}" type="pres">
      <dgm:prSet presAssocID="{285D63C3-7E17-42E8-9CA3-1F74BDC58214}" presName="sibTrans" presStyleLbl="sibTrans1D1" presStyleIdx="4" presStyleCnt="5"/>
      <dgm:spPr/>
    </dgm:pt>
    <dgm:pt modelId="{69954AC7-C3AF-4EFB-AE51-CAE08909379D}" type="pres">
      <dgm:prSet presAssocID="{285D63C3-7E17-42E8-9CA3-1F74BDC58214}" presName="connectorText" presStyleLbl="sibTrans1D1" presStyleIdx="4" presStyleCnt="5"/>
      <dgm:spPr/>
    </dgm:pt>
    <dgm:pt modelId="{F77DF2DF-6397-4C9B-9F0C-2CBDC97E717E}" type="pres">
      <dgm:prSet presAssocID="{AB9800E4-D900-4A34-8860-74D58406EE7D}" presName="node" presStyleLbl="node1" presStyleIdx="5" presStyleCnt="6" custLinFactY="-40640" custLinFactNeighborX="1460" custLinFactNeighborY="-100000">
        <dgm:presLayoutVars>
          <dgm:bulletEnabled val="1"/>
        </dgm:presLayoutVars>
      </dgm:prSet>
      <dgm:spPr/>
    </dgm:pt>
  </dgm:ptLst>
  <dgm:cxnLst>
    <dgm:cxn modelId="{93A24208-7822-4368-BFC5-7F32639412E1}" srcId="{4BDCA125-4FEB-4C63-A50D-A0FCBB791927}" destId="{DB59ED3B-C595-4C52-B3BC-B18DB53FAE49}" srcOrd="3" destOrd="0" parTransId="{69863F34-9272-4399-8568-9A7DD6B879A0}" sibTransId="{0C588C83-CBAC-4834-8600-A2957C496D59}"/>
    <dgm:cxn modelId="{1DD3D60D-8A41-4974-A74E-5A50DEA7136B}" type="presOf" srcId="{285D63C3-7E17-42E8-9CA3-1F74BDC58214}" destId="{F975A006-D0F7-45C6-BC20-033E198EB2E1}" srcOrd="0" destOrd="0" presId="urn:microsoft.com/office/officeart/2016/7/layout/RepeatingBendingProcessNew"/>
    <dgm:cxn modelId="{4D590814-3987-404D-8E3E-48E3AF4BBBC6}" type="presOf" srcId="{DD4CFE2C-BF54-4302-A65E-2AAF80C7431B}" destId="{327A8025-0442-49FC-A99E-2489E1FFD83E}" srcOrd="0" destOrd="0" presId="urn:microsoft.com/office/officeart/2016/7/layout/RepeatingBendingProcessNew"/>
    <dgm:cxn modelId="{E1DD441C-1686-4892-BFD2-1F5DDA6A7370}" type="presOf" srcId="{DB59ED3B-C595-4C52-B3BC-B18DB53FAE49}" destId="{29F8B4BD-DDA2-4092-A443-73678A043CC1}" srcOrd="0" destOrd="0" presId="urn:microsoft.com/office/officeart/2016/7/layout/RepeatingBendingProcessNew"/>
    <dgm:cxn modelId="{87CF2727-EB0B-4EEF-8AC9-C8809D2CE956}" srcId="{4BDCA125-4FEB-4C63-A50D-A0FCBB791927}" destId="{687D4C09-D47D-4640-B244-182506C27233}" srcOrd="1" destOrd="0" parTransId="{BDFD179A-B4DA-4B4E-B7C7-9C13A3E43D1C}" sibTransId="{F0FB0530-9632-4E14-932C-79EBD2C5D392}"/>
    <dgm:cxn modelId="{FC462728-2DAD-4094-BCA6-A9E40EDDD773}" type="presOf" srcId="{F0FB0530-9632-4E14-932C-79EBD2C5D392}" destId="{E7111AB9-91DB-40D7-A2DD-211CBF5D42CA}" srcOrd="0" destOrd="0" presId="urn:microsoft.com/office/officeart/2016/7/layout/RepeatingBendingProcessNew"/>
    <dgm:cxn modelId="{D28DF82A-EFE3-47B1-B0BB-B5319A380435}" srcId="{4BDCA125-4FEB-4C63-A50D-A0FCBB791927}" destId="{83A1CD0D-8DCF-469D-9E0B-AB7239294D14}" srcOrd="4" destOrd="0" parTransId="{27B0A4D9-F634-4A77-9D1D-CC731050A437}" sibTransId="{285D63C3-7E17-42E8-9CA3-1F74BDC58214}"/>
    <dgm:cxn modelId="{8D12B330-0049-4DD7-AB7D-3151B1E1419F}" srcId="{4BDCA125-4FEB-4C63-A50D-A0FCBB791927}" destId="{018231FB-B1AB-48D7-8A95-944887EE950A}" srcOrd="0" destOrd="0" parTransId="{8497A5AF-D03A-4341-8665-8F317C5CE819}" sibTransId="{DD4CFE2C-BF54-4302-A65E-2AAF80C7431B}"/>
    <dgm:cxn modelId="{FC9C8133-FB55-4FAF-934C-87CBFC87FA8B}" type="presOf" srcId="{501FA557-021A-4D43-A724-9FA4871670D8}" destId="{E9BA817C-4320-4616-A3E1-BD29976038B6}" srcOrd="0" destOrd="0" presId="urn:microsoft.com/office/officeart/2016/7/layout/RepeatingBendingProcessNew"/>
    <dgm:cxn modelId="{B4EEE25B-A5A2-4C15-9304-70CD6A089655}" type="presOf" srcId="{DD4CFE2C-BF54-4302-A65E-2AAF80C7431B}" destId="{8B09FE04-4D2D-4618-AFDB-13BC2F620A44}" srcOrd="1" destOrd="0" presId="urn:microsoft.com/office/officeart/2016/7/layout/RepeatingBendingProcessNew"/>
    <dgm:cxn modelId="{03B74E70-7AA0-4A0C-81C4-C3108B0DECC1}" type="presOf" srcId="{F0FB0530-9632-4E14-932C-79EBD2C5D392}" destId="{042650EC-ED6C-49E3-9318-923C3CCB084A}" srcOrd="1" destOrd="0" presId="urn:microsoft.com/office/officeart/2016/7/layout/RepeatingBendingProcessNew"/>
    <dgm:cxn modelId="{C68E4057-CC08-4256-BD95-EF61F7C5E7E2}" type="presOf" srcId="{83A1CD0D-8DCF-469D-9E0B-AB7239294D14}" destId="{E6EFC3EA-50AD-49F0-8240-D66BABD71033}" srcOrd="0" destOrd="0" presId="urn:microsoft.com/office/officeart/2016/7/layout/RepeatingBendingProcessNew"/>
    <dgm:cxn modelId="{3329ED84-383D-422D-97F8-4B938070C36E}" type="presOf" srcId="{501FA557-021A-4D43-A724-9FA4871670D8}" destId="{DDC02921-E42B-4E3A-93D7-DBE17F1BB635}" srcOrd="1" destOrd="0" presId="urn:microsoft.com/office/officeart/2016/7/layout/RepeatingBendingProcessNew"/>
    <dgm:cxn modelId="{EADC8A8C-BD68-44A1-B6CF-2A91885A9231}" type="presOf" srcId="{0C588C83-CBAC-4834-8600-A2957C496D59}" destId="{CF66510F-455D-4D58-A2C0-091581031CD0}" srcOrd="0" destOrd="0" presId="urn:microsoft.com/office/officeart/2016/7/layout/RepeatingBendingProcessNew"/>
    <dgm:cxn modelId="{9349399B-1ED6-442B-8EC2-DA64873B8E73}" type="presOf" srcId="{AB9800E4-D900-4A34-8860-74D58406EE7D}" destId="{F77DF2DF-6397-4C9B-9F0C-2CBDC97E717E}" srcOrd="0" destOrd="0" presId="urn:microsoft.com/office/officeart/2016/7/layout/RepeatingBendingProcessNew"/>
    <dgm:cxn modelId="{3B4CBCB4-F302-42F6-96B3-E59FD48C2527}" type="presOf" srcId="{0C588C83-CBAC-4834-8600-A2957C496D59}" destId="{27B58E02-2F93-4A8B-863E-94B8DFD5E2C8}" srcOrd="1" destOrd="0" presId="urn:microsoft.com/office/officeart/2016/7/layout/RepeatingBendingProcessNew"/>
    <dgm:cxn modelId="{2AC2CEBB-E074-4012-9EBE-CA137EDFC22B}" type="presOf" srcId="{4BDCA125-4FEB-4C63-A50D-A0FCBB791927}" destId="{00033433-24A4-4CCA-9D59-2D80640B4F87}" srcOrd="0" destOrd="0" presId="urn:microsoft.com/office/officeart/2016/7/layout/RepeatingBendingProcessNew"/>
    <dgm:cxn modelId="{594D79C1-0FB8-463F-AE7D-59D2B93591BD}" type="presOf" srcId="{F35E8CA6-5711-4D58-AC0C-EA47AFEC9A59}" destId="{DFE715EC-ED5F-4BA8-AE99-6B685DEC1EF3}" srcOrd="0" destOrd="0" presId="urn:microsoft.com/office/officeart/2016/7/layout/RepeatingBendingProcessNew"/>
    <dgm:cxn modelId="{45F30ED1-5FDB-447F-8F09-1B6FA0BBB78D}" srcId="{4BDCA125-4FEB-4C63-A50D-A0FCBB791927}" destId="{F35E8CA6-5711-4D58-AC0C-EA47AFEC9A59}" srcOrd="2" destOrd="0" parTransId="{05C0FE7E-F30B-4C9B-B521-6AD3FA1E3F50}" sibTransId="{501FA557-021A-4D43-A724-9FA4871670D8}"/>
    <dgm:cxn modelId="{E38894D6-0343-4DDC-805D-DA557D3FEAD0}" type="presOf" srcId="{285D63C3-7E17-42E8-9CA3-1F74BDC58214}" destId="{69954AC7-C3AF-4EFB-AE51-CAE08909379D}" srcOrd="1" destOrd="0" presId="urn:microsoft.com/office/officeart/2016/7/layout/RepeatingBendingProcessNew"/>
    <dgm:cxn modelId="{ACEFCCD6-87B5-43ED-B0B4-3B122C378E9F}" srcId="{4BDCA125-4FEB-4C63-A50D-A0FCBB791927}" destId="{AB9800E4-D900-4A34-8860-74D58406EE7D}" srcOrd="5" destOrd="0" parTransId="{2CEFEFA3-D00F-4758-84EB-77B1B6084C3E}" sibTransId="{B6DE427C-097C-4F0D-A1AB-795027C3F6B7}"/>
    <dgm:cxn modelId="{9D0111D7-399D-4CA7-A452-001559B788D8}" type="presOf" srcId="{687D4C09-D47D-4640-B244-182506C27233}" destId="{31277CBB-01CF-45FD-9B18-593BE250983F}" srcOrd="0" destOrd="0" presId="urn:microsoft.com/office/officeart/2016/7/layout/RepeatingBendingProcessNew"/>
    <dgm:cxn modelId="{C316B6E0-D695-4F82-90F8-AFA0ECEA41A7}" type="presOf" srcId="{018231FB-B1AB-48D7-8A95-944887EE950A}" destId="{479EBABC-9487-4BB9-9845-86B8CF472A40}" srcOrd="0" destOrd="0" presId="urn:microsoft.com/office/officeart/2016/7/layout/RepeatingBendingProcessNew"/>
    <dgm:cxn modelId="{5A36FC2A-7703-4A21-B986-CABA6B54E61E}" type="presParOf" srcId="{00033433-24A4-4CCA-9D59-2D80640B4F87}" destId="{479EBABC-9487-4BB9-9845-86B8CF472A40}" srcOrd="0" destOrd="0" presId="urn:microsoft.com/office/officeart/2016/7/layout/RepeatingBendingProcessNew"/>
    <dgm:cxn modelId="{47098E60-563B-47F6-AAAA-0A65B6480EDF}" type="presParOf" srcId="{00033433-24A4-4CCA-9D59-2D80640B4F87}" destId="{327A8025-0442-49FC-A99E-2489E1FFD83E}" srcOrd="1" destOrd="0" presId="urn:microsoft.com/office/officeart/2016/7/layout/RepeatingBendingProcessNew"/>
    <dgm:cxn modelId="{6CFEFCAC-0B75-4A5E-8883-A11D757234EC}" type="presParOf" srcId="{327A8025-0442-49FC-A99E-2489E1FFD83E}" destId="{8B09FE04-4D2D-4618-AFDB-13BC2F620A44}" srcOrd="0" destOrd="0" presId="urn:microsoft.com/office/officeart/2016/7/layout/RepeatingBendingProcessNew"/>
    <dgm:cxn modelId="{F5B8B539-7A66-4AFA-B939-617E19D5E6CA}" type="presParOf" srcId="{00033433-24A4-4CCA-9D59-2D80640B4F87}" destId="{31277CBB-01CF-45FD-9B18-593BE250983F}" srcOrd="2" destOrd="0" presId="urn:microsoft.com/office/officeart/2016/7/layout/RepeatingBendingProcessNew"/>
    <dgm:cxn modelId="{59101BBE-4CAD-4231-B18E-196ADFBA1158}" type="presParOf" srcId="{00033433-24A4-4CCA-9D59-2D80640B4F87}" destId="{E7111AB9-91DB-40D7-A2DD-211CBF5D42CA}" srcOrd="3" destOrd="0" presId="urn:microsoft.com/office/officeart/2016/7/layout/RepeatingBendingProcessNew"/>
    <dgm:cxn modelId="{564F2182-17A7-475E-A52A-6D52A6805198}" type="presParOf" srcId="{E7111AB9-91DB-40D7-A2DD-211CBF5D42CA}" destId="{042650EC-ED6C-49E3-9318-923C3CCB084A}" srcOrd="0" destOrd="0" presId="urn:microsoft.com/office/officeart/2016/7/layout/RepeatingBendingProcessNew"/>
    <dgm:cxn modelId="{6B06E8A6-1687-4955-85C5-C9A8F1B98BFE}" type="presParOf" srcId="{00033433-24A4-4CCA-9D59-2D80640B4F87}" destId="{DFE715EC-ED5F-4BA8-AE99-6B685DEC1EF3}" srcOrd="4" destOrd="0" presId="urn:microsoft.com/office/officeart/2016/7/layout/RepeatingBendingProcessNew"/>
    <dgm:cxn modelId="{5DD003F9-ECCE-4CB8-BD86-E31027497644}" type="presParOf" srcId="{00033433-24A4-4CCA-9D59-2D80640B4F87}" destId="{E9BA817C-4320-4616-A3E1-BD29976038B6}" srcOrd="5" destOrd="0" presId="urn:microsoft.com/office/officeart/2016/7/layout/RepeatingBendingProcessNew"/>
    <dgm:cxn modelId="{187B20AA-3BB3-4DA8-8F98-DA041FAD6E95}" type="presParOf" srcId="{E9BA817C-4320-4616-A3E1-BD29976038B6}" destId="{DDC02921-E42B-4E3A-93D7-DBE17F1BB635}" srcOrd="0" destOrd="0" presId="urn:microsoft.com/office/officeart/2016/7/layout/RepeatingBendingProcessNew"/>
    <dgm:cxn modelId="{53A5F438-5F53-4FAD-8B55-DBD58646349B}" type="presParOf" srcId="{00033433-24A4-4CCA-9D59-2D80640B4F87}" destId="{29F8B4BD-DDA2-4092-A443-73678A043CC1}" srcOrd="6" destOrd="0" presId="urn:microsoft.com/office/officeart/2016/7/layout/RepeatingBendingProcessNew"/>
    <dgm:cxn modelId="{653C1BE8-CE53-4B0C-A686-8139B9222914}" type="presParOf" srcId="{00033433-24A4-4CCA-9D59-2D80640B4F87}" destId="{CF66510F-455D-4D58-A2C0-091581031CD0}" srcOrd="7" destOrd="0" presId="urn:microsoft.com/office/officeart/2016/7/layout/RepeatingBendingProcessNew"/>
    <dgm:cxn modelId="{02CAAC1F-5A23-405C-A7D4-D94EB1C0C5D6}" type="presParOf" srcId="{CF66510F-455D-4D58-A2C0-091581031CD0}" destId="{27B58E02-2F93-4A8B-863E-94B8DFD5E2C8}" srcOrd="0" destOrd="0" presId="urn:microsoft.com/office/officeart/2016/7/layout/RepeatingBendingProcessNew"/>
    <dgm:cxn modelId="{E84B42CC-32A7-4CB5-8926-5BF50379D174}" type="presParOf" srcId="{00033433-24A4-4CCA-9D59-2D80640B4F87}" destId="{E6EFC3EA-50AD-49F0-8240-D66BABD71033}" srcOrd="8" destOrd="0" presId="urn:microsoft.com/office/officeart/2016/7/layout/RepeatingBendingProcessNew"/>
    <dgm:cxn modelId="{D811A77E-873F-48B9-B33F-3D8F64E82960}" type="presParOf" srcId="{00033433-24A4-4CCA-9D59-2D80640B4F87}" destId="{F975A006-D0F7-45C6-BC20-033E198EB2E1}" srcOrd="9" destOrd="0" presId="urn:microsoft.com/office/officeart/2016/7/layout/RepeatingBendingProcessNew"/>
    <dgm:cxn modelId="{FD3FA140-2089-491A-9914-8BB826B476B5}" type="presParOf" srcId="{F975A006-D0F7-45C6-BC20-033E198EB2E1}" destId="{69954AC7-C3AF-4EFB-AE51-CAE08909379D}" srcOrd="0" destOrd="0" presId="urn:microsoft.com/office/officeart/2016/7/layout/RepeatingBendingProcessNew"/>
    <dgm:cxn modelId="{2F3380E6-A1FF-44B4-B306-0CE41C7C21D6}" type="presParOf" srcId="{00033433-24A4-4CCA-9D59-2D80640B4F87}" destId="{F77DF2DF-6397-4C9B-9F0C-2CBDC97E717E}" srcOrd="10"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9312EF74-BE2E-4BD4-B992-45ADE9D0DAAF}"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2E318969-C08D-416A-8AE9-82F91820A171}">
      <dgm:prSet/>
      <dgm:spPr/>
      <dgm:t>
        <a:bodyPr/>
        <a:lstStyle/>
        <a:p>
          <a:r>
            <a:rPr lang="en-US" b="1" dirty="0"/>
            <a:t>PRE-TAXED</a:t>
          </a:r>
          <a:endParaRPr lang="en-US" dirty="0"/>
        </a:p>
      </dgm:t>
    </dgm:pt>
    <dgm:pt modelId="{71B32BB9-80DB-4520-B04C-F11F864EC621}" type="parTrans" cxnId="{AB2D221B-B291-4447-9BC4-32319639319A}">
      <dgm:prSet/>
      <dgm:spPr/>
      <dgm:t>
        <a:bodyPr/>
        <a:lstStyle/>
        <a:p>
          <a:endParaRPr lang="en-US"/>
        </a:p>
      </dgm:t>
    </dgm:pt>
    <dgm:pt modelId="{D0B801CC-7986-4BDF-865D-58220DA35022}" type="sibTrans" cxnId="{AB2D221B-B291-4447-9BC4-32319639319A}">
      <dgm:prSet/>
      <dgm:spPr/>
      <dgm:t>
        <a:bodyPr/>
        <a:lstStyle/>
        <a:p>
          <a:endParaRPr lang="en-US"/>
        </a:p>
      </dgm:t>
    </dgm:pt>
    <dgm:pt modelId="{0380D0FC-35C6-4368-88FA-708D8EF1092F}">
      <dgm:prSet/>
      <dgm:spPr/>
      <dgm:t>
        <a:bodyPr/>
        <a:lstStyle/>
        <a:p>
          <a:r>
            <a:rPr lang="en-US" b="1" dirty="0"/>
            <a:t>POST-TAXED</a:t>
          </a:r>
          <a:endParaRPr lang="en-US" dirty="0"/>
        </a:p>
      </dgm:t>
    </dgm:pt>
    <dgm:pt modelId="{39591A67-5A9A-4B6D-BD5F-E1E47E2A5F6B}" type="parTrans" cxnId="{BBB15ECC-B86B-4F28-84E7-68AB981E1558}">
      <dgm:prSet/>
      <dgm:spPr/>
      <dgm:t>
        <a:bodyPr/>
        <a:lstStyle/>
        <a:p>
          <a:endParaRPr lang="en-US"/>
        </a:p>
      </dgm:t>
    </dgm:pt>
    <dgm:pt modelId="{4A4FAA88-11C6-4ACF-9938-17004F5A8D46}" type="sibTrans" cxnId="{BBB15ECC-B86B-4F28-84E7-68AB981E1558}">
      <dgm:prSet/>
      <dgm:spPr/>
      <dgm:t>
        <a:bodyPr/>
        <a:lstStyle/>
        <a:p>
          <a:endParaRPr lang="en-US"/>
        </a:p>
      </dgm:t>
    </dgm:pt>
    <dgm:pt modelId="{86DBFB15-15C6-4F86-A5DD-AEE42CA32FDA}">
      <dgm:prSet/>
      <dgm:spPr/>
      <dgm:t>
        <a:bodyPr/>
        <a:lstStyle/>
        <a:p>
          <a:r>
            <a:rPr lang="en-US" b="1" dirty="0"/>
            <a:t>RISK/ SEQUENCING OF RETURNS RISK</a:t>
          </a:r>
          <a:endParaRPr lang="en-US" dirty="0"/>
        </a:p>
      </dgm:t>
    </dgm:pt>
    <dgm:pt modelId="{85398652-2080-4370-8062-50F496B2E789}" type="parTrans" cxnId="{E5ACC79A-0210-42A9-BBB6-28E611BC1442}">
      <dgm:prSet/>
      <dgm:spPr/>
      <dgm:t>
        <a:bodyPr/>
        <a:lstStyle/>
        <a:p>
          <a:endParaRPr lang="en-US"/>
        </a:p>
      </dgm:t>
    </dgm:pt>
    <dgm:pt modelId="{D8CFFDD2-8C1C-4BFE-99C8-F541352F9DF3}" type="sibTrans" cxnId="{E5ACC79A-0210-42A9-BBB6-28E611BC1442}">
      <dgm:prSet/>
      <dgm:spPr/>
      <dgm:t>
        <a:bodyPr/>
        <a:lstStyle/>
        <a:p>
          <a:endParaRPr lang="en-US"/>
        </a:p>
      </dgm:t>
    </dgm:pt>
    <dgm:pt modelId="{D7C33319-B73E-42B9-83C3-E007E368111D}">
      <dgm:prSet/>
      <dgm:spPr/>
      <dgm:t>
        <a:bodyPr/>
        <a:lstStyle/>
        <a:p>
          <a:r>
            <a:rPr lang="en-US" b="1" dirty="0"/>
            <a:t>SAFE MONEY/ DOWNSIDE PROTECTION</a:t>
          </a:r>
          <a:endParaRPr lang="en-US" dirty="0"/>
        </a:p>
      </dgm:t>
    </dgm:pt>
    <dgm:pt modelId="{1DE7930D-4451-4168-87BF-35F59B731A10}" type="parTrans" cxnId="{FD08499C-75B2-4655-9176-30E633F64526}">
      <dgm:prSet/>
      <dgm:spPr/>
      <dgm:t>
        <a:bodyPr/>
        <a:lstStyle/>
        <a:p>
          <a:endParaRPr lang="en-US"/>
        </a:p>
      </dgm:t>
    </dgm:pt>
    <dgm:pt modelId="{48979078-E825-4AEB-950B-1DCD0F65BEFE}" type="sibTrans" cxnId="{FD08499C-75B2-4655-9176-30E633F64526}">
      <dgm:prSet/>
      <dgm:spPr/>
      <dgm:t>
        <a:bodyPr/>
        <a:lstStyle/>
        <a:p>
          <a:endParaRPr lang="en-US"/>
        </a:p>
      </dgm:t>
    </dgm:pt>
    <dgm:pt modelId="{813E0B21-35F0-4485-835B-24AEFE393562}" type="pres">
      <dgm:prSet presAssocID="{9312EF74-BE2E-4BD4-B992-45ADE9D0DAAF}" presName="diagram" presStyleCnt="0">
        <dgm:presLayoutVars>
          <dgm:dir/>
          <dgm:resizeHandles val="exact"/>
        </dgm:presLayoutVars>
      </dgm:prSet>
      <dgm:spPr/>
    </dgm:pt>
    <dgm:pt modelId="{654AB427-3D1A-4B46-A1B8-E346BA7AF90D}" type="pres">
      <dgm:prSet presAssocID="{2E318969-C08D-416A-8AE9-82F91820A171}" presName="node" presStyleLbl="node1" presStyleIdx="0" presStyleCnt="4" custLinFactNeighborX="-27643" custLinFactNeighborY="-7481">
        <dgm:presLayoutVars>
          <dgm:bulletEnabled val="1"/>
        </dgm:presLayoutVars>
      </dgm:prSet>
      <dgm:spPr/>
    </dgm:pt>
    <dgm:pt modelId="{AE7F65E5-736E-47DD-87C9-769F58293028}" type="pres">
      <dgm:prSet presAssocID="{D0B801CC-7986-4BDF-865D-58220DA35022}" presName="sibTrans" presStyleCnt="0"/>
      <dgm:spPr/>
    </dgm:pt>
    <dgm:pt modelId="{702F5C26-1326-4AB6-AD84-74F3DEAD62C4}" type="pres">
      <dgm:prSet presAssocID="{0380D0FC-35C6-4368-88FA-708D8EF1092F}" presName="node" presStyleLbl="node1" presStyleIdx="1" presStyleCnt="4" custLinFactNeighborX="20982" custLinFactNeighborY="-9372">
        <dgm:presLayoutVars>
          <dgm:bulletEnabled val="1"/>
        </dgm:presLayoutVars>
      </dgm:prSet>
      <dgm:spPr/>
    </dgm:pt>
    <dgm:pt modelId="{0061D954-7CF7-480A-9A5B-9F17B6770C17}" type="pres">
      <dgm:prSet presAssocID="{4A4FAA88-11C6-4ACF-9938-17004F5A8D46}" presName="sibTrans" presStyleCnt="0"/>
      <dgm:spPr/>
    </dgm:pt>
    <dgm:pt modelId="{292F4B14-774E-4613-BB89-8A628968A1E5}" type="pres">
      <dgm:prSet presAssocID="{86DBFB15-15C6-4F86-A5DD-AEE42CA32FDA}" presName="node" presStyleLbl="node1" presStyleIdx="2" presStyleCnt="4" custScaleX="128533">
        <dgm:presLayoutVars>
          <dgm:bulletEnabled val="1"/>
        </dgm:presLayoutVars>
      </dgm:prSet>
      <dgm:spPr/>
    </dgm:pt>
    <dgm:pt modelId="{A21B08E8-C907-4340-9745-A187500B6E06}" type="pres">
      <dgm:prSet presAssocID="{D8CFFDD2-8C1C-4BFE-99C8-F541352F9DF3}" presName="sibTrans" presStyleCnt="0"/>
      <dgm:spPr/>
    </dgm:pt>
    <dgm:pt modelId="{6596669E-6D5C-40C9-9201-C2B5BEC6A06E}" type="pres">
      <dgm:prSet presAssocID="{D7C33319-B73E-42B9-83C3-E007E368111D}" presName="node" presStyleLbl="node1" presStyleIdx="3" presStyleCnt="4" custScaleX="126636">
        <dgm:presLayoutVars>
          <dgm:bulletEnabled val="1"/>
        </dgm:presLayoutVars>
      </dgm:prSet>
      <dgm:spPr/>
    </dgm:pt>
  </dgm:ptLst>
  <dgm:cxnLst>
    <dgm:cxn modelId="{AB2D221B-B291-4447-9BC4-32319639319A}" srcId="{9312EF74-BE2E-4BD4-B992-45ADE9D0DAAF}" destId="{2E318969-C08D-416A-8AE9-82F91820A171}" srcOrd="0" destOrd="0" parTransId="{71B32BB9-80DB-4520-B04C-F11F864EC621}" sibTransId="{D0B801CC-7986-4BDF-865D-58220DA35022}"/>
    <dgm:cxn modelId="{10C0B837-BF53-4E1A-9432-2ABCAF5BEE9D}" type="presOf" srcId="{D7C33319-B73E-42B9-83C3-E007E368111D}" destId="{6596669E-6D5C-40C9-9201-C2B5BEC6A06E}" srcOrd="0" destOrd="0" presId="urn:microsoft.com/office/officeart/2005/8/layout/default"/>
    <dgm:cxn modelId="{A8347F3B-D408-4A81-BD3E-EA09F1D24BD2}" type="presOf" srcId="{0380D0FC-35C6-4368-88FA-708D8EF1092F}" destId="{702F5C26-1326-4AB6-AD84-74F3DEAD62C4}" srcOrd="0" destOrd="0" presId="urn:microsoft.com/office/officeart/2005/8/layout/default"/>
    <dgm:cxn modelId="{8786027F-B252-4FB6-B18E-3B358CD4BB50}" type="presOf" srcId="{2E318969-C08D-416A-8AE9-82F91820A171}" destId="{654AB427-3D1A-4B46-A1B8-E346BA7AF90D}" srcOrd="0" destOrd="0" presId="urn:microsoft.com/office/officeart/2005/8/layout/default"/>
    <dgm:cxn modelId="{EB85B892-D96A-486D-98FC-9037BD161E88}" type="presOf" srcId="{9312EF74-BE2E-4BD4-B992-45ADE9D0DAAF}" destId="{813E0B21-35F0-4485-835B-24AEFE393562}" srcOrd="0" destOrd="0" presId="urn:microsoft.com/office/officeart/2005/8/layout/default"/>
    <dgm:cxn modelId="{E5ACC79A-0210-42A9-BBB6-28E611BC1442}" srcId="{9312EF74-BE2E-4BD4-B992-45ADE9D0DAAF}" destId="{86DBFB15-15C6-4F86-A5DD-AEE42CA32FDA}" srcOrd="2" destOrd="0" parTransId="{85398652-2080-4370-8062-50F496B2E789}" sibTransId="{D8CFFDD2-8C1C-4BFE-99C8-F541352F9DF3}"/>
    <dgm:cxn modelId="{FD08499C-75B2-4655-9176-30E633F64526}" srcId="{9312EF74-BE2E-4BD4-B992-45ADE9D0DAAF}" destId="{D7C33319-B73E-42B9-83C3-E007E368111D}" srcOrd="3" destOrd="0" parTransId="{1DE7930D-4451-4168-87BF-35F59B731A10}" sibTransId="{48979078-E825-4AEB-950B-1DCD0F65BEFE}"/>
    <dgm:cxn modelId="{58DE17B0-3462-47EB-B4B0-FA3DE95CB87C}" type="presOf" srcId="{86DBFB15-15C6-4F86-A5DD-AEE42CA32FDA}" destId="{292F4B14-774E-4613-BB89-8A628968A1E5}" srcOrd="0" destOrd="0" presId="urn:microsoft.com/office/officeart/2005/8/layout/default"/>
    <dgm:cxn modelId="{BBB15ECC-B86B-4F28-84E7-68AB981E1558}" srcId="{9312EF74-BE2E-4BD4-B992-45ADE9D0DAAF}" destId="{0380D0FC-35C6-4368-88FA-708D8EF1092F}" srcOrd="1" destOrd="0" parTransId="{39591A67-5A9A-4B6D-BD5F-E1E47E2A5F6B}" sibTransId="{4A4FAA88-11C6-4ACF-9938-17004F5A8D46}"/>
    <dgm:cxn modelId="{D89A81F0-A2F4-49DD-A9AF-85747BABF2C1}" type="presParOf" srcId="{813E0B21-35F0-4485-835B-24AEFE393562}" destId="{654AB427-3D1A-4B46-A1B8-E346BA7AF90D}" srcOrd="0" destOrd="0" presId="urn:microsoft.com/office/officeart/2005/8/layout/default"/>
    <dgm:cxn modelId="{EF3D78B5-FE56-4233-A8D8-E447514FFBFD}" type="presParOf" srcId="{813E0B21-35F0-4485-835B-24AEFE393562}" destId="{AE7F65E5-736E-47DD-87C9-769F58293028}" srcOrd="1" destOrd="0" presId="urn:microsoft.com/office/officeart/2005/8/layout/default"/>
    <dgm:cxn modelId="{07600139-3B20-4B2C-82C2-5527CEEA999B}" type="presParOf" srcId="{813E0B21-35F0-4485-835B-24AEFE393562}" destId="{702F5C26-1326-4AB6-AD84-74F3DEAD62C4}" srcOrd="2" destOrd="0" presId="urn:microsoft.com/office/officeart/2005/8/layout/default"/>
    <dgm:cxn modelId="{DF3AB20E-C40A-42C3-BBC5-5D17EFFFC670}" type="presParOf" srcId="{813E0B21-35F0-4485-835B-24AEFE393562}" destId="{0061D954-7CF7-480A-9A5B-9F17B6770C17}" srcOrd="3" destOrd="0" presId="urn:microsoft.com/office/officeart/2005/8/layout/default"/>
    <dgm:cxn modelId="{E1A715B8-3800-48AB-93B0-667C40934C7F}" type="presParOf" srcId="{813E0B21-35F0-4485-835B-24AEFE393562}" destId="{292F4B14-774E-4613-BB89-8A628968A1E5}" srcOrd="4" destOrd="0" presId="urn:microsoft.com/office/officeart/2005/8/layout/default"/>
    <dgm:cxn modelId="{3DF120F0-56B7-4FA6-976B-5B1C67FDCAA3}" type="presParOf" srcId="{813E0B21-35F0-4485-835B-24AEFE393562}" destId="{A21B08E8-C907-4340-9745-A187500B6E06}" srcOrd="5" destOrd="0" presId="urn:microsoft.com/office/officeart/2005/8/layout/default"/>
    <dgm:cxn modelId="{36E99D5E-194E-41D8-AD6F-4D7ADD1B0951}" type="presParOf" srcId="{813E0B21-35F0-4485-835B-24AEFE393562}" destId="{6596669E-6D5C-40C9-9201-C2B5BEC6A06E}"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9312EF74-BE2E-4BD4-B992-45ADE9D0DAAF}"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2E318969-C08D-416A-8AE9-82F91820A171}">
      <dgm:prSet/>
      <dgm:spPr/>
      <dgm:t>
        <a:bodyPr/>
        <a:lstStyle/>
        <a:p>
          <a:r>
            <a:rPr lang="en-US" dirty="0"/>
            <a:t>VOLATILITY</a:t>
          </a:r>
        </a:p>
      </dgm:t>
    </dgm:pt>
    <dgm:pt modelId="{71B32BB9-80DB-4520-B04C-F11F864EC621}" type="parTrans" cxnId="{AB2D221B-B291-4447-9BC4-32319639319A}">
      <dgm:prSet/>
      <dgm:spPr/>
      <dgm:t>
        <a:bodyPr/>
        <a:lstStyle/>
        <a:p>
          <a:endParaRPr lang="en-US"/>
        </a:p>
      </dgm:t>
    </dgm:pt>
    <dgm:pt modelId="{D0B801CC-7986-4BDF-865D-58220DA35022}" type="sibTrans" cxnId="{AB2D221B-B291-4447-9BC4-32319639319A}">
      <dgm:prSet/>
      <dgm:spPr/>
      <dgm:t>
        <a:bodyPr/>
        <a:lstStyle/>
        <a:p>
          <a:endParaRPr lang="en-US"/>
        </a:p>
      </dgm:t>
    </dgm:pt>
    <dgm:pt modelId="{0380D0FC-35C6-4368-88FA-708D8EF1092F}">
      <dgm:prSet/>
      <dgm:spPr/>
      <dgm:t>
        <a:bodyPr/>
        <a:lstStyle/>
        <a:p>
          <a:r>
            <a:rPr lang="en-US" b="0" dirty="0"/>
            <a:t>SECTION 7702</a:t>
          </a:r>
        </a:p>
      </dgm:t>
    </dgm:pt>
    <dgm:pt modelId="{39591A67-5A9A-4B6D-BD5F-E1E47E2A5F6B}" type="parTrans" cxnId="{BBB15ECC-B86B-4F28-84E7-68AB981E1558}">
      <dgm:prSet/>
      <dgm:spPr/>
      <dgm:t>
        <a:bodyPr/>
        <a:lstStyle/>
        <a:p>
          <a:endParaRPr lang="en-US"/>
        </a:p>
      </dgm:t>
    </dgm:pt>
    <dgm:pt modelId="{4A4FAA88-11C6-4ACF-9938-17004F5A8D46}" type="sibTrans" cxnId="{BBB15ECC-B86B-4F28-84E7-68AB981E1558}">
      <dgm:prSet/>
      <dgm:spPr/>
      <dgm:t>
        <a:bodyPr/>
        <a:lstStyle/>
        <a:p>
          <a:endParaRPr lang="en-US"/>
        </a:p>
      </dgm:t>
    </dgm:pt>
    <dgm:pt modelId="{86DBFB15-15C6-4F86-A5DD-AEE42CA32FDA}">
      <dgm:prSet/>
      <dgm:spPr/>
      <dgm:t>
        <a:bodyPr/>
        <a:lstStyle/>
        <a:p>
          <a:r>
            <a:rPr lang="en-US" b="0" dirty="0"/>
            <a:t>GUARANTEED LIFETIME INCOME</a:t>
          </a:r>
          <a:endParaRPr lang="en-US" dirty="0"/>
        </a:p>
      </dgm:t>
    </dgm:pt>
    <dgm:pt modelId="{85398652-2080-4370-8062-50F496B2E789}" type="parTrans" cxnId="{E5ACC79A-0210-42A9-BBB6-28E611BC1442}">
      <dgm:prSet/>
      <dgm:spPr/>
      <dgm:t>
        <a:bodyPr/>
        <a:lstStyle/>
        <a:p>
          <a:endParaRPr lang="en-US"/>
        </a:p>
      </dgm:t>
    </dgm:pt>
    <dgm:pt modelId="{D8CFFDD2-8C1C-4BFE-99C8-F541352F9DF3}" type="sibTrans" cxnId="{E5ACC79A-0210-42A9-BBB6-28E611BC1442}">
      <dgm:prSet/>
      <dgm:spPr/>
      <dgm:t>
        <a:bodyPr/>
        <a:lstStyle/>
        <a:p>
          <a:endParaRPr lang="en-US"/>
        </a:p>
      </dgm:t>
    </dgm:pt>
    <dgm:pt modelId="{D7C33319-B73E-42B9-83C3-E007E368111D}">
      <dgm:prSet/>
      <dgm:spPr/>
      <dgm:t>
        <a:bodyPr/>
        <a:lstStyle/>
        <a:p>
          <a:r>
            <a:rPr lang="en-US" b="0" dirty="0"/>
            <a:t>DOWNSIDE PROTECTION</a:t>
          </a:r>
        </a:p>
      </dgm:t>
    </dgm:pt>
    <dgm:pt modelId="{1DE7930D-4451-4168-87BF-35F59B731A10}" type="parTrans" cxnId="{FD08499C-75B2-4655-9176-30E633F64526}">
      <dgm:prSet/>
      <dgm:spPr/>
      <dgm:t>
        <a:bodyPr/>
        <a:lstStyle/>
        <a:p>
          <a:endParaRPr lang="en-US"/>
        </a:p>
      </dgm:t>
    </dgm:pt>
    <dgm:pt modelId="{48979078-E825-4AEB-950B-1DCD0F65BEFE}" type="sibTrans" cxnId="{FD08499C-75B2-4655-9176-30E633F64526}">
      <dgm:prSet/>
      <dgm:spPr/>
      <dgm:t>
        <a:bodyPr/>
        <a:lstStyle/>
        <a:p>
          <a:endParaRPr lang="en-US"/>
        </a:p>
      </dgm:t>
    </dgm:pt>
    <dgm:pt modelId="{813E0B21-35F0-4485-835B-24AEFE393562}" type="pres">
      <dgm:prSet presAssocID="{9312EF74-BE2E-4BD4-B992-45ADE9D0DAAF}" presName="diagram" presStyleCnt="0">
        <dgm:presLayoutVars>
          <dgm:dir/>
          <dgm:resizeHandles val="exact"/>
        </dgm:presLayoutVars>
      </dgm:prSet>
      <dgm:spPr/>
    </dgm:pt>
    <dgm:pt modelId="{654AB427-3D1A-4B46-A1B8-E346BA7AF90D}" type="pres">
      <dgm:prSet presAssocID="{2E318969-C08D-416A-8AE9-82F91820A171}" presName="node" presStyleLbl="node1" presStyleIdx="0" presStyleCnt="4" custLinFactNeighborX="-81" custLinFactNeighborY="-1529">
        <dgm:presLayoutVars>
          <dgm:bulletEnabled val="1"/>
        </dgm:presLayoutVars>
      </dgm:prSet>
      <dgm:spPr/>
    </dgm:pt>
    <dgm:pt modelId="{AE7F65E5-736E-47DD-87C9-769F58293028}" type="pres">
      <dgm:prSet presAssocID="{D0B801CC-7986-4BDF-865D-58220DA35022}" presName="sibTrans" presStyleCnt="0"/>
      <dgm:spPr/>
    </dgm:pt>
    <dgm:pt modelId="{702F5C26-1326-4AB6-AD84-74F3DEAD62C4}" type="pres">
      <dgm:prSet presAssocID="{0380D0FC-35C6-4368-88FA-708D8EF1092F}" presName="node" presStyleLbl="node1" presStyleIdx="1" presStyleCnt="4">
        <dgm:presLayoutVars>
          <dgm:bulletEnabled val="1"/>
        </dgm:presLayoutVars>
      </dgm:prSet>
      <dgm:spPr/>
    </dgm:pt>
    <dgm:pt modelId="{0061D954-7CF7-480A-9A5B-9F17B6770C17}" type="pres">
      <dgm:prSet presAssocID="{4A4FAA88-11C6-4ACF-9938-17004F5A8D46}" presName="sibTrans" presStyleCnt="0"/>
      <dgm:spPr/>
    </dgm:pt>
    <dgm:pt modelId="{292F4B14-774E-4613-BB89-8A628968A1E5}" type="pres">
      <dgm:prSet presAssocID="{86DBFB15-15C6-4F86-A5DD-AEE42CA32FDA}" presName="node" presStyleLbl="node1" presStyleIdx="2" presStyleCnt="4">
        <dgm:presLayoutVars>
          <dgm:bulletEnabled val="1"/>
        </dgm:presLayoutVars>
      </dgm:prSet>
      <dgm:spPr/>
    </dgm:pt>
    <dgm:pt modelId="{A21B08E8-C907-4340-9745-A187500B6E06}" type="pres">
      <dgm:prSet presAssocID="{D8CFFDD2-8C1C-4BFE-99C8-F541352F9DF3}" presName="sibTrans" presStyleCnt="0"/>
      <dgm:spPr/>
    </dgm:pt>
    <dgm:pt modelId="{6596669E-6D5C-40C9-9201-C2B5BEC6A06E}" type="pres">
      <dgm:prSet presAssocID="{D7C33319-B73E-42B9-83C3-E007E368111D}" presName="node" presStyleLbl="node1" presStyleIdx="3" presStyleCnt="4">
        <dgm:presLayoutVars>
          <dgm:bulletEnabled val="1"/>
        </dgm:presLayoutVars>
      </dgm:prSet>
      <dgm:spPr/>
    </dgm:pt>
  </dgm:ptLst>
  <dgm:cxnLst>
    <dgm:cxn modelId="{AB2D221B-B291-4447-9BC4-32319639319A}" srcId="{9312EF74-BE2E-4BD4-B992-45ADE9D0DAAF}" destId="{2E318969-C08D-416A-8AE9-82F91820A171}" srcOrd="0" destOrd="0" parTransId="{71B32BB9-80DB-4520-B04C-F11F864EC621}" sibTransId="{D0B801CC-7986-4BDF-865D-58220DA35022}"/>
    <dgm:cxn modelId="{10C0B837-BF53-4E1A-9432-2ABCAF5BEE9D}" type="presOf" srcId="{D7C33319-B73E-42B9-83C3-E007E368111D}" destId="{6596669E-6D5C-40C9-9201-C2B5BEC6A06E}" srcOrd="0" destOrd="0" presId="urn:microsoft.com/office/officeart/2005/8/layout/default"/>
    <dgm:cxn modelId="{A8347F3B-D408-4A81-BD3E-EA09F1D24BD2}" type="presOf" srcId="{0380D0FC-35C6-4368-88FA-708D8EF1092F}" destId="{702F5C26-1326-4AB6-AD84-74F3DEAD62C4}" srcOrd="0" destOrd="0" presId="urn:microsoft.com/office/officeart/2005/8/layout/default"/>
    <dgm:cxn modelId="{8786027F-B252-4FB6-B18E-3B358CD4BB50}" type="presOf" srcId="{2E318969-C08D-416A-8AE9-82F91820A171}" destId="{654AB427-3D1A-4B46-A1B8-E346BA7AF90D}" srcOrd="0" destOrd="0" presId="urn:microsoft.com/office/officeart/2005/8/layout/default"/>
    <dgm:cxn modelId="{EB85B892-D96A-486D-98FC-9037BD161E88}" type="presOf" srcId="{9312EF74-BE2E-4BD4-B992-45ADE9D0DAAF}" destId="{813E0B21-35F0-4485-835B-24AEFE393562}" srcOrd="0" destOrd="0" presId="urn:microsoft.com/office/officeart/2005/8/layout/default"/>
    <dgm:cxn modelId="{E5ACC79A-0210-42A9-BBB6-28E611BC1442}" srcId="{9312EF74-BE2E-4BD4-B992-45ADE9D0DAAF}" destId="{86DBFB15-15C6-4F86-A5DD-AEE42CA32FDA}" srcOrd="2" destOrd="0" parTransId="{85398652-2080-4370-8062-50F496B2E789}" sibTransId="{D8CFFDD2-8C1C-4BFE-99C8-F541352F9DF3}"/>
    <dgm:cxn modelId="{FD08499C-75B2-4655-9176-30E633F64526}" srcId="{9312EF74-BE2E-4BD4-B992-45ADE9D0DAAF}" destId="{D7C33319-B73E-42B9-83C3-E007E368111D}" srcOrd="3" destOrd="0" parTransId="{1DE7930D-4451-4168-87BF-35F59B731A10}" sibTransId="{48979078-E825-4AEB-950B-1DCD0F65BEFE}"/>
    <dgm:cxn modelId="{58DE17B0-3462-47EB-B4B0-FA3DE95CB87C}" type="presOf" srcId="{86DBFB15-15C6-4F86-A5DD-AEE42CA32FDA}" destId="{292F4B14-774E-4613-BB89-8A628968A1E5}" srcOrd="0" destOrd="0" presId="urn:microsoft.com/office/officeart/2005/8/layout/default"/>
    <dgm:cxn modelId="{BBB15ECC-B86B-4F28-84E7-68AB981E1558}" srcId="{9312EF74-BE2E-4BD4-B992-45ADE9D0DAAF}" destId="{0380D0FC-35C6-4368-88FA-708D8EF1092F}" srcOrd="1" destOrd="0" parTransId="{39591A67-5A9A-4B6D-BD5F-E1E47E2A5F6B}" sibTransId="{4A4FAA88-11C6-4ACF-9938-17004F5A8D46}"/>
    <dgm:cxn modelId="{D89A81F0-A2F4-49DD-A9AF-85747BABF2C1}" type="presParOf" srcId="{813E0B21-35F0-4485-835B-24AEFE393562}" destId="{654AB427-3D1A-4B46-A1B8-E346BA7AF90D}" srcOrd="0" destOrd="0" presId="urn:microsoft.com/office/officeart/2005/8/layout/default"/>
    <dgm:cxn modelId="{EF3D78B5-FE56-4233-A8D8-E447514FFBFD}" type="presParOf" srcId="{813E0B21-35F0-4485-835B-24AEFE393562}" destId="{AE7F65E5-736E-47DD-87C9-769F58293028}" srcOrd="1" destOrd="0" presId="urn:microsoft.com/office/officeart/2005/8/layout/default"/>
    <dgm:cxn modelId="{07600139-3B20-4B2C-82C2-5527CEEA999B}" type="presParOf" srcId="{813E0B21-35F0-4485-835B-24AEFE393562}" destId="{702F5C26-1326-4AB6-AD84-74F3DEAD62C4}" srcOrd="2" destOrd="0" presId="urn:microsoft.com/office/officeart/2005/8/layout/default"/>
    <dgm:cxn modelId="{DF3AB20E-C40A-42C3-BBC5-5D17EFFFC670}" type="presParOf" srcId="{813E0B21-35F0-4485-835B-24AEFE393562}" destId="{0061D954-7CF7-480A-9A5B-9F17B6770C17}" srcOrd="3" destOrd="0" presId="urn:microsoft.com/office/officeart/2005/8/layout/default"/>
    <dgm:cxn modelId="{E1A715B8-3800-48AB-93B0-667C40934C7F}" type="presParOf" srcId="{813E0B21-35F0-4485-835B-24AEFE393562}" destId="{292F4B14-774E-4613-BB89-8A628968A1E5}" srcOrd="4" destOrd="0" presId="urn:microsoft.com/office/officeart/2005/8/layout/default"/>
    <dgm:cxn modelId="{3DF120F0-56B7-4FA6-976B-5B1C67FDCAA3}" type="presParOf" srcId="{813E0B21-35F0-4485-835B-24AEFE393562}" destId="{A21B08E8-C907-4340-9745-A187500B6E06}" srcOrd="5" destOrd="0" presId="urn:microsoft.com/office/officeart/2005/8/layout/default"/>
    <dgm:cxn modelId="{36E99D5E-194E-41D8-AD6F-4D7ADD1B0951}" type="presParOf" srcId="{813E0B21-35F0-4485-835B-24AEFE393562}" destId="{6596669E-6D5C-40C9-9201-C2B5BEC6A06E}"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9312EF74-BE2E-4BD4-B992-45ADE9D0DAAF}"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2E318969-C08D-416A-8AE9-82F91820A171}">
      <dgm:prSet/>
      <dgm:spPr/>
      <dgm:t>
        <a:bodyPr/>
        <a:lstStyle/>
        <a:p>
          <a:r>
            <a:rPr lang="en-US" dirty="0"/>
            <a:t>EMPLOYER INVOLVED INVESTMENTS</a:t>
          </a:r>
        </a:p>
        <a:p>
          <a:r>
            <a:rPr lang="en-US" dirty="0"/>
            <a:t>PENSION </a:t>
          </a:r>
        </a:p>
        <a:p>
          <a:r>
            <a:rPr lang="en-US" dirty="0"/>
            <a:t>401K   403B   457</a:t>
          </a:r>
        </a:p>
      </dgm:t>
    </dgm:pt>
    <dgm:pt modelId="{71B32BB9-80DB-4520-B04C-F11F864EC621}" type="parTrans" cxnId="{AB2D221B-B291-4447-9BC4-32319639319A}">
      <dgm:prSet/>
      <dgm:spPr/>
      <dgm:t>
        <a:bodyPr/>
        <a:lstStyle/>
        <a:p>
          <a:endParaRPr lang="en-US"/>
        </a:p>
      </dgm:t>
    </dgm:pt>
    <dgm:pt modelId="{D0B801CC-7986-4BDF-865D-58220DA35022}" type="sibTrans" cxnId="{AB2D221B-B291-4447-9BC4-32319639319A}">
      <dgm:prSet/>
      <dgm:spPr/>
      <dgm:t>
        <a:bodyPr/>
        <a:lstStyle/>
        <a:p>
          <a:endParaRPr lang="en-US"/>
        </a:p>
      </dgm:t>
    </dgm:pt>
    <dgm:pt modelId="{0380D0FC-35C6-4368-88FA-708D8EF1092F}">
      <dgm:prSet/>
      <dgm:spPr/>
      <dgm:t>
        <a:bodyPr/>
        <a:lstStyle/>
        <a:p>
          <a:r>
            <a:rPr lang="en-US" b="0" dirty="0"/>
            <a:t>INDIVIDUALLY OWNED AND CONTROLLED INVESTMENTS</a:t>
          </a:r>
        </a:p>
        <a:p>
          <a:r>
            <a:rPr lang="en-US" b="0" dirty="0"/>
            <a:t>IRA    ROTH IRA</a:t>
          </a:r>
        </a:p>
      </dgm:t>
    </dgm:pt>
    <dgm:pt modelId="{39591A67-5A9A-4B6D-BD5F-E1E47E2A5F6B}" type="parTrans" cxnId="{BBB15ECC-B86B-4F28-84E7-68AB981E1558}">
      <dgm:prSet/>
      <dgm:spPr/>
      <dgm:t>
        <a:bodyPr/>
        <a:lstStyle/>
        <a:p>
          <a:endParaRPr lang="en-US"/>
        </a:p>
      </dgm:t>
    </dgm:pt>
    <dgm:pt modelId="{4A4FAA88-11C6-4ACF-9938-17004F5A8D46}" type="sibTrans" cxnId="{BBB15ECC-B86B-4F28-84E7-68AB981E1558}">
      <dgm:prSet/>
      <dgm:spPr/>
      <dgm:t>
        <a:bodyPr/>
        <a:lstStyle/>
        <a:p>
          <a:endParaRPr lang="en-US"/>
        </a:p>
      </dgm:t>
    </dgm:pt>
    <dgm:pt modelId="{86DBFB15-15C6-4F86-A5DD-AEE42CA32FDA}">
      <dgm:prSet/>
      <dgm:spPr/>
      <dgm:t>
        <a:bodyPr/>
        <a:lstStyle/>
        <a:p>
          <a:r>
            <a:rPr lang="en-US" b="0" dirty="0"/>
            <a:t>INSURANCE CONNECTED INVESTMENTS</a:t>
          </a:r>
        </a:p>
        <a:p>
          <a:r>
            <a:rPr lang="en-US" dirty="0"/>
            <a:t>ANNUITIES  IUL</a:t>
          </a:r>
        </a:p>
      </dgm:t>
    </dgm:pt>
    <dgm:pt modelId="{85398652-2080-4370-8062-50F496B2E789}" type="parTrans" cxnId="{E5ACC79A-0210-42A9-BBB6-28E611BC1442}">
      <dgm:prSet/>
      <dgm:spPr/>
      <dgm:t>
        <a:bodyPr/>
        <a:lstStyle/>
        <a:p>
          <a:endParaRPr lang="en-US"/>
        </a:p>
      </dgm:t>
    </dgm:pt>
    <dgm:pt modelId="{D8CFFDD2-8C1C-4BFE-99C8-F541352F9DF3}" type="sibTrans" cxnId="{E5ACC79A-0210-42A9-BBB6-28E611BC1442}">
      <dgm:prSet/>
      <dgm:spPr/>
      <dgm:t>
        <a:bodyPr/>
        <a:lstStyle/>
        <a:p>
          <a:endParaRPr lang="en-US"/>
        </a:p>
      </dgm:t>
    </dgm:pt>
    <dgm:pt modelId="{D7C33319-B73E-42B9-83C3-E007E368111D}">
      <dgm:prSet/>
      <dgm:spPr/>
      <dgm:t>
        <a:bodyPr/>
        <a:lstStyle/>
        <a:p>
          <a:r>
            <a:rPr lang="en-US" b="0" dirty="0"/>
            <a:t>STOCKS, BONDS, MUTUAL FUNDS</a:t>
          </a:r>
        </a:p>
        <a:p>
          <a:r>
            <a:rPr lang="en-US" b="0" dirty="0"/>
            <a:t>VOLATILITY</a:t>
          </a:r>
        </a:p>
      </dgm:t>
    </dgm:pt>
    <dgm:pt modelId="{1DE7930D-4451-4168-87BF-35F59B731A10}" type="parTrans" cxnId="{FD08499C-75B2-4655-9176-30E633F64526}">
      <dgm:prSet/>
      <dgm:spPr/>
      <dgm:t>
        <a:bodyPr/>
        <a:lstStyle/>
        <a:p>
          <a:endParaRPr lang="en-US"/>
        </a:p>
      </dgm:t>
    </dgm:pt>
    <dgm:pt modelId="{48979078-E825-4AEB-950B-1DCD0F65BEFE}" type="sibTrans" cxnId="{FD08499C-75B2-4655-9176-30E633F64526}">
      <dgm:prSet/>
      <dgm:spPr/>
      <dgm:t>
        <a:bodyPr/>
        <a:lstStyle/>
        <a:p>
          <a:endParaRPr lang="en-US"/>
        </a:p>
      </dgm:t>
    </dgm:pt>
    <dgm:pt modelId="{813E0B21-35F0-4485-835B-24AEFE393562}" type="pres">
      <dgm:prSet presAssocID="{9312EF74-BE2E-4BD4-B992-45ADE9D0DAAF}" presName="diagram" presStyleCnt="0">
        <dgm:presLayoutVars>
          <dgm:dir/>
          <dgm:resizeHandles val="exact"/>
        </dgm:presLayoutVars>
      </dgm:prSet>
      <dgm:spPr/>
    </dgm:pt>
    <dgm:pt modelId="{654AB427-3D1A-4B46-A1B8-E346BA7AF90D}" type="pres">
      <dgm:prSet presAssocID="{2E318969-C08D-416A-8AE9-82F91820A171}" presName="node" presStyleLbl="node1" presStyleIdx="0" presStyleCnt="4">
        <dgm:presLayoutVars>
          <dgm:bulletEnabled val="1"/>
        </dgm:presLayoutVars>
      </dgm:prSet>
      <dgm:spPr/>
    </dgm:pt>
    <dgm:pt modelId="{AE7F65E5-736E-47DD-87C9-769F58293028}" type="pres">
      <dgm:prSet presAssocID="{D0B801CC-7986-4BDF-865D-58220DA35022}" presName="sibTrans" presStyleCnt="0"/>
      <dgm:spPr/>
    </dgm:pt>
    <dgm:pt modelId="{702F5C26-1326-4AB6-AD84-74F3DEAD62C4}" type="pres">
      <dgm:prSet presAssocID="{0380D0FC-35C6-4368-88FA-708D8EF1092F}" presName="node" presStyleLbl="node1" presStyleIdx="1" presStyleCnt="4">
        <dgm:presLayoutVars>
          <dgm:bulletEnabled val="1"/>
        </dgm:presLayoutVars>
      </dgm:prSet>
      <dgm:spPr/>
    </dgm:pt>
    <dgm:pt modelId="{0061D954-7CF7-480A-9A5B-9F17B6770C17}" type="pres">
      <dgm:prSet presAssocID="{4A4FAA88-11C6-4ACF-9938-17004F5A8D46}" presName="sibTrans" presStyleCnt="0"/>
      <dgm:spPr/>
    </dgm:pt>
    <dgm:pt modelId="{292F4B14-774E-4613-BB89-8A628968A1E5}" type="pres">
      <dgm:prSet presAssocID="{86DBFB15-15C6-4F86-A5DD-AEE42CA32FDA}" presName="node" presStyleLbl="node1" presStyleIdx="2" presStyleCnt="4">
        <dgm:presLayoutVars>
          <dgm:bulletEnabled val="1"/>
        </dgm:presLayoutVars>
      </dgm:prSet>
      <dgm:spPr/>
    </dgm:pt>
    <dgm:pt modelId="{A21B08E8-C907-4340-9745-A187500B6E06}" type="pres">
      <dgm:prSet presAssocID="{D8CFFDD2-8C1C-4BFE-99C8-F541352F9DF3}" presName="sibTrans" presStyleCnt="0"/>
      <dgm:spPr/>
    </dgm:pt>
    <dgm:pt modelId="{6596669E-6D5C-40C9-9201-C2B5BEC6A06E}" type="pres">
      <dgm:prSet presAssocID="{D7C33319-B73E-42B9-83C3-E007E368111D}" presName="node" presStyleLbl="node1" presStyleIdx="3" presStyleCnt="4">
        <dgm:presLayoutVars>
          <dgm:bulletEnabled val="1"/>
        </dgm:presLayoutVars>
      </dgm:prSet>
      <dgm:spPr/>
    </dgm:pt>
  </dgm:ptLst>
  <dgm:cxnLst>
    <dgm:cxn modelId="{AB2D221B-B291-4447-9BC4-32319639319A}" srcId="{9312EF74-BE2E-4BD4-B992-45ADE9D0DAAF}" destId="{2E318969-C08D-416A-8AE9-82F91820A171}" srcOrd="0" destOrd="0" parTransId="{71B32BB9-80DB-4520-B04C-F11F864EC621}" sibTransId="{D0B801CC-7986-4BDF-865D-58220DA35022}"/>
    <dgm:cxn modelId="{10C0B837-BF53-4E1A-9432-2ABCAF5BEE9D}" type="presOf" srcId="{D7C33319-B73E-42B9-83C3-E007E368111D}" destId="{6596669E-6D5C-40C9-9201-C2B5BEC6A06E}" srcOrd="0" destOrd="0" presId="urn:microsoft.com/office/officeart/2005/8/layout/default"/>
    <dgm:cxn modelId="{A8347F3B-D408-4A81-BD3E-EA09F1D24BD2}" type="presOf" srcId="{0380D0FC-35C6-4368-88FA-708D8EF1092F}" destId="{702F5C26-1326-4AB6-AD84-74F3DEAD62C4}" srcOrd="0" destOrd="0" presId="urn:microsoft.com/office/officeart/2005/8/layout/default"/>
    <dgm:cxn modelId="{8786027F-B252-4FB6-B18E-3B358CD4BB50}" type="presOf" srcId="{2E318969-C08D-416A-8AE9-82F91820A171}" destId="{654AB427-3D1A-4B46-A1B8-E346BA7AF90D}" srcOrd="0" destOrd="0" presId="urn:microsoft.com/office/officeart/2005/8/layout/default"/>
    <dgm:cxn modelId="{EB85B892-D96A-486D-98FC-9037BD161E88}" type="presOf" srcId="{9312EF74-BE2E-4BD4-B992-45ADE9D0DAAF}" destId="{813E0B21-35F0-4485-835B-24AEFE393562}" srcOrd="0" destOrd="0" presId="urn:microsoft.com/office/officeart/2005/8/layout/default"/>
    <dgm:cxn modelId="{E5ACC79A-0210-42A9-BBB6-28E611BC1442}" srcId="{9312EF74-BE2E-4BD4-B992-45ADE9D0DAAF}" destId="{86DBFB15-15C6-4F86-A5DD-AEE42CA32FDA}" srcOrd="2" destOrd="0" parTransId="{85398652-2080-4370-8062-50F496B2E789}" sibTransId="{D8CFFDD2-8C1C-4BFE-99C8-F541352F9DF3}"/>
    <dgm:cxn modelId="{FD08499C-75B2-4655-9176-30E633F64526}" srcId="{9312EF74-BE2E-4BD4-B992-45ADE9D0DAAF}" destId="{D7C33319-B73E-42B9-83C3-E007E368111D}" srcOrd="3" destOrd="0" parTransId="{1DE7930D-4451-4168-87BF-35F59B731A10}" sibTransId="{48979078-E825-4AEB-950B-1DCD0F65BEFE}"/>
    <dgm:cxn modelId="{58DE17B0-3462-47EB-B4B0-FA3DE95CB87C}" type="presOf" srcId="{86DBFB15-15C6-4F86-A5DD-AEE42CA32FDA}" destId="{292F4B14-774E-4613-BB89-8A628968A1E5}" srcOrd="0" destOrd="0" presId="urn:microsoft.com/office/officeart/2005/8/layout/default"/>
    <dgm:cxn modelId="{BBB15ECC-B86B-4F28-84E7-68AB981E1558}" srcId="{9312EF74-BE2E-4BD4-B992-45ADE9D0DAAF}" destId="{0380D0FC-35C6-4368-88FA-708D8EF1092F}" srcOrd="1" destOrd="0" parTransId="{39591A67-5A9A-4B6D-BD5F-E1E47E2A5F6B}" sibTransId="{4A4FAA88-11C6-4ACF-9938-17004F5A8D46}"/>
    <dgm:cxn modelId="{D89A81F0-A2F4-49DD-A9AF-85747BABF2C1}" type="presParOf" srcId="{813E0B21-35F0-4485-835B-24AEFE393562}" destId="{654AB427-3D1A-4B46-A1B8-E346BA7AF90D}" srcOrd="0" destOrd="0" presId="urn:microsoft.com/office/officeart/2005/8/layout/default"/>
    <dgm:cxn modelId="{EF3D78B5-FE56-4233-A8D8-E447514FFBFD}" type="presParOf" srcId="{813E0B21-35F0-4485-835B-24AEFE393562}" destId="{AE7F65E5-736E-47DD-87C9-769F58293028}" srcOrd="1" destOrd="0" presId="urn:microsoft.com/office/officeart/2005/8/layout/default"/>
    <dgm:cxn modelId="{07600139-3B20-4B2C-82C2-5527CEEA999B}" type="presParOf" srcId="{813E0B21-35F0-4485-835B-24AEFE393562}" destId="{702F5C26-1326-4AB6-AD84-74F3DEAD62C4}" srcOrd="2" destOrd="0" presId="urn:microsoft.com/office/officeart/2005/8/layout/default"/>
    <dgm:cxn modelId="{DF3AB20E-C40A-42C3-BBC5-5D17EFFFC670}" type="presParOf" srcId="{813E0B21-35F0-4485-835B-24AEFE393562}" destId="{0061D954-7CF7-480A-9A5B-9F17B6770C17}" srcOrd="3" destOrd="0" presId="urn:microsoft.com/office/officeart/2005/8/layout/default"/>
    <dgm:cxn modelId="{E1A715B8-3800-48AB-93B0-667C40934C7F}" type="presParOf" srcId="{813E0B21-35F0-4485-835B-24AEFE393562}" destId="{292F4B14-774E-4613-BB89-8A628968A1E5}" srcOrd="4" destOrd="0" presId="urn:microsoft.com/office/officeart/2005/8/layout/default"/>
    <dgm:cxn modelId="{3DF120F0-56B7-4FA6-976B-5B1C67FDCAA3}" type="presParOf" srcId="{813E0B21-35F0-4485-835B-24AEFE393562}" destId="{A21B08E8-C907-4340-9745-A187500B6E06}" srcOrd="5" destOrd="0" presId="urn:microsoft.com/office/officeart/2005/8/layout/default"/>
    <dgm:cxn modelId="{36E99D5E-194E-41D8-AD6F-4D7ADD1B0951}" type="presParOf" srcId="{813E0B21-35F0-4485-835B-24AEFE393562}" destId="{6596669E-6D5C-40C9-9201-C2B5BEC6A06E}"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9312EF74-BE2E-4BD4-B992-45ADE9D0DAAF}"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2E318969-C08D-416A-8AE9-82F91820A171}">
      <dgm:prSet/>
      <dgm:spPr/>
      <dgm:t>
        <a:bodyPr/>
        <a:lstStyle/>
        <a:p>
          <a:r>
            <a:rPr lang="en-US" dirty="0"/>
            <a:t>TERM</a:t>
          </a:r>
        </a:p>
        <a:p>
          <a:r>
            <a:rPr lang="en-US" dirty="0"/>
            <a:t>Death benefit only and sold for a specific period of time like 10 years</a:t>
          </a:r>
        </a:p>
      </dgm:t>
    </dgm:pt>
    <dgm:pt modelId="{71B32BB9-80DB-4520-B04C-F11F864EC621}" type="parTrans" cxnId="{AB2D221B-B291-4447-9BC4-32319639319A}">
      <dgm:prSet/>
      <dgm:spPr/>
      <dgm:t>
        <a:bodyPr/>
        <a:lstStyle/>
        <a:p>
          <a:endParaRPr lang="en-US"/>
        </a:p>
      </dgm:t>
    </dgm:pt>
    <dgm:pt modelId="{D0B801CC-7986-4BDF-865D-58220DA35022}" type="sibTrans" cxnId="{AB2D221B-B291-4447-9BC4-32319639319A}">
      <dgm:prSet/>
      <dgm:spPr/>
      <dgm:t>
        <a:bodyPr/>
        <a:lstStyle/>
        <a:p>
          <a:endParaRPr lang="en-US"/>
        </a:p>
      </dgm:t>
    </dgm:pt>
    <dgm:pt modelId="{0380D0FC-35C6-4368-88FA-708D8EF1092F}">
      <dgm:prSet/>
      <dgm:spPr/>
      <dgm:t>
        <a:bodyPr/>
        <a:lstStyle/>
        <a:p>
          <a:pPr algn="ctr"/>
          <a:r>
            <a:rPr lang="en-US" b="0" dirty="0"/>
            <a:t>WHOLE LIFE</a:t>
          </a:r>
        </a:p>
        <a:p>
          <a:pPr algn="l"/>
          <a:r>
            <a:rPr lang="en-US" b="0" i="0" dirty="0"/>
            <a:t>Permanent insurance with death benefit and builds up a tax-deferred cash value over the life of the policy</a:t>
          </a:r>
          <a:endParaRPr lang="en-US" b="0" dirty="0"/>
        </a:p>
        <a:p>
          <a:pPr algn="ctr"/>
          <a:endParaRPr lang="en-US" b="0" dirty="0"/>
        </a:p>
      </dgm:t>
    </dgm:pt>
    <dgm:pt modelId="{39591A67-5A9A-4B6D-BD5F-E1E47E2A5F6B}" type="parTrans" cxnId="{BBB15ECC-B86B-4F28-84E7-68AB981E1558}">
      <dgm:prSet/>
      <dgm:spPr/>
      <dgm:t>
        <a:bodyPr/>
        <a:lstStyle/>
        <a:p>
          <a:endParaRPr lang="en-US"/>
        </a:p>
      </dgm:t>
    </dgm:pt>
    <dgm:pt modelId="{4A4FAA88-11C6-4ACF-9938-17004F5A8D46}" type="sibTrans" cxnId="{BBB15ECC-B86B-4F28-84E7-68AB981E1558}">
      <dgm:prSet/>
      <dgm:spPr/>
      <dgm:t>
        <a:bodyPr/>
        <a:lstStyle/>
        <a:p>
          <a:endParaRPr lang="en-US"/>
        </a:p>
      </dgm:t>
    </dgm:pt>
    <dgm:pt modelId="{86DBFB15-15C6-4F86-A5DD-AEE42CA32FDA}">
      <dgm:prSet/>
      <dgm:spPr/>
      <dgm:t>
        <a:bodyPr/>
        <a:lstStyle/>
        <a:p>
          <a:pPr algn="ctr"/>
          <a:r>
            <a:rPr lang="en-US" b="0" dirty="0"/>
            <a:t>UNIVERSAL LIFE</a:t>
          </a:r>
        </a:p>
        <a:p>
          <a:pPr algn="l"/>
          <a:r>
            <a:rPr lang="en-US" b="0" i="0" u="none" dirty="0"/>
            <a:t>Permanent insurance </a:t>
          </a:r>
          <a:r>
            <a:rPr lang="en-US" b="0" i="0" dirty="0"/>
            <a:t>with flexible  premiums and the option to adjust the death benefit over time and has a cash value component</a:t>
          </a:r>
          <a:endParaRPr lang="en-US" dirty="0"/>
        </a:p>
      </dgm:t>
    </dgm:pt>
    <dgm:pt modelId="{85398652-2080-4370-8062-50F496B2E789}" type="parTrans" cxnId="{E5ACC79A-0210-42A9-BBB6-28E611BC1442}">
      <dgm:prSet/>
      <dgm:spPr/>
      <dgm:t>
        <a:bodyPr/>
        <a:lstStyle/>
        <a:p>
          <a:endParaRPr lang="en-US"/>
        </a:p>
      </dgm:t>
    </dgm:pt>
    <dgm:pt modelId="{D8CFFDD2-8C1C-4BFE-99C8-F541352F9DF3}" type="sibTrans" cxnId="{E5ACC79A-0210-42A9-BBB6-28E611BC1442}">
      <dgm:prSet/>
      <dgm:spPr/>
      <dgm:t>
        <a:bodyPr/>
        <a:lstStyle/>
        <a:p>
          <a:endParaRPr lang="en-US"/>
        </a:p>
      </dgm:t>
    </dgm:pt>
    <dgm:pt modelId="{D7C33319-B73E-42B9-83C3-E007E368111D}">
      <dgm:prSet/>
      <dgm:spPr/>
      <dgm:t>
        <a:bodyPr/>
        <a:lstStyle/>
        <a:p>
          <a:pPr algn="ctr"/>
          <a:r>
            <a:rPr lang="en-US" b="0" dirty="0"/>
            <a:t>INDEXED UNIVERSAL LIFE</a:t>
          </a:r>
        </a:p>
        <a:p>
          <a:pPr algn="l"/>
          <a:r>
            <a:rPr lang="en-US" b="0" i="0" dirty="0"/>
            <a:t>Permanent life insurance with a death benefit and a cash value. The cash value grows by tracking a stock market index.</a:t>
          </a:r>
          <a:endParaRPr lang="en-US" b="0" dirty="0"/>
        </a:p>
      </dgm:t>
    </dgm:pt>
    <dgm:pt modelId="{1DE7930D-4451-4168-87BF-35F59B731A10}" type="parTrans" cxnId="{FD08499C-75B2-4655-9176-30E633F64526}">
      <dgm:prSet/>
      <dgm:spPr/>
      <dgm:t>
        <a:bodyPr/>
        <a:lstStyle/>
        <a:p>
          <a:endParaRPr lang="en-US"/>
        </a:p>
      </dgm:t>
    </dgm:pt>
    <dgm:pt modelId="{48979078-E825-4AEB-950B-1DCD0F65BEFE}" type="sibTrans" cxnId="{FD08499C-75B2-4655-9176-30E633F64526}">
      <dgm:prSet/>
      <dgm:spPr/>
      <dgm:t>
        <a:bodyPr/>
        <a:lstStyle/>
        <a:p>
          <a:endParaRPr lang="en-US"/>
        </a:p>
      </dgm:t>
    </dgm:pt>
    <dgm:pt modelId="{813E0B21-35F0-4485-835B-24AEFE393562}" type="pres">
      <dgm:prSet presAssocID="{9312EF74-BE2E-4BD4-B992-45ADE9D0DAAF}" presName="diagram" presStyleCnt="0">
        <dgm:presLayoutVars>
          <dgm:dir/>
          <dgm:resizeHandles val="exact"/>
        </dgm:presLayoutVars>
      </dgm:prSet>
      <dgm:spPr/>
    </dgm:pt>
    <dgm:pt modelId="{654AB427-3D1A-4B46-A1B8-E346BA7AF90D}" type="pres">
      <dgm:prSet presAssocID="{2E318969-C08D-416A-8AE9-82F91820A171}" presName="node" presStyleLbl="node1" presStyleIdx="0" presStyleCnt="4">
        <dgm:presLayoutVars>
          <dgm:bulletEnabled val="1"/>
        </dgm:presLayoutVars>
      </dgm:prSet>
      <dgm:spPr/>
    </dgm:pt>
    <dgm:pt modelId="{AE7F65E5-736E-47DD-87C9-769F58293028}" type="pres">
      <dgm:prSet presAssocID="{D0B801CC-7986-4BDF-865D-58220DA35022}" presName="sibTrans" presStyleCnt="0"/>
      <dgm:spPr/>
    </dgm:pt>
    <dgm:pt modelId="{702F5C26-1326-4AB6-AD84-74F3DEAD62C4}" type="pres">
      <dgm:prSet presAssocID="{0380D0FC-35C6-4368-88FA-708D8EF1092F}" presName="node" presStyleLbl="node1" presStyleIdx="1" presStyleCnt="4">
        <dgm:presLayoutVars>
          <dgm:bulletEnabled val="1"/>
        </dgm:presLayoutVars>
      </dgm:prSet>
      <dgm:spPr/>
    </dgm:pt>
    <dgm:pt modelId="{0061D954-7CF7-480A-9A5B-9F17B6770C17}" type="pres">
      <dgm:prSet presAssocID="{4A4FAA88-11C6-4ACF-9938-17004F5A8D46}" presName="sibTrans" presStyleCnt="0"/>
      <dgm:spPr/>
    </dgm:pt>
    <dgm:pt modelId="{292F4B14-774E-4613-BB89-8A628968A1E5}" type="pres">
      <dgm:prSet presAssocID="{86DBFB15-15C6-4F86-A5DD-AEE42CA32FDA}" presName="node" presStyleLbl="node1" presStyleIdx="2" presStyleCnt="4">
        <dgm:presLayoutVars>
          <dgm:bulletEnabled val="1"/>
        </dgm:presLayoutVars>
      </dgm:prSet>
      <dgm:spPr/>
    </dgm:pt>
    <dgm:pt modelId="{A21B08E8-C907-4340-9745-A187500B6E06}" type="pres">
      <dgm:prSet presAssocID="{D8CFFDD2-8C1C-4BFE-99C8-F541352F9DF3}" presName="sibTrans" presStyleCnt="0"/>
      <dgm:spPr/>
    </dgm:pt>
    <dgm:pt modelId="{6596669E-6D5C-40C9-9201-C2B5BEC6A06E}" type="pres">
      <dgm:prSet presAssocID="{D7C33319-B73E-42B9-83C3-E007E368111D}" presName="node" presStyleLbl="node1" presStyleIdx="3" presStyleCnt="4">
        <dgm:presLayoutVars>
          <dgm:bulletEnabled val="1"/>
        </dgm:presLayoutVars>
      </dgm:prSet>
      <dgm:spPr/>
    </dgm:pt>
  </dgm:ptLst>
  <dgm:cxnLst>
    <dgm:cxn modelId="{AB2D221B-B291-4447-9BC4-32319639319A}" srcId="{9312EF74-BE2E-4BD4-B992-45ADE9D0DAAF}" destId="{2E318969-C08D-416A-8AE9-82F91820A171}" srcOrd="0" destOrd="0" parTransId="{71B32BB9-80DB-4520-B04C-F11F864EC621}" sibTransId="{D0B801CC-7986-4BDF-865D-58220DA35022}"/>
    <dgm:cxn modelId="{10C0B837-BF53-4E1A-9432-2ABCAF5BEE9D}" type="presOf" srcId="{D7C33319-B73E-42B9-83C3-E007E368111D}" destId="{6596669E-6D5C-40C9-9201-C2B5BEC6A06E}" srcOrd="0" destOrd="0" presId="urn:microsoft.com/office/officeart/2005/8/layout/default"/>
    <dgm:cxn modelId="{A8347F3B-D408-4A81-BD3E-EA09F1D24BD2}" type="presOf" srcId="{0380D0FC-35C6-4368-88FA-708D8EF1092F}" destId="{702F5C26-1326-4AB6-AD84-74F3DEAD62C4}" srcOrd="0" destOrd="0" presId="urn:microsoft.com/office/officeart/2005/8/layout/default"/>
    <dgm:cxn modelId="{8786027F-B252-4FB6-B18E-3B358CD4BB50}" type="presOf" srcId="{2E318969-C08D-416A-8AE9-82F91820A171}" destId="{654AB427-3D1A-4B46-A1B8-E346BA7AF90D}" srcOrd="0" destOrd="0" presId="urn:microsoft.com/office/officeart/2005/8/layout/default"/>
    <dgm:cxn modelId="{EB85B892-D96A-486D-98FC-9037BD161E88}" type="presOf" srcId="{9312EF74-BE2E-4BD4-B992-45ADE9D0DAAF}" destId="{813E0B21-35F0-4485-835B-24AEFE393562}" srcOrd="0" destOrd="0" presId="urn:microsoft.com/office/officeart/2005/8/layout/default"/>
    <dgm:cxn modelId="{E5ACC79A-0210-42A9-BBB6-28E611BC1442}" srcId="{9312EF74-BE2E-4BD4-B992-45ADE9D0DAAF}" destId="{86DBFB15-15C6-4F86-A5DD-AEE42CA32FDA}" srcOrd="2" destOrd="0" parTransId="{85398652-2080-4370-8062-50F496B2E789}" sibTransId="{D8CFFDD2-8C1C-4BFE-99C8-F541352F9DF3}"/>
    <dgm:cxn modelId="{FD08499C-75B2-4655-9176-30E633F64526}" srcId="{9312EF74-BE2E-4BD4-B992-45ADE9D0DAAF}" destId="{D7C33319-B73E-42B9-83C3-E007E368111D}" srcOrd="3" destOrd="0" parTransId="{1DE7930D-4451-4168-87BF-35F59B731A10}" sibTransId="{48979078-E825-4AEB-950B-1DCD0F65BEFE}"/>
    <dgm:cxn modelId="{58DE17B0-3462-47EB-B4B0-FA3DE95CB87C}" type="presOf" srcId="{86DBFB15-15C6-4F86-A5DD-AEE42CA32FDA}" destId="{292F4B14-774E-4613-BB89-8A628968A1E5}" srcOrd="0" destOrd="0" presId="urn:microsoft.com/office/officeart/2005/8/layout/default"/>
    <dgm:cxn modelId="{BBB15ECC-B86B-4F28-84E7-68AB981E1558}" srcId="{9312EF74-BE2E-4BD4-B992-45ADE9D0DAAF}" destId="{0380D0FC-35C6-4368-88FA-708D8EF1092F}" srcOrd="1" destOrd="0" parTransId="{39591A67-5A9A-4B6D-BD5F-E1E47E2A5F6B}" sibTransId="{4A4FAA88-11C6-4ACF-9938-17004F5A8D46}"/>
    <dgm:cxn modelId="{D89A81F0-A2F4-49DD-A9AF-85747BABF2C1}" type="presParOf" srcId="{813E0B21-35F0-4485-835B-24AEFE393562}" destId="{654AB427-3D1A-4B46-A1B8-E346BA7AF90D}" srcOrd="0" destOrd="0" presId="urn:microsoft.com/office/officeart/2005/8/layout/default"/>
    <dgm:cxn modelId="{EF3D78B5-FE56-4233-A8D8-E447514FFBFD}" type="presParOf" srcId="{813E0B21-35F0-4485-835B-24AEFE393562}" destId="{AE7F65E5-736E-47DD-87C9-769F58293028}" srcOrd="1" destOrd="0" presId="urn:microsoft.com/office/officeart/2005/8/layout/default"/>
    <dgm:cxn modelId="{07600139-3B20-4B2C-82C2-5527CEEA999B}" type="presParOf" srcId="{813E0B21-35F0-4485-835B-24AEFE393562}" destId="{702F5C26-1326-4AB6-AD84-74F3DEAD62C4}" srcOrd="2" destOrd="0" presId="urn:microsoft.com/office/officeart/2005/8/layout/default"/>
    <dgm:cxn modelId="{DF3AB20E-C40A-42C3-BBC5-5D17EFFFC670}" type="presParOf" srcId="{813E0B21-35F0-4485-835B-24AEFE393562}" destId="{0061D954-7CF7-480A-9A5B-9F17B6770C17}" srcOrd="3" destOrd="0" presId="urn:microsoft.com/office/officeart/2005/8/layout/default"/>
    <dgm:cxn modelId="{E1A715B8-3800-48AB-93B0-667C40934C7F}" type="presParOf" srcId="{813E0B21-35F0-4485-835B-24AEFE393562}" destId="{292F4B14-774E-4613-BB89-8A628968A1E5}" srcOrd="4" destOrd="0" presId="urn:microsoft.com/office/officeart/2005/8/layout/default"/>
    <dgm:cxn modelId="{3DF120F0-56B7-4FA6-976B-5B1C67FDCAA3}" type="presParOf" srcId="{813E0B21-35F0-4485-835B-24AEFE393562}" destId="{A21B08E8-C907-4340-9745-A187500B6E06}" srcOrd="5" destOrd="0" presId="urn:microsoft.com/office/officeart/2005/8/layout/default"/>
    <dgm:cxn modelId="{36E99D5E-194E-41D8-AD6F-4D7ADD1B0951}" type="presParOf" srcId="{813E0B21-35F0-4485-835B-24AEFE393562}" destId="{6596669E-6D5C-40C9-9201-C2B5BEC6A06E}"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9312EF74-BE2E-4BD4-B992-45ADE9D0DAAF}"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2E318969-C08D-416A-8AE9-82F91820A171}">
      <dgm:prSet/>
      <dgm:spPr/>
      <dgm:t>
        <a:bodyPr/>
        <a:lstStyle/>
        <a:p>
          <a:r>
            <a:rPr lang="en-US" b="1" dirty="0"/>
            <a:t>Men receive an average payment of $1,723.82 per month. </a:t>
          </a:r>
          <a:endParaRPr lang="en-US" dirty="0"/>
        </a:p>
      </dgm:t>
    </dgm:pt>
    <dgm:pt modelId="{71B32BB9-80DB-4520-B04C-F11F864EC621}" type="parTrans" cxnId="{AB2D221B-B291-4447-9BC4-32319639319A}">
      <dgm:prSet/>
      <dgm:spPr/>
      <dgm:t>
        <a:bodyPr/>
        <a:lstStyle/>
        <a:p>
          <a:endParaRPr lang="en-US"/>
        </a:p>
      </dgm:t>
    </dgm:pt>
    <dgm:pt modelId="{D0B801CC-7986-4BDF-865D-58220DA35022}" type="sibTrans" cxnId="{AB2D221B-B291-4447-9BC4-32319639319A}">
      <dgm:prSet/>
      <dgm:spPr/>
      <dgm:t>
        <a:bodyPr/>
        <a:lstStyle/>
        <a:p>
          <a:endParaRPr lang="en-US"/>
        </a:p>
      </dgm:t>
    </dgm:pt>
    <dgm:pt modelId="{0380D0FC-35C6-4368-88FA-708D8EF1092F}">
      <dgm:prSet/>
      <dgm:spPr/>
      <dgm:t>
        <a:bodyPr/>
        <a:lstStyle/>
        <a:p>
          <a:r>
            <a:rPr lang="en-US" b="1" dirty="0"/>
            <a:t>Women receive an average of $1,388.08.  </a:t>
          </a:r>
          <a:endParaRPr lang="en-US" dirty="0"/>
        </a:p>
      </dgm:t>
    </dgm:pt>
    <dgm:pt modelId="{39591A67-5A9A-4B6D-BD5F-E1E47E2A5F6B}" type="parTrans" cxnId="{BBB15ECC-B86B-4F28-84E7-68AB981E1558}">
      <dgm:prSet/>
      <dgm:spPr/>
      <dgm:t>
        <a:bodyPr/>
        <a:lstStyle/>
        <a:p>
          <a:endParaRPr lang="en-US"/>
        </a:p>
      </dgm:t>
    </dgm:pt>
    <dgm:pt modelId="{4A4FAA88-11C6-4ACF-9938-17004F5A8D46}" type="sibTrans" cxnId="{BBB15ECC-B86B-4F28-84E7-68AB981E1558}">
      <dgm:prSet/>
      <dgm:spPr/>
      <dgm:t>
        <a:bodyPr/>
        <a:lstStyle/>
        <a:p>
          <a:endParaRPr lang="en-US"/>
        </a:p>
      </dgm:t>
    </dgm:pt>
    <dgm:pt modelId="{86DBFB15-15C6-4F86-A5DD-AEE42CA32FDA}">
      <dgm:prSet/>
      <dgm:spPr/>
      <dgm:t>
        <a:bodyPr/>
        <a:lstStyle/>
        <a:p>
          <a:r>
            <a:rPr lang="en-US" b="1" dirty="0"/>
            <a:t>Most people receiving Social Security receive $800 to $1900 per month. </a:t>
          </a:r>
          <a:endParaRPr lang="en-US" dirty="0"/>
        </a:p>
      </dgm:t>
    </dgm:pt>
    <dgm:pt modelId="{85398652-2080-4370-8062-50F496B2E789}" type="parTrans" cxnId="{E5ACC79A-0210-42A9-BBB6-28E611BC1442}">
      <dgm:prSet/>
      <dgm:spPr/>
      <dgm:t>
        <a:bodyPr/>
        <a:lstStyle/>
        <a:p>
          <a:endParaRPr lang="en-US"/>
        </a:p>
      </dgm:t>
    </dgm:pt>
    <dgm:pt modelId="{D8CFFDD2-8C1C-4BFE-99C8-F541352F9DF3}" type="sibTrans" cxnId="{E5ACC79A-0210-42A9-BBB6-28E611BC1442}">
      <dgm:prSet/>
      <dgm:spPr/>
      <dgm:t>
        <a:bodyPr/>
        <a:lstStyle/>
        <a:p>
          <a:endParaRPr lang="en-US"/>
        </a:p>
      </dgm:t>
    </dgm:pt>
    <dgm:pt modelId="{D7C33319-B73E-42B9-83C3-E007E368111D}">
      <dgm:prSet/>
      <dgm:spPr/>
      <dgm:t>
        <a:bodyPr/>
        <a:lstStyle/>
        <a:p>
          <a:r>
            <a:rPr lang="en-US" b="1" dirty="0"/>
            <a:t>Social Security alone does not provide enough income.</a:t>
          </a:r>
          <a:endParaRPr lang="en-US" dirty="0"/>
        </a:p>
      </dgm:t>
    </dgm:pt>
    <dgm:pt modelId="{1DE7930D-4451-4168-87BF-35F59B731A10}" type="parTrans" cxnId="{FD08499C-75B2-4655-9176-30E633F64526}">
      <dgm:prSet/>
      <dgm:spPr/>
      <dgm:t>
        <a:bodyPr/>
        <a:lstStyle/>
        <a:p>
          <a:endParaRPr lang="en-US"/>
        </a:p>
      </dgm:t>
    </dgm:pt>
    <dgm:pt modelId="{48979078-E825-4AEB-950B-1DCD0F65BEFE}" type="sibTrans" cxnId="{FD08499C-75B2-4655-9176-30E633F64526}">
      <dgm:prSet/>
      <dgm:spPr/>
      <dgm:t>
        <a:bodyPr/>
        <a:lstStyle/>
        <a:p>
          <a:endParaRPr lang="en-US"/>
        </a:p>
      </dgm:t>
    </dgm:pt>
    <dgm:pt modelId="{813E0B21-35F0-4485-835B-24AEFE393562}" type="pres">
      <dgm:prSet presAssocID="{9312EF74-BE2E-4BD4-B992-45ADE9D0DAAF}" presName="diagram" presStyleCnt="0">
        <dgm:presLayoutVars>
          <dgm:dir/>
          <dgm:resizeHandles val="exact"/>
        </dgm:presLayoutVars>
      </dgm:prSet>
      <dgm:spPr/>
    </dgm:pt>
    <dgm:pt modelId="{654AB427-3D1A-4B46-A1B8-E346BA7AF90D}" type="pres">
      <dgm:prSet presAssocID="{2E318969-C08D-416A-8AE9-82F91820A171}" presName="node" presStyleLbl="node1" presStyleIdx="0" presStyleCnt="4">
        <dgm:presLayoutVars>
          <dgm:bulletEnabled val="1"/>
        </dgm:presLayoutVars>
      </dgm:prSet>
      <dgm:spPr/>
    </dgm:pt>
    <dgm:pt modelId="{AE7F65E5-736E-47DD-87C9-769F58293028}" type="pres">
      <dgm:prSet presAssocID="{D0B801CC-7986-4BDF-865D-58220DA35022}" presName="sibTrans" presStyleCnt="0"/>
      <dgm:spPr/>
    </dgm:pt>
    <dgm:pt modelId="{702F5C26-1326-4AB6-AD84-74F3DEAD62C4}" type="pres">
      <dgm:prSet presAssocID="{0380D0FC-35C6-4368-88FA-708D8EF1092F}" presName="node" presStyleLbl="node1" presStyleIdx="1" presStyleCnt="4">
        <dgm:presLayoutVars>
          <dgm:bulletEnabled val="1"/>
        </dgm:presLayoutVars>
      </dgm:prSet>
      <dgm:spPr/>
    </dgm:pt>
    <dgm:pt modelId="{0061D954-7CF7-480A-9A5B-9F17B6770C17}" type="pres">
      <dgm:prSet presAssocID="{4A4FAA88-11C6-4ACF-9938-17004F5A8D46}" presName="sibTrans" presStyleCnt="0"/>
      <dgm:spPr/>
    </dgm:pt>
    <dgm:pt modelId="{292F4B14-774E-4613-BB89-8A628968A1E5}" type="pres">
      <dgm:prSet presAssocID="{86DBFB15-15C6-4F86-A5DD-AEE42CA32FDA}" presName="node" presStyleLbl="node1" presStyleIdx="2" presStyleCnt="4">
        <dgm:presLayoutVars>
          <dgm:bulletEnabled val="1"/>
        </dgm:presLayoutVars>
      </dgm:prSet>
      <dgm:spPr/>
    </dgm:pt>
    <dgm:pt modelId="{A21B08E8-C907-4340-9745-A187500B6E06}" type="pres">
      <dgm:prSet presAssocID="{D8CFFDD2-8C1C-4BFE-99C8-F541352F9DF3}" presName="sibTrans" presStyleCnt="0"/>
      <dgm:spPr/>
    </dgm:pt>
    <dgm:pt modelId="{6596669E-6D5C-40C9-9201-C2B5BEC6A06E}" type="pres">
      <dgm:prSet presAssocID="{D7C33319-B73E-42B9-83C3-E007E368111D}" presName="node" presStyleLbl="node1" presStyleIdx="3" presStyleCnt="4">
        <dgm:presLayoutVars>
          <dgm:bulletEnabled val="1"/>
        </dgm:presLayoutVars>
      </dgm:prSet>
      <dgm:spPr/>
    </dgm:pt>
  </dgm:ptLst>
  <dgm:cxnLst>
    <dgm:cxn modelId="{AB2D221B-B291-4447-9BC4-32319639319A}" srcId="{9312EF74-BE2E-4BD4-B992-45ADE9D0DAAF}" destId="{2E318969-C08D-416A-8AE9-82F91820A171}" srcOrd="0" destOrd="0" parTransId="{71B32BB9-80DB-4520-B04C-F11F864EC621}" sibTransId="{D0B801CC-7986-4BDF-865D-58220DA35022}"/>
    <dgm:cxn modelId="{10C0B837-BF53-4E1A-9432-2ABCAF5BEE9D}" type="presOf" srcId="{D7C33319-B73E-42B9-83C3-E007E368111D}" destId="{6596669E-6D5C-40C9-9201-C2B5BEC6A06E}" srcOrd="0" destOrd="0" presId="urn:microsoft.com/office/officeart/2005/8/layout/default"/>
    <dgm:cxn modelId="{A8347F3B-D408-4A81-BD3E-EA09F1D24BD2}" type="presOf" srcId="{0380D0FC-35C6-4368-88FA-708D8EF1092F}" destId="{702F5C26-1326-4AB6-AD84-74F3DEAD62C4}" srcOrd="0" destOrd="0" presId="urn:microsoft.com/office/officeart/2005/8/layout/default"/>
    <dgm:cxn modelId="{8786027F-B252-4FB6-B18E-3B358CD4BB50}" type="presOf" srcId="{2E318969-C08D-416A-8AE9-82F91820A171}" destId="{654AB427-3D1A-4B46-A1B8-E346BA7AF90D}" srcOrd="0" destOrd="0" presId="urn:microsoft.com/office/officeart/2005/8/layout/default"/>
    <dgm:cxn modelId="{EB85B892-D96A-486D-98FC-9037BD161E88}" type="presOf" srcId="{9312EF74-BE2E-4BD4-B992-45ADE9D0DAAF}" destId="{813E0B21-35F0-4485-835B-24AEFE393562}" srcOrd="0" destOrd="0" presId="urn:microsoft.com/office/officeart/2005/8/layout/default"/>
    <dgm:cxn modelId="{E5ACC79A-0210-42A9-BBB6-28E611BC1442}" srcId="{9312EF74-BE2E-4BD4-B992-45ADE9D0DAAF}" destId="{86DBFB15-15C6-4F86-A5DD-AEE42CA32FDA}" srcOrd="2" destOrd="0" parTransId="{85398652-2080-4370-8062-50F496B2E789}" sibTransId="{D8CFFDD2-8C1C-4BFE-99C8-F541352F9DF3}"/>
    <dgm:cxn modelId="{FD08499C-75B2-4655-9176-30E633F64526}" srcId="{9312EF74-BE2E-4BD4-B992-45ADE9D0DAAF}" destId="{D7C33319-B73E-42B9-83C3-E007E368111D}" srcOrd="3" destOrd="0" parTransId="{1DE7930D-4451-4168-87BF-35F59B731A10}" sibTransId="{48979078-E825-4AEB-950B-1DCD0F65BEFE}"/>
    <dgm:cxn modelId="{58DE17B0-3462-47EB-B4B0-FA3DE95CB87C}" type="presOf" srcId="{86DBFB15-15C6-4F86-A5DD-AEE42CA32FDA}" destId="{292F4B14-774E-4613-BB89-8A628968A1E5}" srcOrd="0" destOrd="0" presId="urn:microsoft.com/office/officeart/2005/8/layout/default"/>
    <dgm:cxn modelId="{BBB15ECC-B86B-4F28-84E7-68AB981E1558}" srcId="{9312EF74-BE2E-4BD4-B992-45ADE9D0DAAF}" destId="{0380D0FC-35C6-4368-88FA-708D8EF1092F}" srcOrd="1" destOrd="0" parTransId="{39591A67-5A9A-4B6D-BD5F-E1E47E2A5F6B}" sibTransId="{4A4FAA88-11C6-4ACF-9938-17004F5A8D46}"/>
    <dgm:cxn modelId="{D89A81F0-A2F4-49DD-A9AF-85747BABF2C1}" type="presParOf" srcId="{813E0B21-35F0-4485-835B-24AEFE393562}" destId="{654AB427-3D1A-4B46-A1B8-E346BA7AF90D}" srcOrd="0" destOrd="0" presId="urn:microsoft.com/office/officeart/2005/8/layout/default"/>
    <dgm:cxn modelId="{EF3D78B5-FE56-4233-A8D8-E447514FFBFD}" type="presParOf" srcId="{813E0B21-35F0-4485-835B-24AEFE393562}" destId="{AE7F65E5-736E-47DD-87C9-769F58293028}" srcOrd="1" destOrd="0" presId="urn:microsoft.com/office/officeart/2005/8/layout/default"/>
    <dgm:cxn modelId="{07600139-3B20-4B2C-82C2-5527CEEA999B}" type="presParOf" srcId="{813E0B21-35F0-4485-835B-24AEFE393562}" destId="{702F5C26-1326-4AB6-AD84-74F3DEAD62C4}" srcOrd="2" destOrd="0" presId="urn:microsoft.com/office/officeart/2005/8/layout/default"/>
    <dgm:cxn modelId="{DF3AB20E-C40A-42C3-BBC5-5D17EFFFC670}" type="presParOf" srcId="{813E0B21-35F0-4485-835B-24AEFE393562}" destId="{0061D954-7CF7-480A-9A5B-9F17B6770C17}" srcOrd="3" destOrd="0" presId="urn:microsoft.com/office/officeart/2005/8/layout/default"/>
    <dgm:cxn modelId="{E1A715B8-3800-48AB-93B0-667C40934C7F}" type="presParOf" srcId="{813E0B21-35F0-4485-835B-24AEFE393562}" destId="{292F4B14-774E-4613-BB89-8A628968A1E5}" srcOrd="4" destOrd="0" presId="urn:microsoft.com/office/officeart/2005/8/layout/default"/>
    <dgm:cxn modelId="{3DF120F0-56B7-4FA6-976B-5B1C67FDCAA3}" type="presParOf" srcId="{813E0B21-35F0-4485-835B-24AEFE393562}" destId="{A21B08E8-C907-4340-9745-A187500B6E06}" srcOrd="5" destOrd="0" presId="urn:microsoft.com/office/officeart/2005/8/layout/default"/>
    <dgm:cxn modelId="{36E99D5E-194E-41D8-AD6F-4D7ADD1B0951}" type="presParOf" srcId="{813E0B21-35F0-4485-835B-24AEFE393562}" destId="{6596669E-6D5C-40C9-9201-C2B5BEC6A06E}"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9312EF74-BE2E-4BD4-B992-45ADE9D0DAAF}"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2E318969-C08D-416A-8AE9-82F91820A171}">
      <dgm:prSet custT="1"/>
      <dgm:spPr/>
      <dgm:t>
        <a:bodyPr/>
        <a:lstStyle/>
        <a:p>
          <a:pPr algn="ctr"/>
          <a:r>
            <a:rPr lang="en-US" sz="2400" dirty="0"/>
            <a:t>FIXED</a:t>
          </a:r>
        </a:p>
        <a:p>
          <a:pPr algn="l"/>
          <a:r>
            <a:rPr lang="en-US" sz="2000" b="0" i="0" dirty="0"/>
            <a:t>Guarantees payment of a set amount of interest per year for the term of the agreement. </a:t>
          </a:r>
          <a:endParaRPr lang="en-US" sz="2000" dirty="0"/>
        </a:p>
      </dgm:t>
    </dgm:pt>
    <dgm:pt modelId="{71B32BB9-80DB-4520-B04C-F11F864EC621}" type="parTrans" cxnId="{AB2D221B-B291-4447-9BC4-32319639319A}">
      <dgm:prSet/>
      <dgm:spPr/>
      <dgm:t>
        <a:bodyPr/>
        <a:lstStyle/>
        <a:p>
          <a:endParaRPr lang="en-US"/>
        </a:p>
      </dgm:t>
    </dgm:pt>
    <dgm:pt modelId="{D0B801CC-7986-4BDF-865D-58220DA35022}" type="sibTrans" cxnId="{AB2D221B-B291-4447-9BC4-32319639319A}">
      <dgm:prSet/>
      <dgm:spPr/>
      <dgm:t>
        <a:bodyPr/>
        <a:lstStyle/>
        <a:p>
          <a:endParaRPr lang="en-US"/>
        </a:p>
      </dgm:t>
    </dgm:pt>
    <dgm:pt modelId="{0380D0FC-35C6-4368-88FA-708D8EF1092F}">
      <dgm:prSet custT="1"/>
      <dgm:spPr/>
      <dgm:t>
        <a:bodyPr/>
        <a:lstStyle/>
        <a:p>
          <a:pPr algn="ctr"/>
          <a:r>
            <a:rPr lang="en-US" sz="2400" b="0" dirty="0"/>
            <a:t>INDEXED</a:t>
          </a:r>
        </a:p>
        <a:p>
          <a:pPr algn="l"/>
          <a:r>
            <a:rPr lang="en-US" sz="2000" b="0" i="0" dirty="0"/>
            <a:t>Pays an interest rate based on the performance of a specified market index, such as the </a:t>
          </a:r>
          <a:r>
            <a:rPr lang="en-US" sz="2000" b="0" i="0" dirty="0">
              <a:hlinkClick xmlns:r="http://schemas.openxmlformats.org/officeDocument/2006/relationships" r:id="rId1"/>
            </a:rPr>
            <a:t>S&amp;P 500</a:t>
          </a:r>
          <a:r>
            <a:rPr lang="en-US" sz="2000" b="0" i="0" dirty="0"/>
            <a:t>.</a:t>
          </a:r>
          <a:endParaRPr lang="en-US" sz="2000" b="0" dirty="0"/>
        </a:p>
      </dgm:t>
    </dgm:pt>
    <dgm:pt modelId="{39591A67-5A9A-4B6D-BD5F-E1E47E2A5F6B}" type="parTrans" cxnId="{BBB15ECC-B86B-4F28-84E7-68AB981E1558}">
      <dgm:prSet/>
      <dgm:spPr/>
      <dgm:t>
        <a:bodyPr/>
        <a:lstStyle/>
        <a:p>
          <a:endParaRPr lang="en-US"/>
        </a:p>
      </dgm:t>
    </dgm:pt>
    <dgm:pt modelId="{4A4FAA88-11C6-4ACF-9938-17004F5A8D46}" type="sibTrans" cxnId="{BBB15ECC-B86B-4F28-84E7-68AB981E1558}">
      <dgm:prSet/>
      <dgm:spPr/>
      <dgm:t>
        <a:bodyPr/>
        <a:lstStyle/>
        <a:p>
          <a:endParaRPr lang="en-US"/>
        </a:p>
      </dgm:t>
    </dgm:pt>
    <dgm:pt modelId="{86DBFB15-15C6-4F86-A5DD-AEE42CA32FDA}">
      <dgm:prSet custT="1"/>
      <dgm:spPr/>
      <dgm:t>
        <a:bodyPr/>
        <a:lstStyle/>
        <a:p>
          <a:pPr algn="ctr"/>
          <a:r>
            <a:rPr lang="en-US" sz="2400" b="0" dirty="0"/>
            <a:t>VARIABLE</a:t>
          </a:r>
        </a:p>
        <a:p>
          <a:pPr algn="l"/>
          <a:r>
            <a:rPr lang="en-US" sz="2000" b="0" i="0" dirty="0"/>
            <a:t>Fluctuates with the returns on the mutual funds it is invested in. Its value can go up (or down).</a:t>
          </a:r>
          <a:endParaRPr lang="en-US" sz="2000" dirty="0"/>
        </a:p>
      </dgm:t>
    </dgm:pt>
    <dgm:pt modelId="{85398652-2080-4370-8062-50F496B2E789}" type="parTrans" cxnId="{E5ACC79A-0210-42A9-BBB6-28E611BC1442}">
      <dgm:prSet/>
      <dgm:spPr/>
      <dgm:t>
        <a:bodyPr/>
        <a:lstStyle/>
        <a:p>
          <a:endParaRPr lang="en-US"/>
        </a:p>
      </dgm:t>
    </dgm:pt>
    <dgm:pt modelId="{D8CFFDD2-8C1C-4BFE-99C8-F541352F9DF3}" type="sibTrans" cxnId="{E5ACC79A-0210-42A9-BBB6-28E611BC1442}">
      <dgm:prSet/>
      <dgm:spPr/>
      <dgm:t>
        <a:bodyPr/>
        <a:lstStyle/>
        <a:p>
          <a:endParaRPr lang="en-US"/>
        </a:p>
      </dgm:t>
    </dgm:pt>
    <dgm:pt modelId="{D7C33319-B73E-42B9-83C3-E007E368111D}">
      <dgm:prSet custT="1"/>
      <dgm:spPr/>
      <dgm:t>
        <a:bodyPr/>
        <a:lstStyle/>
        <a:p>
          <a:pPr algn="ctr"/>
          <a:r>
            <a:rPr lang="en-US" sz="2400" b="0" dirty="0"/>
            <a:t>INCOME</a:t>
          </a:r>
        </a:p>
        <a:p>
          <a:pPr algn="l"/>
          <a:r>
            <a:rPr lang="en-US" sz="2000" b="0" i="0" dirty="0">
              <a:solidFill>
                <a:schemeClr val="bg1"/>
              </a:solidFill>
              <a:effectLst/>
              <a:latin typeface="+mj-lt"/>
            </a:rPr>
            <a:t>Provides guaranteed monthly income payments for the life of the contract, regardless of market conditions</a:t>
          </a:r>
          <a:r>
            <a:rPr lang="en-US" sz="2000" b="0" i="0" dirty="0">
              <a:solidFill>
                <a:schemeClr val="bg1"/>
              </a:solidFill>
              <a:latin typeface="+mj-lt"/>
            </a:rPr>
            <a:t>.</a:t>
          </a:r>
          <a:endParaRPr lang="en-US" sz="2000" b="0" dirty="0">
            <a:solidFill>
              <a:schemeClr val="bg1"/>
            </a:solidFill>
            <a:latin typeface="+mj-lt"/>
          </a:endParaRPr>
        </a:p>
      </dgm:t>
    </dgm:pt>
    <dgm:pt modelId="{1DE7930D-4451-4168-87BF-35F59B731A10}" type="parTrans" cxnId="{FD08499C-75B2-4655-9176-30E633F64526}">
      <dgm:prSet/>
      <dgm:spPr/>
      <dgm:t>
        <a:bodyPr/>
        <a:lstStyle/>
        <a:p>
          <a:endParaRPr lang="en-US"/>
        </a:p>
      </dgm:t>
    </dgm:pt>
    <dgm:pt modelId="{48979078-E825-4AEB-950B-1DCD0F65BEFE}" type="sibTrans" cxnId="{FD08499C-75B2-4655-9176-30E633F64526}">
      <dgm:prSet/>
      <dgm:spPr/>
      <dgm:t>
        <a:bodyPr/>
        <a:lstStyle/>
        <a:p>
          <a:endParaRPr lang="en-US"/>
        </a:p>
      </dgm:t>
    </dgm:pt>
    <dgm:pt modelId="{813E0B21-35F0-4485-835B-24AEFE393562}" type="pres">
      <dgm:prSet presAssocID="{9312EF74-BE2E-4BD4-B992-45ADE9D0DAAF}" presName="diagram" presStyleCnt="0">
        <dgm:presLayoutVars>
          <dgm:dir/>
          <dgm:resizeHandles val="exact"/>
        </dgm:presLayoutVars>
      </dgm:prSet>
      <dgm:spPr/>
    </dgm:pt>
    <dgm:pt modelId="{654AB427-3D1A-4B46-A1B8-E346BA7AF90D}" type="pres">
      <dgm:prSet presAssocID="{2E318969-C08D-416A-8AE9-82F91820A171}" presName="node" presStyleLbl="node1" presStyleIdx="0" presStyleCnt="4">
        <dgm:presLayoutVars>
          <dgm:bulletEnabled val="1"/>
        </dgm:presLayoutVars>
      </dgm:prSet>
      <dgm:spPr/>
    </dgm:pt>
    <dgm:pt modelId="{AE7F65E5-736E-47DD-87C9-769F58293028}" type="pres">
      <dgm:prSet presAssocID="{D0B801CC-7986-4BDF-865D-58220DA35022}" presName="sibTrans" presStyleCnt="0"/>
      <dgm:spPr/>
    </dgm:pt>
    <dgm:pt modelId="{702F5C26-1326-4AB6-AD84-74F3DEAD62C4}" type="pres">
      <dgm:prSet presAssocID="{0380D0FC-35C6-4368-88FA-708D8EF1092F}" presName="node" presStyleLbl="node1" presStyleIdx="1" presStyleCnt="4">
        <dgm:presLayoutVars>
          <dgm:bulletEnabled val="1"/>
        </dgm:presLayoutVars>
      </dgm:prSet>
      <dgm:spPr/>
    </dgm:pt>
    <dgm:pt modelId="{0061D954-7CF7-480A-9A5B-9F17B6770C17}" type="pres">
      <dgm:prSet presAssocID="{4A4FAA88-11C6-4ACF-9938-17004F5A8D46}" presName="sibTrans" presStyleCnt="0"/>
      <dgm:spPr/>
    </dgm:pt>
    <dgm:pt modelId="{292F4B14-774E-4613-BB89-8A628968A1E5}" type="pres">
      <dgm:prSet presAssocID="{86DBFB15-15C6-4F86-A5DD-AEE42CA32FDA}" presName="node" presStyleLbl="node1" presStyleIdx="2" presStyleCnt="4">
        <dgm:presLayoutVars>
          <dgm:bulletEnabled val="1"/>
        </dgm:presLayoutVars>
      </dgm:prSet>
      <dgm:spPr/>
    </dgm:pt>
    <dgm:pt modelId="{A21B08E8-C907-4340-9745-A187500B6E06}" type="pres">
      <dgm:prSet presAssocID="{D8CFFDD2-8C1C-4BFE-99C8-F541352F9DF3}" presName="sibTrans" presStyleCnt="0"/>
      <dgm:spPr/>
    </dgm:pt>
    <dgm:pt modelId="{6596669E-6D5C-40C9-9201-C2B5BEC6A06E}" type="pres">
      <dgm:prSet presAssocID="{D7C33319-B73E-42B9-83C3-E007E368111D}" presName="node" presStyleLbl="node1" presStyleIdx="3" presStyleCnt="4" custLinFactNeighborX="-621" custLinFactNeighborY="68">
        <dgm:presLayoutVars>
          <dgm:bulletEnabled val="1"/>
        </dgm:presLayoutVars>
      </dgm:prSet>
      <dgm:spPr/>
    </dgm:pt>
  </dgm:ptLst>
  <dgm:cxnLst>
    <dgm:cxn modelId="{AB2D221B-B291-4447-9BC4-32319639319A}" srcId="{9312EF74-BE2E-4BD4-B992-45ADE9D0DAAF}" destId="{2E318969-C08D-416A-8AE9-82F91820A171}" srcOrd="0" destOrd="0" parTransId="{71B32BB9-80DB-4520-B04C-F11F864EC621}" sibTransId="{D0B801CC-7986-4BDF-865D-58220DA35022}"/>
    <dgm:cxn modelId="{10C0B837-BF53-4E1A-9432-2ABCAF5BEE9D}" type="presOf" srcId="{D7C33319-B73E-42B9-83C3-E007E368111D}" destId="{6596669E-6D5C-40C9-9201-C2B5BEC6A06E}" srcOrd="0" destOrd="0" presId="urn:microsoft.com/office/officeart/2005/8/layout/default"/>
    <dgm:cxn modelId="{A8347F3B-D408-4A81-BD3E-EA09F1D24BD2}" type="presOf" srcId="{0380D0FC-35C6-4368-88FA-708D8EF1092F}" destId="{702F5C26-1326-4AB6-AD84-74F3DEAD62C4}" srcOrd="0" destOrd="0" presId="urn:microsoft.com/office/officeart/2005/8/layout/default"/>
    <dgm:cxn modelId="{8786027F-B252-4FB6-B18E-3B358CD4BB50}" type="presOf" srcId="{2E318969-C08D-416A-8AE9-82F91820A171}" destId="{654AB427-3D1A-4B46-A1B8-E346BA7AF90D}" srcOrd="0" destOrd="0" presId="urn:microsoft.com/office/officeart/2005/8/layout/default"/>
    <dgm:cxn modelId="{EB85B892-D96A-486D-98FC-9037BD161E88}" type="presOf" srcId="{9312EF74-BE2E-4BD4-B992-45ADE9D0DAAF}" destId="{813E0B21-35F0-4485-835B-24AEFE393562}" srcOrd="0" destOrd="0" presId="urn:microsoft.com/office/officeart/2005/8/layout/default"/>
    <dgm:cxn modelId="{E5ACC79A-0210-42A9-BBB6-28E611BC1442}" srcId="{9312EF74-BE2E-4BD4-B992-45ADE9D0DAAF}" destId="{86DBFB15-15C6-4F86-A5DD-AEE42CA32FDA}" srcOrd="2" destOrd="0" parTransId="{85398652-2080-4370-8062-50F496B2E789}" sibTransId="{D8CFFDD2-8C1C-4BFE-99C8-F541352F9DF3}"/>
    <dgm:cxn modelId="{FD08499C-75B2-4655-9176-30E633F64526}" srcId="{9312EF74-BE2E-4BD4-B992-45ADE9D0DAAF}" destId="{D7C33319-B73E-42B9-83C3-E007E368111D}" srcOrd="3" destOrd="0" parTransId="{1DE7930D-4451-4168-87BF-35F59B731A10}" sibTransId="{48979078-E825-4AEB-950B-1DCD0F65BEFE}"/>
    <dgm:cxn modelId="{58DE17B0-3462-47EB-B4B0-FA3DE95CB87C}" type="presOf" srcId="{86DBFB15-15C6-4F86-A5DD-AEE42CA32FDA}" destId="{292F4B14-774E-4613-BB89-8A628968A1E5}" srcOrd="0" destOrd="0" presId="urn:microsoft.com/office/officeart/2005/8/layout/default"/>
    <dgm:cxn modelId="{BBB15ECC-B86B-4F28-84E7-68AB981E1558}" srcId="{9312EF74-BE2E-4BD4-B992-45ADE9D0DAAF}" destId="{0380D0FC-35C6-4368-88FA-708D8EF1092F}" srcOrd="1" destOrd="0" parTransId="{39591A67-5A9A-4B6D-BD5F-E1E47E2A5F6B}" sibTransId="{4A4FAA88-11C6-4ACF-9938-17004F5A8D46}"/>
    <dgm:cxn modelId="{D89A81F0-A2F4-49DD-A9AF-85747BABF2C1}" type="presParOf" srcId="{813E0B21-35F0-4485-835B-24AEFE393562}" destId="{654AB427-3D1A-4B46-A1B8-E346BA7AF90D}" srcOrd="0" destOrd="0" presId="urn:microsoft.com/office/officeart/2005/8/layout/default"/>
    <dgm:cxn modelId="{EF3D78B5-FE56-4233-A8D8-E447514FFBFD}" type="presParOf" srcId="{813E0B21-35F0-4485-835B-24AEFE393562}" destId="{AE7F65E5-736E-47DD-87C9-769F58293028}" srcOrd="1" destOrd="0" presId="urn:microsoft.com/office/officeart/2005/8/layout/default"/>
    <dgm:cxn modelId="{07600139-3B20-4B2C-82C2-5527CEEA999B}" type="presParOf" srcId="{813E0B21-35F0-4485-835B-24AEFE393562}" destId="{702F5C26-1326-4AB6-AD84-74F3DEAD62C4}" srcOrd="2" destOrd="0" presId="urn:microsoft.com/office/officeart/2005/8/layout/default"/>
    <dgm:cxn modelId="{DF3AB20E-C40A-42C3-BBC5-5D17EFFFC670}" type="presParOf" srcId="{813E0B21-35F0-4485-835B-24AEFE393562}" destId="{0061D954-7CF7-480A-9A5B-9F17B6770C17}" srcOrd="3" destOrd="0" presId="urn:microsoft.com/office/officeart/2005/8/layout/default"/>
    <dgm:cxn modelId="{E1A715B8-3800-48AB-93B0-667C40934C7F}" type="presParOf" srcId="{813E0B21-35F0-4485-835B-24AEFE393562}" destId="{292F4B14-774E-4613-BB89-8A628968A1E5}" srcOrd="4" destOrd="0" presId="urn:microsoft.com/office/officeart/2005/8/layout/default"/>
    <dgm:cxn modelId="{3DF120F0-56B7-4FA6-976B-5B1C67FDCAA3}" type="presParOf" srcId="{813E0B21-35F0-4485-835B-24AEFE393562}" destId="{A21B08E8-C907-4340-9745-A187500B6E06}" srcOrd="5" destOrd="0" presId="urn:microsoft.com/office/officeart/2005/8/layout/default"/>
    <dgm:cxn modelId="{36E99D5E-194E-41D8-AD6F-4D7ADD1B0951}" type="presParOf" srcId="{813E0B21-35F0-4485-835B-24AEFE393562}" destId="{6596669E-6D5C-40C9-9201-C2B5BEC6A06E}"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9B9996E2-C9EA-49D5-9C0A-4C2F82B2AA7B}"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10AEF76A-AE92-4222-91D6-B4D977E99092}">
      <dgm:prSet/>
      <dgm:spPr/>
      <dgm:t>
        <a:bodyPr/>
        <a:lstStyle/>
        <a:p>
          <a:r>
            <a:rPr lang="en-US" dirty="0"/>
            <a:t>WORK WITH A FINANCIAL COACH.</a:t>
          </a:r>
        </a:p>
      </dgm:t>
    </dgm:pt>
    <dgm:pt modelId="{D325E05D-6E88-4315-89A5-7EB0F1BBB0FD}" type="parTrans" cxnId="{63CC915C-6BD1-46E4-AA04-85C11485E502}">
      <dgm:prSet/>
      <dgm:spPr/>
      <dgm:t>
        <a:bodyPr/>
        <a:lstStyle/>
        <a:p>
          <a:endParaRPr lang="en-US"/>
        </a:p>
      </dgm:t>
    </dgm:pt>
    <dgm:pt modelId="{2822E929-42ED-4865-BEA1-F4533E28320D}" type="sibTrans" cxnId="{63CC915C-6BD1-46E4-AA04-85C11485E502}">
      <dgm:prSet/>
      <dgm:spPr/>
      <dgm:t>
        <a:bodyPr/>
        <a:lstStyle/>
        <a:p>
          <a:endParaRPr lang="en-US"/>
        </a:p>
      </dgm:t>
    </dgm:pt>
    <dgm:pt modelId="{BA4E9E4B-7985-468D-A834-C6A7E17A2ECA}">
      <dgm:prSet/>
      <dgm:spPr/>
      <dgm:t>
        <a:bodyPr/>
        <a:lstStyle/>
        <a:p>
          <a:r>
            <a:rPr lang="en-US" dirty="0"/>
            <a:t>DEVELOP A “GET OUT OF DEBT” STRATEGY.</a:t>
          </a:r>
        </a:p>
      </dgm:t>
    </dgm:pt>
    <dgm:pt modelId="{46D84419-4008-4254-A00C-70C4F0533DA0}" type="parTrans" cxnId="{A4436388-7CB3-4BAE-BFB2-26960F21DD74}">
      <dgm:prSet/>
      <dgm:spPr/>
      <dgm:t>
        <a:bodyPr/>
        <a:lstStyle/>
        <a:p>
          <a:endParaRPr lang="en-US"/>
        </a:p>
      </dgm:t>
    </dgm:pt>
    <dgm:pt modelId="{C46B4E5A-2377-41F6-A71F-8A6228361F37}" type="sibTrans" cxnId="{A4436388-7CB3-4BAE-BFB2-26960F21DD74}">
      <dgm:prSet/>
      <dgm:spPr/>
      <dgm:t>
        <a:bodyPr/>
        <a:lstStyle/>
        <a:p>
          <a:endParaRPr lang="en-US"/>
        </a:p>
      </dgm:t>
    </dgm:pt>
    <dgm:pt modelId="{3CA9639B-DBF7-4CE4-BF3D-0F56B5E7D75E}">
      <dgm:prSet/>
      <dgm:spPr/>
      <dgm:t>
        <a:bodyPr/>
        <a:lstStyle/>
        <a:p>
          <a:r>
            <a:rPr lang="en-US" dirty="0"/>
            <a:t>DEVELOP AND STICK TO A BUDGET.</a:t>
          </a:r>
        </a:p>
      </dgm:t>
    </dgm:pt>
    <dgm:pt modelId="{F3B3E67D-56D5-4E43-BD0B-70898182F3A0}" type="parTrans" cxnId="{3E94D142-DBB4-4BD6-B306-EC19EFEC87DB}">
      <dgm:prSet/>
      <dgm:spPr/>
      <dgm:t>
        <a:bodyPr/>
        <a:lstStyle/>
        <a:p>
          <a:endParaRPr lang="en-US"/>
        </a:p>
      </dgm:t>
    </dgm:pt>
    <dgm:pt modelId="{C5E3A819-E9CC-4DD7-90E1-A3684A7D2057}" type="sibTrans" cxnId="{3E94D142-DBB4-4BD6-B306-EC19EFEC87DB}">
      <dgm:prSet/>
      <dgm:spPr/>
      <dgm:t>
        <a:bodyPr/>
        <a:lstStyle/>
        <a:p>
          <a:endParaRPr lang="en-US"/>
        </a:p>
      </dgm:t>
    </dgm:pt>
    <dgm:pt modelId="{D8D1A9CE-13C9-476D-8A3E-49FE8879CB57}">
      <dgm:prSet/>
      <dgm:spPr/>
      <dgm:t>
        <a:bodyPr/>
        <a:lstStyle/>
        <a:p>
          <a:r>
            <a:rPr lang="en-US" dirty="0"/>
            <a:t>BEGIN SAVING.</a:t>
          </a:r>
        </a:p>
      </dgm:t>
    </dgm:pt>
    <dgm:pt modelId="{24C41173-065C-435E-80C8-48EDCAA5A89F}" type="parTrans" cxnId="{475B43C7-D4B1-42B2-B60B-4AEE56F50B5A}">
      <dgm:prSet/>
      <dgm:spPr/>
      <dgm:t>
        <a:bodyPr/>
        <a:lstStyle/>
        <a:p>
          <a:endParaRPr lang="en-US"/>
        </a:p>
      </dgm:t>
    </dgm:pt>
    <dgm:pt modelId="{FBA20ABC-6CB0-48FA-AC80-4FC456810813}" type="sibTrans" cxnId="{475B43C7-D4B1-42B2-B60B-4AEE56F50B5A}">
      <dgm:prSet/>
      <dgm:spPr/>
      <dgm:t>
        <a:bodyPr/>
        <a:lstStyle/>
        <a:p>
          <a:endParaRPr lang="en-US"/>
        </a:p>
      </dgm:t>
    </dgm:pt>
    <dgm:pt modelId="{6F0BA91F-493A-4253-B4CF-D74437C0C329}">
      <dgm:prSet/>
      <dgm:spPr/>
      <dgm:t>
        <a:bodyPr/>
        <a:lstStyle/>
        <a:p>
          <a:r>
            <a:rPr lang="en-US" dirty="0"/>
            <a:t>CHOOSE THE BEST INVESTMENT TOOL FOR YOU.</a:t>
          </a:r>
        </a:p>
      </dgm:t>
    </dgm:pt>
    <dgm:pt modelId="{A19A7C02-FBCB-4644-8ED4-F31F7DADE5C5}" type="parTrans" cxnId="{A68E87A6-2C0D-41D3-82DA-02A6207ED10F}">
      <dgm:prSet/>
      <dgm:spPr/>
      <dgm:t>
        <a:bodyPr/>
        <a:lstStyle/>
        <a:p>
          <a:endParaRPr lang="en-US"/>
        </a:p>
      </dgm:t>
    </dgm:pt>
    <dgm:pt modelId="{D78AC819-2AB1-4905-A155-357F869B0ADA}" type="sibTrans" cxnId="{A68E87A6-2C0D-41D3-82DA-02A6207ED10F}">
      <dgm:prSet/>
      <dgm:spPr/>
      <dgm:t>
        <a:bodyPr/>
        <a:lstStyle/>
        <a:p>
          <a:endParaRPr lang="en-US"/>
        </a:p>
      </dgm:t>
    </dgm:pt>
    <dgm:pt modelId="{E8BCBCE6-7A12-4DE7-9D98-C5B7390BEC2C}" type="pres">
      <dgm:prSet presAssocID="{9B9996E2-C9EA-49D5-9C0A-4C2F82B2AA7B}" presName="root" presStyleCnt="0">
        <dgm:presLayoutVars>
          <dgm:dir/>
          <dgm:resizeHandles val="exact"/>
        </dgm:presLayoutVars>
      </dgm:prSet>
      <dgm:spPr/>
    </dgm:pt>
    <dgm:pt modelId="{2F958208-D3B7-4F05-A58A-FA17B19E358D}" type="pres">
      <dgm:prSet presAssocID="{9B9996E2-C9EA-49D5-9C0A-4C2F82B2AA7B}" presName="container" presStyleCnt="0">
        <dgm:presLayoutVars>
          <dgm:dir/>
          <dgm:resizeHandles val="exact"/>
        </dgm:presLayoutVars>
      </dgm:prSet>
      <dgm:spPr/>
    </dgm:pt>
    <dgm:pt modelId="{AC413267-A39F-47F4-9617-7DC0C6BB2225}" type="pres">
      <dgm:prSet presAssocID="{10AEF76A-AE92-4222-91D6-B4D977E99092}" presName="compNode" presStyleCnt="0"/>
      <dgm:spPr/>
    </dgm:pt>
    <dgm:pt modelId="{4D463AE8-741A-4DF2-B414-FE11DF78D5C0}" type="pres">
      <dgm:prSet presAssocID="{10AEF76A-AE92-4222-91D6-B4D977E99092}" presName="iconBgRect" presStyleLbl="bgShp" presStyleIdx="0" presStyleCnt="5"/>
      <dgm:spPr/>
    </dgm:pt>
    <dgm:pt modelId="{D67472BA-FE27-42E9-96FD-198BC337DAE1}" type="pres">
      <dgm:prSet presAssocID="{10AEF76A-AE92-4222-91D6-B4D977E99092}"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ools"/>
        </a:ext>
      </dgm:extLst>
    </dgm:pt>
    <dgm:pt modelId="{EB62668B-1151-4A55-BC32-D48800C44436}" type="pres">
      <dgm:prSet presAssocID="{10AEF76A-AE92-4222-91D6-B4D977E99092}" presName="spaceRect" presStyleCnt="0"/>
      <dgm:spPr/>
    </dgm:pt>
    <dgm:pt modelId="{F2F39330-B0B2-47D0-9C6F-DAE955F32FE7}" type="pres">
      <dgm:prSet presAssocID="{10AEF76A-AE92-4222-91D6-B4D977E99092}" presName="textRect" presStyleLbl="revTx" presStyleIdx="0" presStyleCnt="5">
        <dgm:presLayoutVars>
          <dgm:chMax val="1"/>
          <dgm:chPref val="1"/>
        </dgm:presLayoutVars>
      </dgm:prSet>
      <dgm:spPr/>
    </dgm:pt>
    <dgm:pt modelId="{34083BE6-63E8-449E-93FA-EE69D9531CC4}" type="pres">
      <dgm:prSet presAssocID="{2822E929-42ED-4865-BEA1-F4533E28320D}" presName="sibTrans" presStyleLbl="sibTrans2D1" presStyleIdx="0" presStyleCnt="0"/>
      <dgm:spPr/>
    </dgm:pt>
    <dgm:pt modelId="{8522D081-BAA9-4B23-8DCA-F70D48F55C27}" type="pres">
      <dgm:prSet presAssocID="{BA4E9E4B-7985-468D-A834-C6A7E17A2ECA}" presName="compNode" presStyleCnt="0"/>
      <dgm:spPr/>
    </dgm:pt>
    <dgm:pt modelId="{E99B416E-19CD-4BD6-AEDE-31C7538C0D7A}" type="pres">
      <dgm:prSet presAssocID="{BA4E9E4B-7985-468D-A834-C6A7E17A2ECA}" presName="iconBgRect" presStyleLbl="bgShp" presStyleIdx="1" presStyleCnt="5"/>
      <dgm:spPr/>
    </dgm:pt>
    <dgm:pt modelId="{5C773417-3740-421D-A8E9-86A742CA5808}" type="pres">
      <dgm:prSet presAssocID="{BA4E9E4B-7985-468D-A834-C6A7E17A2ECA}"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usiness Growth"/>
        </a:ext>
      </dgm:extLst>
    </dgm:pt>
    <dgm:pt modelId="{FDBB80A4-3793-40AA-AFA8-FC753B1B873F}" type="pres">
      <dgm:prSet presAssocID="{BA4E9E4B-7985-468D-A834-C6A7E17A2ECA}" presName="spaceRect" presStyleCnt="0"/>
      <dgm:spPr/>
    </dgm:pt>
    <dgm:pt modelId="{FE63384B-9BAC-48EE-B3D1-576EA0E96D52}" type="pres">
      <dgm:prSet presAssocID="{BA4E9E4B-7985-468D-A834-C6A7E17A2ECA}" presName="textRect" presStyleLbl="revTx" presStyleIdx="1" presStyleCnt="5">
        <dgm:presLayoutVars>
          <dgm:chMax val="1"/>
          <dgm:chPref val="1"/>
        </dgm:presLayoutVars>
      </dgm:prSet>
      <dgm:spPr/>
    </dgm:pt>
    <dgm:pt modelId="{9636DE20-9D15-4669-93EA-85E3E06A3219}" type="pres">
      <dgm:prSet presAssocID="{C46B4E5A-2377-41F6-A71F-8A6228361F37}" presName="sibTrans" presStyleLbl="sibTrans2D1" presStyleIdx="0" presStyleCnt="0"/>
      <dgm:spPr/>
    </dgm:pt>
    <dgm:pt modelId="{B1BC3C02-FB14-444F-B9EA-D8523E1C7ACF}" type="pres">
      <dgm:prSet presAssocID="{3CA9639B-DBF7-4CE4-BF3D-0F56B5E7D75E}" presName="compNode" presStyleCnt="0"/>
      <dgm:spPr/>
    </dgm:pt>
    <dgm:pt modelId="{6F50270B-768A-4D21-A253-FE133DA22B90}" type="pres">
      <dgm:prSet presAssocID="{3CA9639B-DBF7-4CE4-BF3D-0F56B5E7D75E}" presName="iconBgRect" presStyleLbl="bgShp" presStyleIdx="2" presStyleCnt="5"/>
      <dgm:spPr/>
    </dgm:pt>
    <dgm:pt modelId="{9BC57127-2310-440F-B970-9B62FF52C182}" type="pres">
      <dgm:prSet presAssocID="{3CA9639B-DBF7-4CE4-BF3D-0F56B5E7D75E}"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ollar"/>
        </a:ext>
      </dgm:extLst>
    </dgm:pt>
    <dgm:pt modelId="{4A32A371-F99F-47C5-9D95-3C302F4CFCD7}" type="pres">
      <dgm:prSet presAssocID="{3CA9639B-DBF7-4CE4-BF3D-0F56B5E7D75E}" presName="spaceRect" presStyleCnt="0"/>
      <dgm:spPr/>
    </dgm:pt>
    <dgm:pt modelId="{135771F3-FE73-4B50-B3BE-799B6847F79F}" type="pres">
      <dgm:prSet presAssocID="{3CA9639B-DBF7-4CE4-BF3D-0F56B5E7D75E}" presName="textRect" presStyleLbl="revTx" presStyleIdx="2" presStyleCnt="5">
        <dgm:presLayoutVars>
          <dgm:chMax val="1"/>
          <dgm:chPref val="1"/>
        </dgm:presLayoutVars>
      </dgm:prSet>
      <dgm:spPr/>
    </dgm:pt>
    <dgm:pt modelId="{061A3AF7-9819-449E-BB78-DC321181D68A}" type="pres">
      <dgm:prSet presAssocID="{C5E3A819-E9CC-4DD7-90E1-A3684A7D2057}" presName="sibTrans" presStyleLbl="sibTrans2D1" presStyleIdx="0" presStyleCnt="0"/>
      <dgm:spPr/>
    </dgm:pt>
    <dgm:pt modelId="{E3E1AF6B-3D3B-41B7-8DE5-952C2EA0B886}" type="pres">
      <dgm:prSet presAssocID="{D8D1A9CE-13C9-476D-8A3E-49FE8879CB57}" presName="compNode" presStyleCnt="0"/>
      <dgm:spPr/>
    </dgm:pt>
    <dgm:pt modelId="{67933C62-A178-46EC-B958-9D1EEAFAD998}" type="pres">
      <dgm:prSet presAssocID="{D8D1A9CE-13C9-476D-8A3E-49FE8879CB57}" presName="iconBgRect" presStyleLbl="bgShp" presStyleIdx="3" presStyleCnt="5"/>
      <dgm:spPr/>
    </dgm:pt>
    <dgm:pt modelId="{D5A9D099-508C-45CD-9A98-82E9F44912D3}" type="pres">
      <dgm:prSet presAssocID="{D8D1A9CE-13C9-476D-8A3E-49FE8879CB57}"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iggy Bank"/>
        </a:ext>
      </dgm:extLst>
    </dgm:pt>
    <dgm:pt modelId="{28EB64EE-9413-40EF-A1DF-AE1002B2CD1C}" type="pres">
      <dgm:prSet presAssocID="{D8D1A9CE-13C9-476D-8A3E-49FE8879CB57}" presName="spaceRect" presStyleCnt="0"/>
      <dgm:spPr/>
    </dgm:pt>
    <dgm:pt modelId="{1649B2A1-3F22-4364-841C-EB8A46690849}" type="pres">
      <dgm:prSet presAssocID="{D8D1A9CE-13C9-476D-8A3E-49FE8879CB57}" presName="textRect" presStyleLbl="revTx" presStyleIdx="3" presStyleCnt="5">
        <dgm:presLayoutVars>
          <dgm:chMax val="1"/>
          <dgm:chPref val="1"/>
        </dgm:presLayoutVars>
      </dgm:prSet>
      <dgm:spPr/>
    </dgm:pt>
    <dgm:pt modelId="{1FC2960C-8D5E-42F0-912F-0AB2EE3F0541}" type="pres">
      <dgm:prSet presAssocID="{FBA20ABC-6CB0-48FA-AC80-4FC456810813}" presName="sibTrans" presStyleLbl="sibTrans2D1" presStyleIdx="0" presStyleCnt="0"/>
      <dgm:spPr/>
    </dgm:pt>
    <dgm:pt modelId="{17C74DAA-6381-47E5-A19D-7C8BB8EDC685}" type="pres">
      <dgm:prSet presAssocID="{6F0BA91F-493A-4253-B4CF-D74437C0C329}" presName="compNode" presStyleCnt="0"/>
      <dgm:spPr/>
    </dgm:pt>
    <dgm:pt modelId="{5767DEB5-12D2-4D1F-8CD6-698A91D1AE24}" type="pres">
      <dgm:prSet presAssocID="{6F0BA91F-493A-4253-B4CF-D74437C0C329}" presName="iconBgRect" presStyleLbl="bgShp" presStyleIdx="4" presStyleCnt="5"/>
      <dgm:spPr/>
    </dgm:pt>
    <dgm:pt modelId="{D2FCBD56-B8DD-425B-85ED-8ABE8BC53840}" type="pres">
      <dgm:prSet presAssocID="{6F0BA91F-493A-4253-B4CF-D74437C0C329}"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Money"/>
        </a:ext>
      </dgm:extLst>
    </dgm:pt>
    <dgm:pt modelId="{1E45A553-48E8-41CA-B7A6-5ED9004F37C6}" type="pres">
      <dgm:prSet presAssocID="{6F0BA91F-493A-4253-B4CF-D74437C0C329}" presName="spaceRect" presStyleCnt="0"/>
      <dgm:spPr/>
    </dgm:pt>
    <dgm:pt modelId="{88AF2248-3C58-456F-8F03-6FFEB8A9D0DC}" type="pres">
      <dgm:prSet presAssocID="{6F0BA91F-493A-4253-B4CF-D74437C0C329}" presName="textRect" presStyleLbl="revTx" presStyleIdx="4" presStyleCnt="5">
        <dgm:presLayoutVars>
          <dgm:chMax val="1"/>
          <dgm:chPref val="1"/>
        </dgm:presLayoutVars>
      </dgm:prSet>
      <dgm:spPr/>
    </dgm:pt>
  </dgm:ptLst>
  <dgm:cxnLst>
    <dgm:cxn modelId="{3046020C-23F6-4EE0-8EF4-537A9B23AA02}" type="presOf" srcId="{D8D1A9CE-13C9-476D-8A3E-49FE8879CB57}" destId="{1649B2A1-3F22-4364-841C-EB8A46690849}" srcOrd="0" destOrd="0" presId="urn:microsoft.com/office/officeart/2018/2/layout/IconCircleList"/>
    <dgm:cxn modelId="{6C2AB83C-B0BA-45A0-8DB7-E957BA88EBAB}" type="presOf" srcId="{BA4E9E4B-7985-468D-A834-C6A7E17A2ECA}" destId="{FE63384B-9BAC-48EE-B3D1-576EA0E96D52}" srcOrd="0" destOrd="0" presId="urn:microsoft.com/office/officeart/2018/2/layout/IconCircleList"/>
    <dgm:cxn modelId="{AC488F3E-664B-4BD1-93FF-4536B9C10F06}" type="presOf" srcId="{10AEF76A-AE92-4222-91D6-B4D977E99092}" destId="{F2F39330-B0B2-47D0-9C6F-DAE955F32FE7}" srcOrd="0" destOrd="0" presId="urn:microsoft.com/office/officeart/2018/2/layout/IconCircleList"/>
    <dgm:cxn modelId="{63CC915C-6BD1-46E4-AA04-85C11485E502}" srcId="{9B9996E2-C9EA-49D5-9C0A-4C2F82B2AA7B}" destId="{10AEF76A-AE92-4222-91D6-B4D977E99092}" srcOrd="0" destOrd="0" parTransId="{D325E05D-6E88-4315-89A5-7EB0F1BBB0FD}" sibTransId="{2822E929-42ED-4865-BEA1-F4533E28320D}"/>
    <dgm:cxn modelId="{3E94D142-DBB4-4BD6-B306-EC19EFEC87DB}" srcId="{9B9996E2-C9EA-49D5-9C0A-4C2F82B2AA7B}" destId="{3CA9639B-DBF7-4CE4-BF3D-0F56B5E7D75E}" srcOrd="2" destOrd="0" parTransId="{F3B3E67D-56D5-4E43-BD0B-70898182F3A0}" sibTransId="{C5E3A819-E9CC-4DD7-90E1-A3684A7D2057}"/>
    <dgm:cxn modelId="{52F7134A-09C5-4FFF-A023-01F1A7AF14DA}" type="presOf" srcId="{C5E3A819-E9CC-4DD7-90E1-A3684A7D2057}" destId="{061A3AF7-9819-449E-BB78-DC321181D68A}" srcOrd="0" destOrd="0" presId="urn:microsoft.com/office/officeart/2018/2/layout/IconCircleList"/>
    <dgm:cxn modelId="{B939F64C-22D6-4716-92C8-C6BA77DE1929}" type="presOf" srcId="{2822E929-42ED-4865-BEA1-F4533E28320D}" destId="{34083BE6-63E8-449E-93FA-EE69D9531CC4}" srcOrd="0" destOrd="0" presId="urn:microsoft.com/office/officeart/2018/2/layout/IconCircleList"/>
    <dgm:cxn modelId="{35EDA251-73A7-4D80-9218-5924E427B6FD}" type="presOf" srcId="{FBA20ABC-6CB0-48FA-AC80-4FC456810813}" destId="{1FC2960C-8D5E-42F0-912F-0AB2EE3F0541}" srcOrd="0" destOrd="0" presId="urn:microsoft.com/office/officeart/2018/2/layout/IconCircleList"/>
    <dgm:cxn modelId="{A4436388-7CB3-4BAE-BFB2-26960F21DD74}" srcId="{9B9996E2-C9EA-49D5-9C0A-4C2F82B2AA7B}" destId="{BA4E9E4B-7985-468D-A834-C6A7E17A2ECA}" srcOrd="1" destOrd="0" parTransId="{46D84419-4008-4254-A00C-70C4F0533DA0}" sibTransId="{C46B4E5A-2377-41F6-A71F-8A6228361F37}"/>
    <dgm:cxn modelId="{89F52391-8568-443F-B201-0A6C3B209334}" type="presOf" srcId="{6F0BA91F-493A-4253-B4CF-D74437C0C329}" destId="{88AF2248-3C58-456F-8F03-6FFEB8A9D0DC}" srcOrd="0" destOrd="0" presId="urn:microsoft.com/office/officeart/2018/2/layout/IconCircleList"/>
    <dgm:cxn modelId="{A68E87A6-2C0D-41D3-82DA-02A6207ED10F}" srcId="{9B9996E2-C9EA-49D5-9C0A-4C2F82B2AA7B}" destId="{6F0BA91F-493A-4253-B4CF-D74437C0C329}" srcOrd="4" destOrd="0" parTransId="{A19A7C02-FBCB-4644-8ED4-F31F7DADE5C5}" sibTransId="{D78AC819-2AB1-4905-A155-357F869B0ADA}"/>
    <dgm:cxn modelId="{1C81EEBF-2B62-4B06-84AB-7F610B3C0988}" type="presOf" srcId="{9B9996E2-C9EA-49D5-9C0A-4C2F82B2AA7B}" destId="{E8BCBCE6-7A12-4DE7-9D98-C5B7390BEC2C}" srcOrd="0" destOrd="0" presId="urn:microsoft.com/office/officeart/2018/2/layout/IconCircleList"/>
    <dgm:cxn modelId="{475B43C7-D4B1-42B2-B60B-4AEE56F50B5A}" srcId="{9B9996E2-C9EA-49D5-9C0A-4C2F82B2AA7B}" destId="{D8D1A9CE-13C9-476D-8A3E-49FE8879CB57}" srcOrd="3" destOrd="0" parTransId="{24C41173-065C-435E-80C8-48EDCAA5A89F}" sibTransId="{FBA20ABC-6CB0-48FA-AC80-4FC456810813}"/>
    <dgm:cxn modelId="{9C1B86CA-CCB6-45B0-BE17-ACF2A2AC8216}" type="presOf" srcId="{3CA9639B-DBF7-4CE4-BF3D-0F56B5E7D75E}" destId="{135771F3-FE73-4B50-B3BE-799B6847F79F}" srcOrd="0" destOrd="0" presId="urn:microsoft.com/office/officeart/2018/2/layout/IconCircleList"/>
    <dgm:cxn modelId="{B6AD08D3-1FB5-4E2B-B01D-CF3C1019FF24}" type="presOf" srcId="{C46B4E5A-2377-41F6-A71F-8A6228361F37}" destId="{9636DE20-9D15-4669-93EA-85E3E06A3219}" srcOrd="0" destOrd="0" presId="urn:microsoft.com/office/officeart/2018/2/layout/IconCircleList"/>
    <dgm:cxn modelId="{52742FA9-C4DE-45F0-B779-40889B28551A}" type="presParOf" srcId="{E8BCBCE6-7A12-4DE7-9D98-C5B7390BEC2C}" destId="{2F958208-D3B7-4F05-A58A-FA17B19E358D}" srcOrd="0" destOrd="0" presId="urn:microsoft.com/office/officeart/2018/2/layout/IconCircleList"/>
    <dgm:cxn modelId="{73FF6426-B065-4A06-849F-FFDB2EDA4BA7}" type="presParOf" srcId="{2F958208-D3B7-4F05-A58A-FA17B19E358D}" destId="{AC413267-A39F-47F4-9617-7DC0C6BB2225}" srcOrd="0" destOrd="0" presId="urn:microsoft.com/office/officeart/2018/2/layout/IconCircleList"/>
    <dgm:cxn modelId="{9ED758D9-36E5-4E40-99D2-393B6A4605BD}" type="presParOf" srcId="{AC413267-A39F-47F4-9617-7DC0C6BB2225}" destId="{4D463AE8-741A-4DF2-B414-FE11DF78D5C0}" srcOrd="0" destOrd="0" presId="urn:microsoft.com/office/officeart/2018/2/layout/IconCircleList"/>
    <dgm:cxn modelId="{E93E3210-368B-47E1-9D96-3713BD6FD2B7}" type="presParOf" srcId="{AC413267-A39F-47F4-9617-7DC0C6BB2225}" destId="{D67472BA-FE27-42E9-96FD-198BC337DAE1}" srcOrd="1" destOrd="0" presId="urn:microsoft.com/office/officeart/2018/2/layout/IconCircleList"/>
    <dgm:cxn modelId="{8A6B82E1-C5D4-4EAA-880D-110688AEBDCC}" type="presParOf" srcId="{AC413267-A39F-47F4-9617-7DC0C6BB2225}" destId="{EB62668B-1151-4A55-BC32-D48800C44436}" srcOrd="2" destOrd="0" presId="urn:microsoft.com/office/officeart/2018/2/layout/IconCircleList"/>
    <dgm:cxn modelId="{DD2957F8-1D7A-45F6-8204-EDED60B6D78A}" type="presParOf" srcId="{AC413267-A39F-47F4-9617-7DC0C6BB2225}" destId="{F2F39330-B0B2-47D0-9C6F-DAE955F32FE7}" srcOrd="3" destOrd="0" presId="urn:microsoft.com/office/officeart/2018/2/layout/IconCircleList"/>
    <dgm:cxn modelId="{6B749E5F-2B2D-4AAC-AAD7-586080865F15}" type="presParOf" srcId="{2F958208-D3B7-4F05-A58A-FA17B19E358D}" destId="{34083BE6-63E8-449E-93FA-EE69D9531CC4}" srcOrd="1" destOrd="0" presId="urn:microsoft.com/office/officeart/2018/2/layout/IconCircleList"/>
    <dgm:cxn modelId="{2F1ECB6B-B3DF-4BEF-BFFB-22D7EB0E7B1E}" type="presParOf" srcId="{2F958208-D3B7-4F05-A58A-FA17B19E358D}" destId="{8522D081-BAA9-4B23-8DCA-F70D48F55C27}" srcOrd="2" destOrd="0" presId="urn:microsoft.com/office/officeart/2018/2/layout/IconCircleList"/>
    <dgm:cxn modelId="{90EB4747-44F2-41E8-89D4-3A441AF437F4}" type="presParOf" srcId="{8522D081-BAA9-4B23-8DCA-F70D48F55C27}" destId="{E99B416E-19CD-4BD6-AEDE-31C7538C0D7A}" srcOrd="0" destOrd="0" presId="urn:microsoft.com/office/officeart/2018/2/layout/IconCircleList"/>
    <dgm:cxn modelId="{61043927-AB20-4230-9210-5BA1151D84A0}" type="presParOf" srcId="{8522D081-BAA9-4B23-8DCA-F70D48F55C27}" destId="{5C773417-3740-421D-A8E9-86A742CA5808}" srcOrd="1" destOrd="0" presId="urn:microsoft.com/office/officeart/2018/2/layout/IconCircleList"/>
    <dgm:cxn modelId="{D913EB4C-894F-4D6B-A15C-1A4FAF359F79}" type="presParOf" srcId="{8522D081-BAA9-4B23-8DCA-F70D48F55C27}" destId="{FDBB80A4-3793-40AA-AFA8-FC753B1B873F}" srcOrd="2" destOrd="0" presId="urn:microsoft.com/office/officeart/2018/2/layout/IconCircleList"/>
    <dgm:cxn modelId="{C5DB8DE8-EA4F-4BD2-8EE1-3F1B82AEC904}" type="presParOf" srcId="{8522D081-BAA9-4B23-8DCA-F70D48F55C27}" destId="{FE63384B-9BAC-48EE-B3D1-576EA0E96D52}" srcOrd="3" destOrd="0" presId="urn:microsoft.com/office/officeart/2018/2/layout/IconCircleList"/>
    <dgm:cxn modelId="{1E6A9E62-10CB-4DF6-AC8E-C6EF357F030C}" type="presParOf" srcId="{2F958208-D3B7-4F05-A58A-FA17B19E358D}" destId="{9636DE20-9D15-4669-93EA-85E3E06A3219}" srcOrd="3" destOrd="0" presId="urn:microsoft.com/office/officeart/2018/2/layout/IconCircleList"/>
    <dgm:cxn modelId="{BE9C5E17-B718-4A45-9A5A-28B10163FEF0}" type="presParOf" srcId="{2F958208-D3B7-4F05-A58A-FA17B19E358D}" destId="{B1BC3C02-FB14-444F-B9EA-D8523E1C7ACF}" srcOrd="4" destOrd="0" presId="urn:microsoft.com/office/officeart/2018/2/layout/IconCircleList"/>
    <dgm:cxn modelId="{ABEE5593-4C46-4CD2-9DE4-247952B53A48}" type="presParOf" srcId="{B1BC3C02-FB14-444F-B9EA-D8523E1C7ACF}" destId="{6F50270B-768A-4D21-A253-FE133DA22B90}" srcOrd="0" destOrd="0" presId="urn:microsoft.com/office/officeart/2018/2/layout/IconCircleList"/>
    <dgm:cxn modelId="{F9C47630-0261-416F-BB85-AB1E25E41D29}" type="presParOf" srcId="{B1BC3C02-FB14-444F-B9EA-D8523E1C7ACF}" destId="{9BC57127-2310-440F-B970-9B62FF52C182}" srcOrd="1" destOrd="0" presId="urn:microsoft.com/office/officeart/2018/2/layout/IconCircleList"/>
    <dgm:cxn modelId="{8C211E2B-5C9D-467F-A21B-91F39AA80498}" type="presParOf" srcId="{B1BC3C02-FB14-444F-B9EA-D8523E1C7ACF}" destId="{4A32A371-F99F-47C5-9D95-3C302F4CFCD7}" srcOrd="2" destOrd="0" presId="urn:microsoft.com/office/officeart/2018/2/layout/IconCircleList"/>
    <dgm:cxn modelId="{2958D574-2B23-42CD-9B00-4B6B314EE031}" type="presParOf" srcId="{B1BC3C02-FB14-444F-B9EA-D8523E1C7ACF}" destId="{135771F3-FE73-4B50-B3BE-799B6847F79F}" srcOrd="3" destOrd="0" presId="urn:microsoft.com/office/officeart/2018/2/layout/IconCircleList"/>
    <dgm:cxn modelId="{49743BE6-F9E3-490C-B88C-E38F973F68EA}" type="presParOf" srcId="{2F958208-D3B7-4F05-A58A-FA17B19E358D}" destId="{061A3AF7-9819-449E-BB78-DC321181D68A}" srcOrd="5" destOrd="0" presId="urn:microsoft.com/office/officeart/2018/2/layout/IconCircleList"/>
    <dgm:cxn modelId="{75858C1B-97E9-47C4-86A7-7D335494B22D}" type="presParOf" srcId="{2F958208-D3B7-4F05-A58A-FA17B19E358D}" destId="{E3E1AF6B-3D3B-41B7-8DE5-952C2EA0B886}" srcOrd="6" destOrd="0" presId="urn:microsoft.com/office/officeart/2018/2/layout/IconCircleList"/>
    <dgm:cxn modelId="{9E58FE98-0232-489C-9935-7AF8D2BB4D45}" type="presParOf" srcId="{E3E1AF6B-3D3B-41B7-8DE5-952C2EA0B886}" destId="{67933C62-A178-46EC-B958-9D1EEAFAD998}" srcOrd="0" destOrd="0" presId="urn:microsoft.com/office/officeart/2018/2/layout/IconCircleList"/>
    <dgm:cxn modelId="{3892AAF6-4B96-47C5-8CFE-5BA0BE52154C}" type="presParOf" srcId="{E3E1AF6B-3D3B-41B7-8DE5-952C2EA0B886}" destId="{D5A9D099-508C-45CD-9A98-82E9F44912D3}" srcOrd="1" destOrd="0" presId="urn:microsoft.com/office/officeart/2018/2/layout/IconCircleList"/>
    <dgm:cxn modelId="{A1D0D818-D4EF-4795-8298-4D9BC051A02C}" type="presParOf" srcId="{E3E1AF6B-3D3B-41B7-8DE5-952C2EA0B886}" destId="{28EB64EE-9413-40EF-A1DF-AE1002B2CD1C}" srcOrd="2" destOrd="0" presId="urn:microsoft.com/office/officeart/2018/2/layout/IconCircleList"/>
    <dgm:cxn modelId="{F6288CA0-302E-4721-9082-49ED8B0C5F77}" type="presParOf" srcId="{E3E1AF6B-3D3B-41B7-8DE5-952C2EA0B886}" destId="{1649B2A1-3F22-4364-841C-EB8A46690849}" srcOrd="3" destOrd="0" presId="urn:microsoft.com/office/officeart/2018/2/layout/IconCircleList"/>
    <dgm:cxn modelId="{07BD9EF2-F7EB-44D9-BAA2-65DA10151EF3}" type="presParOf" srcId="{2F958208-D3B7-4F05-A58A-FA17B19E358D}" destId="{1FC2960C-8D5E-42F0-912F-0AB2EE3F0541}" srcOrd="7" destOrd="0" presId="urn:microsoft.com/office/officeart/2018/2/layout/IconCircleList"/>
    <dgm:cxn modelId="{9F96802F-5907-4F20-9A10-54B6E196B2BD}" type="presParOf" srcId="{2F958208-D3B7-4F05-A58A-FA17B19E358D}" destId="{17C74DAA-6381-47E5-A19D-7C8BB8EDC685}" srcOrd="8" destOrd="0" presId="urn:microsoft.com/office/officeart/2018/2/layout/IconCircleList"/>
    <dgm:cxn modelId="{89A24F37-4445-488B-ADF5-4A2429543258}" type="presParOf" srcId="{17C74DAA-6381-47E5-A19D-7C8BB8EDC685}" destId="{5767DEB5-12D2-4D1F-8CD6-698A91D1AE24}" srcOrd="0" destOrd="0" presId="urn:microsoft.com/office/officeart/2018/2/layout/IconCircleList"/>
    <dgm:cxn modelId="{025539B9-6138-44C9-BA69-D901DF072BC3}" type="presParOf" srcId="{17C74DAA-6381-47E5-A19D-7C8BB8EDC685}" destId="{D2FCBD56-B8DD-425B-85ED-8ABE8BC53840}" srcOrd="1" destOrd="0" presId="urn:microsoft.com/office/officeart/2018/2/layout/IconCircleList"/>
    <dgm:cxn modelId="{629711E6-8AB0-4207-B380-41CB94FF737F}" type="presParOf" srcId="{17C74DAA-6381-47E5-A19D-7C8BB8EDC685}" destId="{1E45A553-48E8-41CA-B7A6-5ED9004F37C6}" srcOrd="2" destOrd="0" presId="urn:microsoft.com/office/officeart/2018/2/layout/IconCircleList"/>
    <dgm:cxn modelId="{4D84FC32-3350-4250-B5A7-C466D02F9451}" type="presParOf" srcId="{17C74DAA-6381-47E5-A19D-7C8BB8EDC685}" destId="{88AF2248-3C58-456F-8F03-6FFEB8A9D0DC}"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9F01DC6-05F7-4E75-B4CB-D01A7744DE80}" type="doc">
      <dgm:prSet loTypeId="urn:microsoft.com/office/officeart/2005/8/layout/default" loCatId="list" qsTypeId="urn:microsoft.com/office/officeart/2005/8/quickstyle/simple1" qsCatId="simple" csTypeId="urn:microsoft.com/office/officeart/2005/8/colors/colorful2" csCatId="colorful" phldr="1"/>
      <dgm:spPr/>
      <dgm:t>
        <a:bodyPr/>
        <a:lstStyle/>
        <a:p>
          <a:endParaRPr lang="en-US"/>
        </a:p>
      </dgm:t>
    </dgm:pt>
    <dgm:pt modelId="{99CD5FF0-A3C4-413D-8442-E3C89B99DBC5}">
      <dgm:prSet/>
      <dgm:spPr/>
      <dgm:t>
        <a:bodyPr/>
        <a:lstStyle/>
        <a:p>
          <a:r>
            <a:rPr lang="en-US" dirty="0"/>
            <a:t>THE UNFORGIVING DEBTOR </a:t>
          </a:r>
        </a:p>
        <a:p>
          <a:r>
            <a:rPr lang="en-US" b="1" dirty="0">
              <a:solidFill>
                <a:schemeClr val="tx1"/>
              </a:solidFill>
            </a:rPr>
            <a:t>MATTHEW 18:23-35</a:t>
          </a:r>
        </a:p>
      </dgm:t>
    </dgm:pt>
    <dgm:pt modelId="{96825395-ED42-432C-9383-4E2E26BC17C0}" type="parTrans" cxnId="{21E245A8-52AB-4B4F-8C92-5E9410646005}">
      <dgm:prSet/>
      <dgm:spPr/>
      <dgm:t>
        <a:bodyPr/>
        <a:lstStyle/>
        <a:p>
          <a:endParaRPr lang="en-US"/>
        </a:p>
      </dgm:t>
    </dgm:pt>
    <dgm:pt modelId="{BC005901-94C6-4F75-8A8D-29ABAFF2ECE2}" type="sibTrans" cxnId="{21E245A8-52AB-4B4F-8C92-5E9410646005}">
      <dgm:prSet/>
      <dgm:spPr/>
      <dgm:t>
        <a:bodyPr/>
        <a:lstStyle/>
        <a:p>
          <a:endParaRPr lang="en-US"/>
        </a:p>
      </dgm:t>
    </dgm:pt>
    <dgm:pt modelId="{ABB02919-F091-405E-BDF1-5AE1DB998D11}">
      <dgm:prSet/>
      <dgm:spPr/>
      <dgm:t>
        <a:bodyPr/>
        <a:lstStyle/>
        <a:p>
          <a:r>
            <a:rPr lang="en-US" dirty="0"/>
            <a:t>LABORERS IN THE VINEYARD</a:t>
          </a:r>
        </a:p>
        <a:p>
          <a:r>
            <a:rPr lang="en-US" b="1" dirty="0">
              <a:solidFill>
                <a:schemeClr val="tx1"/>
              </a:solidFill>
            </a:rPr>
            <a:t>MATTHEW 20:1-16</a:t>
          </a:r>
        </a:p>
      </dgm:t>
    </dgm:pt>
    <dgm:pt modelId="{28921C90-86CD-480F-BD04-AA7A72253CE2}" type="parTrans" cxnId="{8FD9C1B7-E77E-4074-A2CD-D2BA18953C62}">
      <dgm:prSet/>
      <dgm:spPr/>
      <dgm:t>
        <a:bodyPr/>
        <a:lstStyle/>
        <a:p>
          <a:endParaRPr lang="en-US"/>
        </a:p>
      </dgm:t>
    </dgm:pt>
    <dgm:pt modelId="{F43BC124-F014-4413-8099-7A71419A852A}" type="sibTrans" cxnId="{8FD9C1B7-E77E-4074-A2CD-D2BA18953C62}">
      <dgm:prSet/>
      <dgm:spPr/>
      <dgm:t>
        <a:bodyPr/>
        <a:lstStyle/>
        <a:p>
          <a:endParaRPr lang="en-US"/>
        </a:p>
      </dgm:t>
    </dgm:pt>
    <dgm:pt modelId="{0E410936-F3F2-4973-8399-5B7F77FB98C4}">
      <dgm:prSet/>
      <dgm:spPr/>
      <dgm:t>
        <a:bodyPr/>
        <a:lstStyle/>
        <a:p>
          <a:r>
            <a:rPr lang="en-US" b="1" dirty="0"/>
            <a:t>THE TALENTS</a:t>
          </a:r>
        </a:p>
        <a:p>
          <a:r>
            <a:rPr lang="en-US" b="1" dirty="0">
              <a:solidFill>
                <a:schemeClr val="tx1"/>
              </a:solidFill>
            </a:rPr>
            <a:t>MATTHEW 25:14-30</a:t>
          </a:r>
          <a:endParaRPr lang="en-US" dirty="0">
            <a:solidFill>
              <a:schemeClr val="tx1"/>
            </a:solidFill>
          </a:endParaRPr>
        </a:p>
      </dgm:t>
    </dgm:pt>
    <dgm:pt modelId="{482F3E97-A543-46C8-A4BB-5EB2DA06D200}" type="parTrans" cxnId="{19F784E8-B79D-4DB1-B74C-BE261B021D6C}">
      <dgm:prSet/>
      <dgm:spPr/>
      <dgm:t>
        <a:bodyPr/>
        <a:lstStyle/>
        <a:p>
          <a:endParaRPr lang="en-US"/>
        </a:p>
      </dgm:t>
    </dgm:pt>
    <dgm:pt modelId="{E010F211-88BB-4D68-86F3-4272AB20E767}" type="sibTrans" cxnId="{19F784E8-B79D-4DB1-B74C-BE261B021D6C}">
      <dgm:prSet/>
      <dgm:spPr/>
      <dgm:t>
        <a:bodyPr/>
        <a:lstStyle/>
        <a:p>
          <a:endParaRPr lang="en-US"/>
        </a:p>
      </dgm:t>
    </dgm:pt>
    <dgm:pt modelId="{3845C798-39E0-40AD-BEF1-0AB81CB8662F}">
      <dgm:prSet/>
      <dgm:spPr/>
      <dgm:t>
        <a:bodyPr/>
        <a:lstStyle/>
        <a:p>
          <a:r>
            <a:rPr lang="en-US" b="1" dirty="0"/>
            <a:t>THE RICH FOOL</a:t>
          </a:r>
        </a:p>
        <a:p>
          <a:r>
            <a:rPr lang="en-US" b="1" dirty="0">
              <a:solidFill>
                <a:schemeClr val="tx1"/>
              </a:solidFill>
            </a:rPr>
            <a:t>LUKE 12:13-21</a:t>
          </a:r>
          <a:endParaRPr lang="en-US" dirty="0">
            <a:solidFill>
              <a:schemeClr val="tx1"/>
            </a:solidFill>
          </a:endParaRPr>
        </a:p>
      </dgm:t>
    </dgm:pt>
    <dgm:pt modelId="{A618206F-45CB-40E0-B016-B68B12424090}" type="parTrans" cxnId="{11BD098B-BA7A-4122-9E12-D6E5634656AE}">
      <dgm:prSet/>
      <dgm:spPr/>
      <dgm:t>
        <a:bodyPr/>
        <a:lstStyle/>
        <a:p>
          <a:endParaRPr lang="en-US"/>
        </a:p>
      </dgm:t>
    </dgm:pt>
    <dgm:pt modelId="{BF4A6099-B4FF-4B32-A154-64C1E6BF6487}" type="sibTrans" cxnId="{11BD098B-BA7A-4122-9E12-D6E5634656AE}">
      <dgm:prSet/>
      <dgm:spPr/>
      <dgm:t>
        <a:bodyPr/>
        <a:lstStyle/>
        <a:p>
          <a:endParaRPr lang="en-US"/>
        </a:p>
      </dgm:t>
    </dgm:pt>
    <dgm:pt modelId="{62A52BC2-1EC9-42FA-9FA6-7BBA0E5AAFBA}">
      <dgm:prSet/>
      <dgm:spPr/>
      <dgm:t>
        <a:bodyPr/>
        <a:lstStyle/>
        <a:p>
          <a:r>
            <a:rPr lang="en-US" b="1" dirty="0">
              <a:solidFill>
                <a:schemeClr val="bg1"/>
              </a:solidFill>
            </a:rPr>
            <a:t>RICH YOUNG RULER</a:t>
          </a:r>
        </a:p>
        <a:p>
          <a:r>
            <a:rPr lang="en-US" b="1" dirty="0">
              <a:solidFill>
                <a:schemeClr val="tx1"/>
              </a:solidFill>
            </a:rPr>
            <a:t>MATTHEW 19:16-22</a:t>
          </a:r>
          <a:endParaRPr lang="en-US" dirty="0">
            <a:solidFill>
              <a:schemeClr val="tx1"/>
            </a:solidFill>
          </a:endParaRPr>
        </a:p>
      </dgm:t>
    </dgm:pt>
    <dgm:pt modelId="{04576AAE-0A4B-49DC-93E4-433A6279572D}" type="parTrans" cxnId="{7567AD39-AF00-48E3-9F8D-98A185A6AA27}">
      <dgm:prSet/>
      <dgm:spPr/>
      <dgm:t>
        <a:bodyPr/>
        <a:lstStyle/>
        <a:p>
          <a:endParaRPr lang="en-US"/>
        </a:p>
      </dgm:t>
    </dgm:pt>
    <dgm:pt modelId="{FB5C721F-214C-4BCF-9525-B2D9FBFB2B9F}" type="sibTrans" cxnId="{7567AD39-AF00-48E3-9F8D-98A185A6AA27}">
      <dgm:prSet/>
      <dgm:spPr/>
      <dgm:t>
        <a:bodyPr/>
        <a:lstStyle/>
        <a:p>
          <a:endParaRPr lang="en-US"/>
        </a:p>
      </dgm:t>
    </dgm:pt>
    <dgm:pt modelId="{5A8C9F3A-1617-4019-9738-417423DBD714}" type="pres">
      <dgm:prSet presAssocID="{19F01DC6-05F7-4E75-B4CB-D01A7744DE80}" presName="diagram" presStyleCnt="0">
        <dgm:presLayoutVars>
          <dgm:dir/>
          <dgm:resizeHandles val="exact"/>
        </dgm:presLayoutVars>
      </dgm:prSet>
      <dgm:spPr/>
    </dgm:pt>
    <dgm:pt modelId="{25F35B97-0758-42C3-BEEE-B3C3DA4EFFF4}" type="pres">
      <dgm:prSet presAssocID="{99CD5FF0-A3C4-413D-8442-E3C89B99DBC5}" presName="node" presStyleLbl="node1" presStyleIdx="0" presStyleCnt="5">
        <dgm:presLayoutVars>
          <dgm:bulletEnabled val="1"/>
        </dgm:presLayoutVars>
      </dgm:prSet>
      <dgm:spPr/>
    </dgm:pt>
    <dgm:pt modelId="{8C17A74D-905D-4D5D-98E8-FD95C4CC383C}" type="pres">
      <dgm:prSet presAssocID="{BC005901-94C6-4F75-8A8D-29ABAFF2ECE2}" presName="sibTrans" presStyleCnt="0"/>
      <dgm:spPr/>
    </dgm:pt>
    <dgm:pt modelId="{D051AA9B-B989-4539-844F-4B9F723A9214}" type="pres">
      <dgm:prSet presAssocID="{ABB02919-F091-405E-BDF1-5AE1DB998D11}" presName="node" presStyleLbl="node1" presStyleIdx="1" presStyleCnt="5">
        <dgm:presLayoutVars>
          <dgm:bulletEnabled val="1"/>
        </dgm:presLayoutVars>
      </dgm:prSet>
      <dgm:spPr/>
    </dgm:pt>
    <dgm:pt modelId="{AEE887F2-3AFA-4FE9-B85C-765DCD522057}" type="pres">
      <dgm:prSet presAssocID="{F43BC124-F014-4413-8099-7A71419A852A}" presName="sibTrans" presStyleCnt="0"/>
      <dgm:spPr/>
    </dgm:pt>
    <dgm:pt modelId="{5539E943-C63C-41E8-A2AA-BF5B6D27B3A4}" type="pres">
      <dgm:prSet presAssocID="{0E410936-F3F2-4973-8399-5B7F77FB98C4}" presName="node" presStyleLbl="node1" presStyleIdx="2" presStyleCnt="5">
        <dgm:presLayoutVars>
          <dgm:bulletEnabled val="1"/>
        </dgm:presLayoutVars>
      </dgm:prSet>
      <dgm:spPr/>
    </dgm:pt>
    <dgm:pt modelId="{FEB2A4BF-3549-49EE-9057-4350AE4AF136}" type="pres">
      <dgm:prSet presAssocID="{E010F211-88BB-4D68-86F3-4272AB20E767}" presName="sibTrans" presStyleCnt="0"/>
      <dgm:spPr/>
    </dgm:pt>
    <dgm:pt modelId="{C43C28D2-1003-457B-9C1B-2B9F980860E1}" type="pres">
      <dgm:prSet presAssocID="{3845C798-39E0-40AD-BEF1-0AB81CB8662F}" presName="node" presStyleLbl="node1" presStyleIdx="3" presStyleCnt="5">
        <dgm:presLayoutVars>
          <dgm:bulletEnabled val="1"/>
        </dgm:presLayoutVars>
      </dgm:prSet>
      <dgm:spPr/>
    </dgm:pt>
    <dgm:pt modelId="{62124AE2-E6EB-4991-87ED-FDF2286AA7D3}" type="pres">
      <dgm:prSet presAssocID="{BF4A6099-B4FF-4B32-A154-64C1E6BF6487}" presName="sibTrans" presStyleCnt="0"/>
      <dgm:spPr/>
    </dgm:pt>
    <dgm:pt modelId="{06F86BBF-3124-438E-BA8E-E0DC3CF6CEFA}" type="pres">
      <dgm:prSet presAssocID="{62A52BC2-1EC9-42FA-9FA6-7BBA0E5AAFBA}" presName="node" presStyleLbl="node1" presStyleIdx="4" presStyleCnt="5">
        <dgm:presLayoutVars>
          <dgm:bulletEnabled val="1"/>
        </dgm:presLayoutVars>
      </dgm:prSet>
      <dgm:spPr/>
    </dgm:pt>
  </dgm:ptLst>
  <dgm:cxnLst>
    <dgm:cxn modelId="{3A427806-2CB7-46F9-A50F-B60DE68DA4F1}" type="presOf" srcId="{62A52BC2-1EC9-42FA-9FA6-7BBA0E5AAFBA}" destId="{06F86BBF-3124-438E-BA8E-E0DC3CF6CEFA}" srcOrd="0" destOrd="0" presId="urn:microsoft.com/office/officeart/2005/8/layout/default"/>
    <dgm:cxn modelId="{934A1A2F-4B28-4B48-B001-DEE2C8DB785B}" type="presOf" srcId="{ABB02919-F091-405E-BDF1-5AE1DB998D11}" destId="{D051AA9B-B989-4539-844F-4B9F723A9214}" srcOrd="0" destOrd="0" presId="urn:microsoft.com/office/officeart/2005/8/layout/default"/>
    <dgm:cxn modelId="{7567AD39-AF00-48E3-9F8D-98A185A6AA27}" srcId="{19F01DC6-05F7-4E75-B4CB-D01A7744DE80}" destId="{62A52BC2-1EC9-42FA-9FA6-7BBA0E5AAFBA}" srcOrd="4" destOrd="0" parTransId="{04576AAE-0A4B-49DC-93E4-433A6279572D}" sibTransId="{FB5C721F-214C-4BCF-9525-B2D9FBFB2B9F}"/>
    <dgm:cxn modelId="{11BD098B-BA7A-4122-9E12-D6E5634656AE}" srcId="{19F01DC6-05F7-4E75-B4CB-D01A7744DE80}" destId="{3845C798-39E0-40AD-BEF1-0AB81CB8662F}" srcOrd="3" destOrd="0" parTransId="{A618206F-45CB-40E0-B016-B68B12424090}" sibTransId="{BF4A6099-B4FF-4B32-A154-64C1E6BF6487}"/>
    <dgm:cxn modelId="{9F988A91-84FB-40B1-9D33-D59926E9167A}" type="presOf" srcId="{3845C798-39E0-40AD-BEF1-0AB81CB8662F}" destId="{C43C28D2-1003-457B-9C1B-2B9F980860E1}" srcOrd="0" destOrd="0" presId="urn:microsoft.com/office/officeart/2005/8/layout/default"/>
    <dgm:cxn modelId="{21E245A8-52AB-4B4F-8C92-5E9410646005}" srcId="{19F01DC6-05F7-4E75-B4CB-D01A7744DE80}" destId="{99CD5FF0-A3C4-413D-8442-E3C89B99DBC5}" srcOrd="0" destOrd="0" parTransId="{96825395-ED42-432C-9383-4E2E26BC17C0}" sibTransId="{BC005901-94C6-4F75-8A8D-29ABAFF2ECE2}"/>
    <dgm:cxn modelId="{BE6468AB-C9F2-4372-A75E-546571BDFF9A}" type="presOf" srcId="{0E410936-F3F2-4973-8399-5B7F77FB98C4}" destId="{5539E943-C63C-41E8-A2AA-BF5B6D27B3A4}" srcOrd="0" destOrd="0" presId="urn:microsoft.com/office/officeart/2005/8/layout/default"/>
    <dgm:cxn modelId="{2BD5BEAE-48A4-4FA3-99DD-85A74E8D3E63}" type="presOf" srcId="{99CD5FF0-A3C4-413D-8442-E3C89B99DBC5}" destId="{25F35B97-0758-42C3-BEEE-B3C3DA4EFFF4}" srcOrd="0" destOrd="0" presId="urn:microsoft.com/office/officeart/2005/8/layout/default"/>
    <dgm:cxn modelId="{8FD9C1B7-E77E-4074-A2CD-D2BA18953C62}" srcId="{19F01DC6-05F7-4E75-B4CB-D01A7744DE80}" destId="{ABB02919-F091-405E-BDF1-5AE1DB998D11}" srcOrd="1" destOrd="0" parTransId="{28921C90-86CD-480F-BD04-AA7A72253CE2}" sibTransId="{F43BC124-F014-4413-8099-7A71419A852A}"/>
    <dgm:cxn modelId="{88E90ACD-7DA6-4B33-8694-92682634B17B}" type="presOf" srcId="{19F01DC6-05F7-4E75-B4CB-D01A7744DE80}" destId="{5A8C9F3A-1617-4019-9738-417423DBD714}" srcOrd="0" destOrd="0" presId="urn:microsoft.com/office/officeart/2005/8/layout/default"/>
    <dgm:cxn modelId="{19F784E8-B79D-4DB1-B74C-BE261B021D6C}" srcId="{19F01DC6-05F7-4E75-B4CB-D01A7744DE80}" destId="{0E410936-F3F2-4973-8399-5B7F77FB98C4}" srcOrd="2" destOrd="0" parTransId="{482F3E97-A543-46C8-A4BB-5EB2DA06D200}" sibTransId="{E010F211-88BB-4D68-86F3-4272AB20E767}"/>
    <dgm:cxn modelId="{5A051F42-65D6-4EC2-BDF3-FFDB111EF96E}" type="presParOf" srcId="{5A8C9F3A-1617-4019-9738-417423DBD714}" destId="{25F35B97-0758-42C3-BEEE-B3C3DA4EFFF4}" srcOrd="0" destOrd="0" presId="urn:microsoft.com/office/officeart/2005/8/layout/default"/>
    <dgm:cxn modelId="{47F8E0DF-316C-49B1-8B74-CB74F0CF8E2A}" type="presParOf" srcId="{5A8C9F3A-1617-4019-9738-417423DBD714}" destId="{8C17A74D-905D-4D5D-98E8-FD95C4CC383C}" srcOrd="1" destOrd="0" presId="urn:microsoft.com/office/officeart/2005/8/layout/default"/>
    <dgm:cxn modelId="{F8AF5ED1-FDC9-4BA5-920A-348526EB43DD}" type="presParOf" srcId="{5A8C9F3A-1617-4019-9738-417423DBD714}" destId="{D051AA9B-B989-4539-844F-4B9F723A9214}" srcOrd="2" destOrd="0" presId="urn:microsoft.com/office/officeart/2005/8/layout/default"/>
    <dgm:cxn modelId="{D1915C9D-3CF2-42D1-B50F-696863BD98AD}" type="presParOf" srcId="{5A8C9F3A-1617-4019-9738-417423DBD714}" destId="{AEE887F2-3AFA-4FE9-B85C-765DCD522057}" srcOrd="3" destOrd="0" presId="urn:microsoft.com/office/officeart/2005/8/layout/default"/>
    <dgm:cxn modelId="{094AF82F-3E88-481D-8673-BF1D8057F4B6}" type="presParOf" srcId="{5A8C9F3A-1617-4019-9738-417423DBD714}" destId="{5539E943-C63C-41E8-A2AA-BF5B6D27B3A4}" srcOrd="4" destOrd="0" presId="urn:microsoft.com/office/officeart/2005/8/layout/default"/>
    <dgm:cxn modelId="{7AD3748D-0BF6-4A0C-80FE-6C8EC14562B7}" type="presParOf" srcId="{5A8C9F3A-1617-4019-9738-417423DBD714}" destId="{FEB2A4BF-3549-49EE-9057-4350AE4AF136}" srcOrd="5" destOrd="0" presId="urn:microsoft.com/office/officeart/2005/8/layout/default"/>
    <dgm:cxn modelId="{1BD72F61-1B86-41E6-AF96-0E05B01561C3}" type="presParOf" srcId="{5A8C9F3A-1617-4019-9738-417423DBD714}" destId="{C43C28D2-1003-457B-9C1B-2B9F980860E1}" srcOrd="6" destOrd="0" presId="urn:microsoft.com/office/officeart/2005/8/layout/default"/>
    <dgm:cxn modelId="{CDC4898C-D914-4DF0-9435-2D7E7C6C6464}" type="presParOf" srcId="{5A8C9F3A-1617-4019-9738-417423DBD714}" destId="{62124AE2-E6EB-4991-87ED-FDF2286AA7D3}" srcOrd="7" destOrd="0" presId="urn:microsoft.com/office/officeart/2005/8/layout/default"/>
    <dgm:cxn modelId="{2BDA52D5-605F-41A1-83A7-D33B6A09FCCE}" type="presParOf" srcId="{5A8C9F3A-1617-4019-9738-417423DBD714}" destId="{06F86BBF-3124-438E-BA8E-E0DC3CF6CEFA}"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9F01DC6-05F7-4E75-B4CB-D01A7744DE80}" type="doc">
      <dgm:prSet loTypeId="urn:microsoft.com/office/officeart/2005/8/layout/default" loCatId="list" qsTypeId="urn:microsoft.com/office/officeart/2005/8/quickstyle/simple1" qsCatId="simple" csTypeId="urn:microsoft.com/office/officeart/2005/8/colors/colorful2" csCatId="colorful" phldr="1"/>
      <dgm:spPr/>
      <dgm:t>
        <a:bodyPr/>
        <a:lstStyle/>
        <a:p>
          <a:endParaRPr lang="en-US"/>
        </a:p>
      </dgm:t>
    </dgm:pt>
    <dgm:pt modelId="{99CD5FF0-A3C4-413D-8442-E3C89B99DBC5}">
      <dgm:prSet/>
      <dgm:spPr/>
      <dgm:t>
        <a:bodyPr/>
        <a:lstStyle/>
        <a:p>
          <a:r>
            <a:rPr lang="en-US" dirty="0"/>
            <a:t>GOD ALLOWS US TO GET WEALTH</a:t>
          </a:r>
        </a:p>
        <a:p>
          <a:r>
            <a:rPr lang="en-US" dirty="0">
              <a:solidFill>
                <a:schemeClr val="tx1"/>
              </a:solidFill>
            </a:rPr>
            <a:t>DEUTERONOMY 8:18</a:t>
          </a:r>
        </a:p>
      </dgm:t>
    </dgm:pt>
    <dgm:pt modelId="{96825395-ED42-432C-9383-4E2E26BC17C0}" type="parTrans" cxnId="{21E245A8-52AB-4B4F-8C92-5E9410646005}">
      <dgm:prSet/>
      <dgm:spPr/>
      <dgm:t>
        <a:bodyPr/>
        <a:lstStyle/>
        <a:p>
          <a:endParaRPr lang="en-US"/>
        </a:p>
      </dgm:t>
    </dgm:pt>
    <dgm:pt modelId="{BC005901-94C6-4F75-8A8D-29ABAFF2ECE2}" type="sibTrans" cxnId="{21E245A8-52AB-4B4F-8C92-5E9410646005}">
      <dgm:prSet/>
      <dgm:spPr/>
      <dgm:t>
        <a:bodyPr/>
        <a:lstStyle/>
        <a:p>
          <a:endParaRPr lang="en-US"/>
        </a:p>
      </dgm:t>
    </dgm:pt>
    <dgm:pt modelId="{ABB02919-F091-405E-BDF1-5AE1DB998D11}">
      <dgm:prSet/>
      <dgm:spPr/>
      <dgm:t>
        <a:bodyPr/>
        <a:lstStyle/>
        <a:p>
          <a:r>
            <a:rPr lang="en-US" dirty="0"/>
            <a:t>BUDGET WISELY</a:t>
          </a:r>
        </a:p>
        <a:p>
          <a:r>
            <a:rPr lang="en-US" dirty="0">
              <a:solidFill>
                <a:schemeClr val="tx1"/>
              </a:solidFill>
            </a:rPr>
            <a:t>Luke 14:28-30</a:t>
          </a:r>
        </a:p>
      </dgm:t>
    </dgm:pt>
    <dgm:pt modelId="{28921C90-86CD-480F-BD04-AA7A72253CE2}" type="parTrans" cxnId="{8FD9C1B7-E77E-4074-A2CD-D2BA18953C62}">
      <dgm:prSet/>
      <dgm:spPr/>
      <dgm:t>
        <a:bodyPr/>
        <a:lstStyle/>
        <a:p>
          <a:endParaRPr lang="en-US"/>
        </a:p>
      </dgm:t>
    </dgm:pt>
    <dgm:pt modelId="{F43BC124-F014-4413-8099-7A71419A852A}" type="sibTrans" cxnId="{8FD9C1B7-E77E-4074-A2CD-D2BA18953C62}">
      <dgm:prSet/>
      <dgm:spPr/>
      <dgm:t>
        <a:bodyPr/>
        <a:lstStyle/>
        <a:p>
          <a:endParaRPr lang="en-US"/>
        </a:p>
      </dgm:t>
    </dgm:pt>
    <dgm:pt modelId="{0E410936-F3F2-4973-8399-5B7F77FB98C4}">
      <dgm:prSet/>
      <dgm:spPr/>
      <dgm:t>
        <a:bodyPr/>
        <a:lstStyle/>
        <a:p>
          <a:r>
            <a:rPr lang="en-US" b="1" dirty="0"/>
            <a:t>GIVE AND IT WILL BE GIVEN TO YOU</a:t>
          </a:r>
        </a:p>
        <a:p>
          <a:r>
            <a:rPr lang="en-US" b="1" dirty="0">
              <a:solidFill>
                <a:schemeClr val="tx1"/>
              </a:solidFill>
            </a:rPr>
            <a:t>Luke 6:38</a:t>
          </a:r>
          <a:endParaRPr lang="en-US" dirty="0">
            <a:solidFill>
              <a:schemeClr val="tx1"/>
            </a:solidFill>
          </a:endParaRPr>
        </a:p>
      </dgm:t>
    </dgm:pt>
    <dgm:pt modelId="{482F3E97-A543-46C8-A4BB-5EB2DA06D200}" type="parTrans" cxnId="{19F784E8-B79D-4DB1-B74C-BE261B021D6C}">
      <dgm:prSet/>
      <dgm:spPr/>
      <dgm:t>
        <a:bodyPr/>
        <a:lstStyle/>
        <a:p>
          <a:endParaRPr lang="en-US"/>
        </a:p>
      </dgm:t>
    </dgm:pt>
    <dgm:pt modelId="{E010F211-88BB-4D68-86F3-4272AB20E767}" type="sibTrans" cxnId="{19F784E8-B79D-4DB1-B74C-BE261B021D6C}">
      <dgm:prSet/>
      <dgm:spPr/>
      <dgm:t>
        <a:bodyPr/>
        <a:lstStyle/>
        <a:p>
          <a:endParaRPr lang="en-US"/>
        </a:p>
      </dgm:t>
    </dgm:pt>
    <dgm:pt modelId="{3845C798-39E0-40AD-BEF1-0AB81CB8662F}">
      <dgm:prSet/>
      <dgm:spPr/>
      <dgm:t>
        <a:bodyPr/>
        <a:lstStyle/>
        <a:p>
          <a:r>
            <a:rPr lang="en-US" b="1" dirty="0"/>
            <a:t>SAVE WHILE THERE IS TIME</a:t>
          </a:r>
        </a:p>
        <a:p>
          <a:r>
            <a:rPr lang="en-US" b="1" dirty="0">
              <a:solidFill>
                <a:schemeClr val="tx1"/>
              </a:solidFill>
            </a:rPr>
            <a:t>Prov. 30:24-25</a:t>
          </a:r>
          <a:endParaRPr lang="en-US" dirty="0">
            <a:solidFill>
              <a:schemeClr val="tx1"/>
            </a:solidFill>
          </a:endParaRPr>
        </a:p>
      </dgm:t>
    </dgm:pt>
    <dgm:pt modelId="{A618206F-45CB-40E0-B016-B68B12424090}" type="parTrans" cxnId="{11BD098B-BA7A-4122-9E12-D6E5634656AE}">
      <dgm:prSet/>
      <dgm:spPr/>
      <dgm:t>
        <a:bodyPr/>
        <a:lstStyle/>
        <a:p>
          <a:endParaRPr lang="en-US"/>
        </a:p>
      </dgm:t>
    </dgm:pt>
    <dgm:pt modelId="{BF4A6099-B4FF-4B32-A154-64C1E6BF6487}" type="sibTrans" cxnId="{11BD098B-BA7A-4122-9E12-D6E5634656AE}">
      <dgm:prSet/>
      <dgm:spPr/>
      <dgm:t>
        <a:bodyPr/>
        <a:lstStyle/>
        <a:p>
          <a:endParaRPr lang="en-US"/>
        </a:p>
      </dgm:t>
    </dgm:pt>
    <dgm:pt modelId="{62A52BC2-1EC9-42FA-9FA6-7BBA0E5AAFBA}">
      <dgm:prSet/>
      <dgm:spPr/>
      <dgm:t>
        <a:bodyPr/>
        <a:lstStyle/>
        <a:p>
          <a:r>
            <a:rPr lang="en-US" b="1" dirty="0">
              <a:solidFill>
                <a:schemeClr val="bg1"/>
              </a:solidFill>
            </a:rPr>
            <a:t>AVOID DEBT</a:t>
          </a:r>
        </a:p>
        <a:p>
          <a:r>
            <a:rPr lang="en-US" b="1" dirty="0">
              <a:solidFill>
                <a:schemeClr val="tx1"/>
              </a:solidFill>
            </a:rPr>
            <a:t>Prov. 22:7</a:t>
          </a:r>
          <a:endParaRPr lang="en-US" dirty="0">
            <a:solidFill>
              <a:schemeClr val="tx1"/>
            </a:solidFill>
          </a:endParaRPr>
        </a:p>
      </dgm:t>
    </dgm:pt>
    <dgm:pt modelId="{04576AAE-0A4B-49DC-93E4-433A6279572D}" type="parTrans" cxnId="{7567AD39-AF00-48E3-9F8D-98A185A6AA27}">
      <dgm:prSet/>
      <dgm:spPr/>
      <dgm:t>
        <a:bodyPr/>
        <a:lstStyle/>
        <a:p>
          <a:endParaRPr lang="en-US"/>
        </a:p>
      </dgm:t>
    </dgm:pt>
    <dgm:pt modelId="{FB5C721F-214C-4BCF-9525-B2D9FBFB2B9F}" type="sibTrans" cxnId="{7567AD39-AF00-48E3-9F8D-98A185A6AA27}">
      <dgm:prSet/>
      <dgm:spPr/>
      <dgm:t>
        <a:bodyPr/>
        <a:lstStyle/>
        <a:p>
          <a:endParaRPr lang="en-US"/>
        </a:p>
      </dgm:t>
    </dgm:pt>
    <dgm:pt modelId="{5A8C9F3A-1617-4019-9738-417423DBD714}" type="pres">
      <dgm:prSet presAssocID="{19F01DC6-05F7-4E75-B4CB-D01A7744DE80}" presName="diagram" presStyleCnt="0">
        <dgm:presLayoutVars>
          <dgm:dir/>
          <dgm:resizeHandles val="exact"/>
        </dgm:presLayoutVars>
      </dgm:prSet>
      <dgm:spPr/>
    </dgm:pt>
    <dgm:pt modelId="{25F35B97-0758-42C3-BEEE-B3C3DA4EFFF4}" type="pres">
      <dgm:prSet presAssocID="{99CD5FF0-A3C4-413D-8442-E3C89B99DBC5}" presName="node" presStyleLbl="node1" presStyleIdx="0" presStyleCnt="5">
        <dgm:presLayoutVars>
          <dgm:bulletEnabled val="1"/>
        </dgm:presLayoutVars>
      </dgm:prSet>
      <dgm:spPr/>
    </dgm:pt>
    <dgm:pt modelId="{8C17A74D-905D-4D5D-98E8-FD95C4CC383C}" type="pres">
      <dgm:prSet presAssocID="{BC005901-94C6-4F75-8A8D-29ABAFF2ECE2}" presName="sibTrans" presStyleCnt="0"/>
      <dgm:spPr/>
    </dgm:pt>
    <dgm:pt modelId="{D051AA9B-B989-4539-844F-4B9F723A9214}" type="pres">
      <dgm:prSet presAssocID="{ABB02919-F091-405E-BDF1-5AE1DB998D11}" presName="node" presStyleLbl="node1" presStyleIdx="1" presStyleCnt="5">
        <dgm:presLayoutVars>
          <dgm:bulletEnabled val="1"/>
        </dgm:presLayoutVars>
      </dgm:prSet>
      <dgm:spPr/>
    </dgm:pt>
    <dgm:pt modelId="{AEE887F2-3AFA-4FE9-B85C-765DCD522057}" type="pres">
      <dgm:prSet presAssocID="{F43BC124-F014-4413-8099-7A71419A852A}" presName="sibTrans" presStyleCnt="0"/>
      <dgm:spPr/>
    </dgm:pt>
    <dgm:pt modelId="{5539E943-C63C-41E8-A2AA-BF5B6D27B3A4}" type="pres">
      <dgm:prSet presAssocID="{0E410936-F3F2-4973-8399-5B7F77FB98C4}" presName="node" presStyleLbl="node1" presStyleIdx="2" presStyleCnt="5">
        <dgm:presLayoutVars>
          <dgm:bulletEnabled val="1"/>
        </dgm:presLayoutVars>
      </dgm:prSet>
      <dgm:spPr/>
    </dgm:pt>
    <dgm:pt modelId="{FEB2A4BF-3549-49EE-9057-4350AE4AF136}" type="pres">
      <dgm:prSet presAssocID="{E010F211-88BB-4D68-86F3-4272AB20E767}" presName="sibTrans" presStyleCnt="0"/>
      <dgm:spPr/>
    </dgm:pt>
    <dgm:pt modelId="{C43C28D2-1003-457B-9C1B-2B9F980860E1}" type="pres">
      <dgm:prSet presAssocID="{3845C798-39E0-40AD-BEF1-0AB81CB8662F}" presName="node" presStyleLbl="node1" presStyleIdx="3" presStyleCnt="5">
        <dgm:presLayoutVars>
          <dgm:bulletEnabled val="1"/>
        </dgm:presLayoutVars>
      </dgm:prSet>
      <dgm:spPr/>
    </dgm:pt>
    <dgm:pt modelId="{62124AE2-E6EB-4991-87ED-FDF2286AA7D3}" type="pres">
      <dgm:prSet presAssocID="{BF4A6099-B4FF-4B32-A154-64C1E6BF6487}" presName="sibTrans" presStyleCnt="0"/>
      <dgm:spPr/>
    </dgm:pt>
    <dgm:pt modelId="{06F86BBF-3124-438E-BA8E-E0DC3CF6CEFA}" type="pres">
      <dgm:prSet presAssocID="{62A52BC2-1EC9-42FA-9FA6-7BBA0E5AAFBA}" presName="node" presStyleLbl="node1" presStyleIdx="4" presStyleCnt="5" custLinFactNeighborX="3926" custLinFactNeighborY="549">
        <dgm:presLayoutVars>
          <dgm:bulletEnabled val="1"/>
        </dgm:presLayoutVars>
      </dgm:prSet>
      <dgm:spPr/>
    </dgm:pt>
  </dgm:ptLst>
  <dgm:cxnLst>
    <dgm:cxn modelId="{3A427806-2CB7-46F9-A50F-B60DE68DA4F1}" type="presOf" srcId="{62A52BC2-1EC9-42FA-9FA6-7BBA0E5AAFBA}" destId="{06F86BBF-3124-438E-BA8E-E0DC3CF6CEFA}" srcOrd="0" destOrd="0" presId="urn:microsoft.com/office/officeart/2005/8/layout/default"/>
    <dgm:cxn modelId="{934A1A2F-4B28-4B48-B001-DEE2C8DB785B}" type="presOf" srcId="{ABB02919-F091-405E-BDF1-5AE1DB998D11}" destId="{D051AA9B-B989-4539-844F-4B9F723A9214}" srcOrd="0" destOrd="0" presId="urn:microsoft.com/office/officeart/2005/8/layout/default"/>
    <dgm:cxn modelId="{7567AD39-AF00-48E3-9F8D-98A185A6AA27}" srcId="{19F01DC6-05F7-4E75-B4CB-D01A7744DE80}" destId="{62A52BC2-1EC9-42FA-9FA6-7BBA0E5AAFBA}" srcOrd="4" destOrd="0" parTransId="{04576AAE-0A4B-49DC-93E4-433A6279572D}" sibTransId="{FB5C721F-214C-4BCF-9525-B2D9FBFB2B9F}"/>
    <dgm:cxn modelId="{11BD098B-BA7A-4122-9E12-D6E5634656AE}" srcId="{19F01DC6-05F7-4E75-B4CB-D01A7744DE80}" destId="{3845C798-39E0-40AD-BEF1-0AB81CB8662F}" srcOrd="3" destOrd="0" parTransId="{A618206F-45CB-40E0-B016-B68B12424090}" sibTransId="{BF4A6099-B4FF-4B32-A154-64C1E6BF6487}"/>
    <dgm:cxn modelId="{9F988A91-84FB-40B1-9D33-D59926E9167A}" type="presOf" srcId="{3845C798-39E0-40AD-BEF1-0AB81CB8662F}" destId="{C43C28D2-1003-457B-9C1B-2B9F980860E1}" srcOrd="0" destOrd="0" presId="urn:microsoft.com/office/officeart/2005/8/layout/default"/>
    <dgm:cxn modelId="{21E245A8-52AB-4B4F-8C92-5E9410646005}" srcId="{19F01DC6-05F7-4E75-B4CB-D01A7744DE80}" destId="{99CD5FF0-A3C4-413D-8442-E3C89B99DBC5}" srcOrd="0" destOrd="0" parTransId="{96825395-ED42-432C-9383-4E2E26BC17C0}" sibTransId="{BC005901-94C6-4F75-8A8D-29ABAFF2ECE2}"/>
    <dgm:cxn modelId="{BE6468AB-C9F2-4372-A75E-546571BDFF9A}" type="presOf" srcId="{0E410936-F3F2-4973-8399-5B7F77FB98C4}" destId="{5539E943-C63C-41E8-A2AA-BF5B6D27B3A4}" srcOrd="0" destOrd="0" presId="urn:microsoft.com/office/officeart/2005/8/layout/default"/>
    <dgm:cxn modelId="{2BD5BEAE-48A4-4FA3-99DD-85A74E8D3E63}" type="presOf" srcId="{99CD5FF0-A3C4-413D-8442-E3C89B99DBC5}" destId="{25F35B97-0758-42C3-BEEE-B3C3DA4EFFF4}" srcOrd="0" destOrd="0" presId="urn:microsoft.com/office/officeart/2005/8/layout/default"/>
    <dgm:cxn modelId="{8FD9C1B7-E77E-4074-A2CD-D2BA18953C62}" srcId="{19F01DC6-05F7-4E75-B4CB-D01A7744DE80}" destId="{ABB02919-F091-405E-BDF1-5AE1DB998D11}" srcOrd="1" destOrd="0" parTransId="{28921C90-86CD-480F-BD04-AA7A72253CE2}" sibTransId="{F43BC124-F014-4413-8099-7A71419A852A}"/>
    <dgm:cxn modelId="{88E90ACD-7DA6-4B33-8694-92682634B17B}" type="presOf" srcId="{19F01DC6-05F7-4E75-B4CB-D01A7744DE80}" destId="{5A8C9F3A-1617-4019-9738-417423DBD714}" srcOrd="0" destOrd="0" presId="urn:microsoft.com/office/officeart/2005/8/layout/default"/>
    <dgm:cxn modelId="{19F784E8-B79D-4DB1-B74C-BE261B021D6C}" srcId="{19F01DC6-05F7-4E75-B4CB-D01A7744DE80}" destId="{0E410936-F3F2-4973-8399-5B7F77FB98C4}" srcOrd="2" destOrd="0" parTransId="{482F3E97-A543-46C8-A4BB-5EB2DA06D200}" sibTransId="{E010F211-88BB-4D68-86F3-4272AB20E767}"/>
    <dgm:cxn modelId="{5A051F42-65D6-4EC2-BDF3-FFDB111EF96E}" type="presParOf" srcId="{5A8C9F3A-1617-4019-9738-417423DBD714}" destId="{25F35B97-0758-42C3-BEEE-B3C3DA4EFFF4}" srcOrd="0" destOrd="0" presId="urn:microsoft.com/office/officeart/2005/8/layout/default"/>
    <dgm:cxn modelId="{47F8E0DF-316C-49B1-8B74-CB74F0CF8E2A}" type="presParOf" srcId="{5A8C9F3A-1617-4019-9738-417423DBD714}" destId="{8C17A74D-905D-4D5D-98E8-FD95C4CC383C}" srcOrd="1" destOrd="0" presId="urn:microsoft.com/office/officeart/2005/8/layout/default"/>
    <dgm:cxn modelId="{F8AF5ED1-FDC9-4BA5-920A-348526EB43DD}" type="presParOf" srcId="{5A8C9F3A-1617-4019-9738-417423DBD714}" destId="{D051AA9B-B989-4539-844F-4B9F723A9214}" srcOrd="2" destOrd="0" presId="urn:microsoft.com/office/officeart/2005/8/layout/default"/>
    <dgm:cxn modelId="{D1915C9D-3CF2-42D1-B50F-696863BD98AD}" type="presParOf" srcId="{5A8C9F3A-1617-4019-9738-417423DBD714}" destId="{AEE887F2-3AFA-4FE9-B85C-765DCD522057}" srcOrd="3" destOrd="0" presId="urn:microsoft.com/office/officeart/2005/8/layout/default"/>
    <dgm:cxn modelId="{094AF82F-3E88-481D-8673-BF1D8057F4B6}" type="presParOf" srcId="{5A8C9F3A-1617-4019-9738-417423DBD714}" destId="{5539E943-C63C-41E8-A2AA-BF5B6D27B3A4}" srcOrd="4" destOrd="0" presId="urn:microsoft.com/office/officeart/2005/8/layout/default"/>
    <dgm:cxn modelId="{7AD3748D-0BF6-4A0C-80FE-6C8EC14562B7}" type="presParOf" srcId="{5A8C9F3A-1617-4019-9738-417423DBD714}" destId="{FEB2A4BF-3549-49EE-9057-4350AE4AF136}" srcOrd="5" destOrd="0" presId="urn:microsoft.com/office/officeart/2005/8/layout/default"/>
    <dgm:cxn modelId="{1BD72F61-1B86-41E6-AF96-0E05B01561C3}" type="presParOf" srcId="{5A8C9F3A-1617-4019-9738-417423DBD714}" destId="{C43C28D2-1003-457B-9C1B-2B9F980860E1}" srcOrd="6" destOrd="0" presId="urn:microsoft.com/office/officeart/2005/8/layout/default"/>
    <dgm:cxn modelId="{CDC4898C-D914-4DF0-9435-2D7E7C6C6464}" type="presParOf" srcId="{5A8C9F3A-1617-4019-9738-417423DBD714}" destId="{62124AE2-E6EB-4991-87ED-FDF2286AA7D3}" srcOrd="7" destOrd="0" presId="urn:microsoft.com/office/officeart/2005/8/layout/default"/>
    <dgm:cxn modelId="{2BDA52D5-605F-41A1-83A7-D33B6A09FCCE}" type="presParOf" srcId="{5A8C9F3A-1617-4019-9738-417423DBD714}" destId="{06F86BBF-3124-438E-BA8E-E0DC3CF6CEFA}"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9F01DC6-05F7-4E75-B4CB-D01A7744DE80}" type="doc">
      <dgm:prSet loTypeId="urn:microsoft.com/office/officeart/2005/8/layout/default" loCatId="list" qsTypeId="urn:microsoft.com/office/officeart/2005/8/quickstyle/simple1" qsCatId="simple" csTypeId="urn:microsoft.com/office/officeart/2005/8/colors/colorful2" csCatId="colorful" phldr="1"/>
      <dgm:spPr/>
      <dgm:t>
        <a:bodyPr/>
        <a:lstStyle/>
        <a:p>
          <a:endParaRPr lang="en-US"/>
        </a:p>
      </dgm:t>
    </dgm:pt>
    <dgm:pt modelId="{99CD5FF0-A3C4-413D-8442-E3C89B99DBC5}">
      <dgm:prSet/>
      <dgm:spPr/>
      <dgm:t>
        <a:bodyPr/>
        <a:lstStyle/>
        <a:p>
          <a:r>
            <a:rPr lang="en-US" dirty="0"/>
            <a:t>WORK HARD</a:t>
          </a:r>
        </a:p>
        <a:p>
          <a:r>
            <a:rPr lang="en-US" dirty="0">
              <a:solidFill>
                <a:schemeClr val="tx1"/>
              </a:solidFill>
            </a:rPr>
            <a:t>Prov. 14:23</a:t>
          </a:r>
        </a:p>
      </dgm:t>
    </dgm:pt>
    <dgm:pt modelId="{96825395-ED42-432C-9383-4E2E26BC17C0}" type="parTrans" cxnId="{21E245A8-52AB-4B4F-8C92-5E9410646005}">
      <dgm:prSet/>
      <dgm:spPr/>
      <dgm:t>
        <a:bodyPr/>
        <a:lstStyle/>
        <a:p>
          <a:endParaRPr lang="en-US"/>
        </a:p>
      </dgm:t>
    </dgm:pt>
    <dgm:pt modelId="{BC005901-94C6-4F75-8A8D-29ABAFF2ECE2}" type="sibTrans" cxnId="{21E245A8-52AB-4B4F-8C92-5E9410646005}">
      <dgm:prSet/>
      <dgm:spPr/>
      <dgm:t>
        <a:bodyPr/>
        <a:lstStyle/>
        <a:p>
          <a:endParaRPr lang="en-US"/>
        </a:p>
      </dgm:t>
    </dgm:pt>
    <dgm:pt modelId="{ABB02919-F091-405E-BDF1-5AE1DB998D11}">
      <dgm:prSet/>
      <dgm:spPr/>
      <dgm:t>
        <a:bodyPr/>
        <a:lstStyle/>
        <a:p>
          <a:r>
            <a:rPr lang="en-US" dirty="0"/>
            <a:t>DON’T LOVE MONEY</a:t>
          </a:r>
        </a:p>
        <a:p>
          <a:r>
            <a:rPr lang="en-US" dirty="0">
              <a:solidFill>
                <a:schemeClr val="tx1"/>
              </a:solidFill>
            </a:rPr>
            <a:t>I Tim. 6:10-11</a:t>
          </a:r>
        </a:p>
      </dgm:t>
    </dgm:pt>
    <dgm:pt modelId="{28921C90-86CD-480F-BD04-AA7A72253CE2}" type="parTrans" cxnId="{8FD9C1B7-E77E-4074-A2CD-D2BA18953C62}">
      <dgm:prSet/>
      <dgm:spPr/>
      <dgm:t>
        <a:bodyPr/>
        <a:lstStyle/>
        <a:p>
          <a:endParaRPr lang="en-US"/>
        </a:p>
      </dgm:t>
    </dgm:pt>
    <dgm:pt modelId="{F43BC124-F014-4413-8099-7A71419A852A}" type="sibTrans" cxnId="{8FD9C1B7-E77E-4074-A2CD-D2BA18953C62}">
      <dgm:prSet/>
      <dgm:spPr/>
      <dgm:t>
        <a:bodyPr/>
        <a:lstStyle/>
        <a:p>
          <a:endParaRPr lang="en-US"/>
        </a:p>
      </dgm:t>
    </dgm:pt>
    <dgm:pt modelId="{0E410936-F3F2-4973-8399-5B7F77FB98C4}">
      <dgm:prSet/>
      <dgm:spPr/>
      <dgm:t>
        <a:bodyPr/>
        <a:lstStyle/>
        <a:p>
          <a:r>
            <a:rPr lang="en-US" dirty="0"/>
            <a:t>BE CONTENT WITH WHAT YOU HAVE</a:t>
          </a:r>
        </a:p>
        <a:p>
          <a:r>
            <a:rPr lang="en-US" dirty="0">
              <a:solidFill>
                <a:schemeClr val="tx1"/>
              </a:solidFill>
            </a:rPr>
            <a:t>Phil. 4:11-12</a:t>
          </a:r>
        </a:p>
      </dgm:t>
    </dgm:pt>
    <dgm:pt modelId="{482F3E97-A543-46C8-A4BB-5EB2DA06D200}" type="parTrans" cxnId="{19F784E8-B79D-4DB1-B74C-BE261B021D6C}">
      <dgm:prSet/>
      <dgm:spPr/>
      <dgm:t>
        <a:bodyPr/>
        <a:lstStyle/>
        <a:p>
          <a:endParaRPr lang="en-US"/>
        </a:p>
      </dgm:t>
    </dgm:pt>
    <dgm:pt modelId="{E010F211-88BB-4D68-86F3-4272AB20E767}" type="sibTrans" cxnId="{19F784E8-B79D-4DB1-B74C-BE261B021D6C}">
      <dgm:prSet/>
      <dgm:spPr/>
      <dgm:t>
        <a:bodyPr/>
        <a:lstStyle/>
        <a:p>
          <a:endParaRPr lang="en-US"/>
        </a:p>
      </dgm:t>
    </dgm:pt>
    <dgm:pt modelId="{3845C798-39E0-40AD-BEF1-0AB81CB8662F}">
      <dgm:prSet/>
      <dgm:spPr/>
      <dgm:t>
        <a:bodyPr/>
        <a:lstStyle/>
        <a:p>
          <a:r>
            <a:rPr lang="en-US" b="1" dirty="0"/>
            <a:t>DON’T WORRY ABOUT MONEY</a:t>
          </a:r>
        </a:p>
        <a:p>
          <a:r>
            <a:rPr lang="en-US" b="1" dirty="0">
              <a:solidFill>
                <a:schemeClr val="tx1"/>
              </a:solidFill>
            </a:rPr>
            <a:t>Mt. 6:25-27</a:t>
          </a:r>
          <a:endParaRPr lang="en-US" dirty="0">
            <a:solidFill>
              <a:schemeClr val="tx1"/>
            </a:solidFill>
          </a:endParaRPr>
        </a:p>
      </dgm:t>
    </dgm:pt>
    <dgm:pt modelId="{A618206F-45CB-40E0-B016-B68B12424090}" type="parTrans" cxnId="{11BD098B-BA7A-4122-9E12-D6E5634656AE}">
      <dgm:prSet/>
      <dgm:spPr/>
      <dgm:t>
        <a:bodyPr/>
        <a:lstStyle/>
        <a:p>
          <a:endParaRPr lang="en-US"/>
        </a:p>
      </dgm:t>
    </dgm:pt>
    <dgm:pt modelId="{BF4A6099-B4FF-4B32-A154-64C1E6BF6487}" type="sibTrans" cxnId="{11BD098B-BA7A-4122-9E12-D6E5634656AE}">
      <dgm:prSet/>
      <dgm:spPr/>
      <dgm:t>
        <a:bodyPr/>
        <a:lstStyle/>
        <a:p>
          <a:endParaRPr lang="en-US"/>
        </a:p>
      </dgm:t>
    </dgm:pt>
    <dgm:pt modelId="{62A52BC2-1EC9-42FA-9FA6-7BBA0E5AAFBA}">
      <dgm:prSet/>
      <dgm:spPr/>
      <dgm:t>
        <a:bodyPr/>
        <a:lstStyle/>
        <a:p>
          <a:r>
            <a:rPr lang="en-US" b="1" dirty="0">
              <a:solidFill>
                <a:schemeClr val="bg1"/>
              </a:solidFill>
            </a:rPr>
            <a:t>TRUST GOD TO PROVIDE</a:t>
          </a:r>
        </a:p>
        <a:p>
          <a:r>
            <a:rPr lang="en-US" b="1" dirty="0">
              <a:solidFill>
                <a:schemeClr val="tx1"/>
              </a:solidFill>
            </a:rPr>
            <a:t>Phil. 4:19</a:t>
          </a:r>
          <a:endParaRPr lang="en-US" dirty="0">
            <a:solidFill>
              <a:schemeClr val="tx1"/>
            </a:solidFill>
          </a:endParaRPr>
        </a:p>
      </dgm:t>
    </dgm:pt>
    <dgm:pt modelId="{04576AAE-0A4B-49DC-93E4-433A6279572D}" type="parTrans" cxnId="{7567AD39-AF00-48E3-9F8D-98A185A6AA27}">
      <dgm:prSet/>
      <dgm:spPr/>
      <dgm:t>
        <a:bodyPr/>
        <a:lstStyle/>
        <a:p>
          <a:endParaRPr lang="en-US"/>
        </a:p>
      </dgm:t>
    </dgm:pt>
    <dgm:pt modelId="{FB5C721F-214C-4BCF-9525-B2D9FBFB2B9F}" type="sibTrans" cxnId="{7567AD39-AF00-48E3-9F8D-98A185A6AA27}">
      <dgm:prSet/>
      <dgm:spPr/>
      <dgm:t>
        <a:bodyPr/>
        <a:lstStyle/>
        <a:p>
          <a:endParaRPr lang="en-US"/>
        </a:p>
      </dgm:t>
    </dgm:pt>
    <dgm:pt modelId="{5A8C9F3A-1617-4019-9738-417423DBD714}" type="pres">
      <dgm:prSet presAssocID="{19F01DC6-05F7-4E75-B4CB-D01A7744DE80}" presName="diagram" presStyleCnt="0">
        <dgm:presLayoutVars>
          <dgm:dir/>
          <dgm:resizeHandles val="exact"/>
        </dgm:presLayoutVars>
      </dgm:prSet>
      <dgm:spPr/>
    </dgm:pt>
    <dgm:pt modelId="{25F35B97-0758-42C3-BEEE-B3C3DA4EFFF4}" type="pres">
      <dgm:prSet presAssocID="{99CD5FF0-A3C4-413D-8442-E3C89B99DBC5}" presName="node" presStyleLbl="node1" presStyleIdx="0" presStyleCnt="5">
        <dgm:presLayoutVars>
          <dgm:bulletEnabled val="1"/>
        </dgm:presLayoutVars>
      </dgm:prSet>
      <dgm:spPr/>
    </dgm:pt>
    <dgm:pt modelId="{8C17A74D-905D-4D5D-98E8-FD95C4CC383C}" type="pres">
      <dgm:prSet presAssocID="{BC005901-94C6-4F75-8A8D-29ABAFF2ECE2}" presName="sibTrans" presStyleCnt="0"/>
      <dgm:spPr/>
    </dgm:pt>
    <dgm:pt modelId="{D051AA9B-B989-4539-844F-4B9F723A9214}" type="pres">
      <dgm:prSet presAssocID="{ABB02919-F091-405E-BDF1-5AE1DB998D11}" presName="node" presStyleLbl="node1" presStyleIdx="1" presStyleCnt="5">
        <dgm:presLayoutVars>
          <dgm:bulletEnabled val="1"/>
        </dgm:presLayoutVars>
      </dgm:prSet>
      <dgm:spPr/>
    </dgm:pt>
    <dgm:pt modelId="{AEE887F2-3AFA-4FE9-B85C-765DCD522057}" type="pres">
      <dgm:prSet presAssocID="{F43BC124-F014-4413-8099-7A71419A852A}" presName="sibTrans" presStyleCnt="0"/>
      <dgm:spPr/>
    </dgm:pt>
    <dgm:pt modelId="{5539E943-C63C-41E8-A2AA-BF5B6D27B3A4}" type="pres">
      <dgm:prSet presAssocID="{0E410936-F3F2-4973-8399-5B7F77FB98C4}" presName="node" presStyleLbl="node1" presStyleIdx="2" presStyleCnt="5" custLinFactNeighborX="-1745" custLinFactNeighborY="1530">
        <dgm:presLayoutVars>
          <dgm:bulletEnabled val="1"/>
        </dgm:presLayoutVars>
      </dgm:prSet>
      <dgm:spPr/>
    </dgm:pt>
    <dgm:pt modelId="{FEB2A4BF-3549-49EE-9057-4350AE4AF136}" type="pres">
      <dgm:prSet presAssocID="{E010F211-88BB-4D68-86F3-4272AB20E767}" presName="sibTrans" presStyleCnt="0"/>
      <dgm:spPr/>
    </dgm:pt>
    <dgm:pt modelId="{C43C28D2-1003-457B-9C1B-2B9F980860E1}" type="pres">
      <dgm:prSet presAssocID="{3845C798-39E0-40AD-BEF1-0AB81CB8662F}" presName="node" presStyleLbl="node1" presStyleIdx="3" presStyleCnt="5">
        <dgm:presLayoutVars>
          <dgm:bulletEnabled val="1"/>
        </dgm:presLayoutVars>
      </dgm:prSet>
      <dgm:spPr/>
    </dgm:pt>
    <dgm:pt modelId="{62124AE2-E6EB-4991-87ED-FDF2286AA7D3}" type="pres">
      <dgm:prSet presAssocID="{BF4A6099-B4FF-4B32-A154-64C1E6BF6487}" presName="sibTrans" presStyleCnt="0"/>
      <dgm:spPr/>
    </dgm:pt>
    <dgm:pt modelId="{06F86BBF-3124-438E-BA8E-E0DC3CF6CEFA}" type="pres">
      <dgm:prSet presAssocID="{62A52BC2-1EC9-42FA-9FA6-7BBA0E5AAFBA}" presName="node" presStyleLbl="node1" presStyleIdx="4" presStyleCnt="5">
        <dgm:presLayoutVars>
          <dgm:bulletEnabled val="1"/>
        </dgm:presLayoutVars>
      </dgm:prSet>
      <dgm:spPr/>
    </dgm:pt>
  </dgm:ptLst>
  <dgm:cxnLst>
    <dgm:cxn modelId="{3A427806-2CB7-46F9-A50F-B60DE68DA4F1}" type="presOf" srcId="{62A52BC2-1EC9-42FA-9FA6-7BBA0E5AAFBA}" destId="{06F86BBF-3124-438E-BA8E-E0DC3CF6CEFA}" srcOrd="0" destOrd="0" presId="urn:microsoft.com/office/officeart/2005/8/layout/default"/>
    <dgm:cxn modelId="{934A1A2F-4B28-4B48-B001-DEE2C8DB785B}" type="presOf" srcId="{ABB02919-F091-405E-BDF1-5AE1DB998D11}" destId="{D051AA9B-B989-4539-844F-4B9F723A9214}" srcOrd="0" destOrd="0" presId="urn:microsoft.com/office/officeart/2005/8/layout/default"/>
    <dgm:cxn modelId="{7567AD39-AF00-48E3-9F8D-98A185A6AA27}" srcId="{19F01DC6-05F7-4E75-B4CB-D01A7744DE80}" destId="{62A52BC2-1EC9-42FA-9FA6-7BBA0E5AAFBA}" srcOrd="4" destOrd="0" parTransId="{04576AAE-0A4B-49DC-93E4-433A6279572D}" sibTransId="{FB5C721F-214C-4BCF-9525-B2D9FBFB2B9F}"/>
    <dgm:cxn modelId="{11BD098B-BA7A-4122-9E12-D6E5634656AE}" srcId="{19F01DC6-05F7-4E75-B4CB-D01A7744DE80}" destId="{3845C798-39E0-40AD-BEF1-0AB81CB8662F}" srcOrd="3" destOrd="0" parTransId="{A618206F-45CB-40E0-B016-B68B12424090}" sibTransId="{BF4A6099-B4FF-4B32-A154-64C1E6BF6487}"/>
    <dgm:cxn modelId="{9F988A91-84FB-40B1-9D33-D59926E9167A}" type="presOf" srcId="{3845C798-39E0-40AD-BEF1-0AB81CB8662F}" destId="{C43C28D2-1003-457B-9C1B-2B9F980860E1}" srcOrd="0" destOrd="0" presId="urn:microsoft.com/office/officeart/2005/8/layout/default"/>
    <dgm:cxn modelId="{21E245A8-52AB-4B4F-8C92-5E9410646005}" srcId="{19F01DC6-05F7-4E75-B4CB-D01A7744DE80}" destId="{99CD5FF0-A3C4-413D-8442-E3C89B99DBC5}" srcOrd="0" destOrd="0" parTransId="{96825395-ED42-432C-9383-4E2E26BC17C0}" sibTransId="{BC005901-94C6-4F75-8A8D-29ABAFF2ECE2}"/>
    <dgm:cxn modelId="{BE6468AB-C9F2-4372-A75E-546571BDFF9A}" type="presOf" srcId="{0E410936-F3F2-4973-8399-5B7F77FB98C4}" destId="{5539E943-C63C-41E8-A2AA-BF5B6D27B3A4}" srcOrd="0" destOrd="0" presId="urn:microsoft.com/office/officeart/2005/8/layout/default"/>
    <dgm:cxn modelId="{2BD5BEAE-48A4-4FA3-99DD-85A74E8D3E63}" type="presOf" srcId="{99CD5FF0-A3C4-413D-8442-E3C89B99DBC5}" destId="{25F35B97-0758-42C3-BEEE-B3C3DA4EFFF4}" srcOrd="0" destOrd="0" presId="urn:microsoft.com/office/officeart/2005/8/layout/default"/>
    <dgm:cxn modelId="{8FD9C1B7-E77E-4074-A2CD-D2BA18953C62}" srcId="{19F01DC6-05F7-4E75-B4CB-D01A7744DE80}" destId="{ABB02919-F091-405E-BDF1-5AE1DB998D11}" srcOrd="1" destOrd="0" parTransId="{28921C90-86CD-480F-BD04-AA7A72253CE2}" sibTransId="{F43BC124-F014-4413-8099-7A71419A852A}"/>
    <dgm:cxn modelId="{88E90ACD-7DA6-4B33-8694-92682634B17B}" type="presOf" srcId="{19F01DC6-05F7-4E75-B4CB-D01A7744DE80}" destId="{5A8C9F3A-1617-4019-9738-417423DBD714}" srcOrd="0" destOrd="0" presId="urn:microsoft.com/office/officeart/2005/8/layout/default"/>
    <dgm:cxn modelId="{19F784E8-B79D-4DB1-B74C-BE261B021D6C}" srcId="{19F01DC6-05F7-4E75-B4CB-D01A7744DE80}" destId="{0E410936-F3F2-4973-8399-5B7F77FB98C4}" srcOrd="2" destOrd="0" parTransId="{482F3E97-A543-46C8-A4BB-5EB2DA06D200}" sibTransId="{E010F211-88BB-4D68-86F3-4272AB20E767}"/>
    <dgm:cxn modelId="{5A051F42-65D6-4EC2-BDF3-FFDB111EF96E}" type="presParOf" srcId="{5A8C9F3A-1617-4019-9738-417423DBD714}" destId="{25F35B97-0758-42C3-BEEE-B3C3DA4EFFF4}" srcOrd="0" destOrd="0" presId="urn:microsoft.com/office/officeart/2005/8/layout/default"/>
    <dgm:cxn modelId="{47F8E0DF-316C-49B1-8B74-CB74F0CF8E2A}" type="presParOf" srcId="{5A8C9F3A-1617-4019-9738-417423DBD714}" destId="{8C17A74D-905D-4D5D-98E8-FD95C4CC383C}" srcOrd="1" destOrd="0" presId="urn:microsoft.com/office/officeart/2005/8/layout/default"/>
    <dgm:cxn modelId="{F8AF5ED1-FDC9-4BA5-920A-348526EB43DD}" type="presParOf" srcId="{5A8C9F3A-1617-4019-9738-417423DBD714}" destId="{D051AA9B-B989-4539-844F-4B9F723A9214}" srcOrd="2" destOrd="0" presId="urn:microsoft.com/office/officeart/2005/8/layout/default"/>
    <dgm:cxn modelId="{D1915C9D-3CF2-42D1-B50F-696863BD98AD}" type="presParOf" srcId="{5A8C9F3A-1617-4019-9738-417423DBD714}" destId="{AEE887F2-3AFA-4FE9-B85C-765DCD522057}" srcOrd="3" destOrd="0" presId="urn:microsoft.com/office/officeart/2005/8/layout/default"/>
    <dgm:cxn modelId="{094AF82F-3E88-481D-8673-BF1D8057F4B6}" type="presParOf" srcId="{5A8C9F3A-1617-4019-9738-417423DBD714}" destId="{5539E943-C63C-41E8-A2AA-BF5B6D27B3A4}" srcOrd="4" destOrd="0" presId="urn:microsoft.com/office/officeart/2005/8/layout/default"/>
    <dgm:cxn modelId="{7AD3748D-0BF6-4A0C-80FE-6C8EC14562B7}" type="presParOf" srcId="{5A8C9F3A-1617-4019-9738-417423DBD714}" destId="{FEB2A4BF-3549-49EE-9057-4350AE4AF136}" srcOrd="5" destOrd="0" presId="urn:microsoft.com/office/officeart/2005/8/layout/default"/>
    <dgm:cxn modelId="{1BD72F61-1B86-41E6-AF96-0E05B01561C3}" type="presParOf" srcId="{5A8C9F3A-1617-4019-9738-417423DBD714}" destId="{C43C28D2-1003-457B-9C1B-2B9F980860E1}" srcOrd="6" destOrd="0" presId="urn:microsoft.com/office/officeart/2005/8/layout/default"/>
    <dgm:cxn modelId="{CDC4898C-D914-4DF0-9435-2D7E7C6C6464}" type="presParOf" srcId="{5A8C9F3A-1617-4019-9738-417423DBD714}" destId="{62124AE2-E6EB-4991-87ED-FDF2286AA7D3}" srcOrd="7" destOrd="0" presId="urn:microsoft.com/office/officeart/2005/8/layout/default"/>
    <dgm:cxn modelId="{2BDA52D5-605F-41A1-83A7-D33B6A09FCCE}" type="presParOf" srcId="{5A8C9F3A-1617-4019-9738-417423DBD714}" destId="{06F86BBF-3124-438E-BA8E-E0DC3CF6CEFA}"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9F01DC6-05F7-4E75-B4CB-D01A7744DE80}" type="doc">
      <dgm:prSet loTypeId="urn:microsoft.com/office/officeart/2005/8/layout/default" loCatId="list" qsTypeId="urn:microsoft.com/office/officeart/2005/8/quickstyle/simple1" qsCatId="simple" csTypeId="urn:microsoft.com/office/officeart/2005/8/colors/colorful2" csCatId="colorful" phldr="1"/>
      <dgm:spPr/>
      <dgm:t>
        <a:bodyPr/>
        <a:lstStyle/>
        <a:p>
          <a:endParaRPr lang="en-US"/>
        </a:p>
      </dgm:t>
    </dgm:pt>
    <dgm:pt modelId="{99CD5FF0-A3C4-413D-8442-E3C89B99DBC5}">
      <dgm:prSet/>
      <dgm:spPr/>
      <dgm:t>
        <a:bodyPr/>
        <a:lstStyle/>
        <a:p>
          <a:r>
            <a:rPr lang="en-US" dirty="0"/>
            <a:t>LEARN WHAT YOU CAN ABOUT MONEY</a:t>
          </a:r>
        </a:p>
      </dgm:t>
    </dgm:pt>
    <dgm:pt modelId="{96825395-ED42-432C-9383-4E2E26BC17C0}" type="parTrans" cxnId="{21E245A8-52AB-4B4F-8C92-5E9410646005}">
      <dgm:prSet/>
      <dgm:spPr/>
      <dgm:t>
        <a:bodyPr/>
        <a:lstStyle/>
        <a:p>
          <a:endParaRPr lang="en-US"/>
        </a:p>
      </dgm:t>
    </dgm:pt>
    <dgm:pt modelId="{BC005901-94C6-4F75-8A8D-29ABAFF2ECE2}" type="sibTrans" cxnId="{21E245A8-52AB-4B4F-8C92-5E9410646005}">
      <dgm:prSet/>
      <dgm:spPr/>
      <dgm:t>
        <a:bodyPr/>
        <a:lstStyle/>
        <a:p>
          <a:endParaRPr lang="en-US"/>
        </a:p>
      </dgm:t>
    </dgm:pt>
    <dgm:pt modelId="{ABB02919-F091-405E-BDF1-5AE1DB998D11}">
      <dgm:prSet/>
      <dgm:spPr/>
      <dgm:t>
        <a:bodyPr/>
        <a:lstStyle/>
        <a:p>
          <a:r>
            <a:rPr lang="en-US" dirty="0"/>
            <a:t>YOU HAVE THE ABILITY TO GAIN WEALTH</a:t>
          </a:r>
        </a:p>
      </dgm:t>
    </dgm:pt>
    <dgm:pt modelId="{28921C90-86CD-480F-BD04-AA7A72253CE2}" type="parTrans" cxnId="{8FD9C1B7-E77E-4074-A2CD-D2BA18953C62}">
      <dgm:prSet/>
      <dgm:spPr/>
      <dgm:t>
        <a:bodyPr/>
        <a:lstStyle/>
        <a:p>
          <a:endParaRPr lang="en-US"/>
        </a:p>
      </dgm:t>
    </dgm:pt>
    <dgm:pt modelId="{F43BC124-F014-4413-8099-7A71419A852A}" type="sibTrans" cxnId="{8FD9C1B7-E77E-4074-A2CD-D2BA18953C62}">
      <dgm:prSet/>
      <dgm:spPr/>
      <dgm:t>
        <a:bodyPr/>
        <a:lstStyle/>
        <a:p>
          <a:endParaRPr lang="en-US"/>
        </a:p>
      </dgm:t>
    </dgm:pt>
    <dgm:pt modelId="{0E410936-F3F2-4973-8399-5B7F77FB98C4}">
      <dgm:prSet/>
      <dgm:spPr/>
      <dgm:t>
        <a:bodyPr/>
        <a:lstStyle/>
        <a:p>
          <a:r>
            <a:rPr lang="en-US" b="1" dirty="0"/>
            <a:t>PLAN FOR EMERGENCIES</a:t>
          </a:r>
          <a:endParaRPr lang="en-US" dirty="0"/>
        </a:p>
      </dgm:t>
    </dgm:pt>
    <dgm:pt modelId="{482F3E97-A543-46C8-A4BB-5EB2DA06D200}" type="parTrans" cxnId="{19F784E8-B79D-4DB1-B74C-BE261B021D6C}">
      <dgm:prSet/>
      <dgm:spPr/>
      <dgm:t>
        <a:bodyPr/>
        <a:lstStyle/>
        <a:p>
          <a:endParaRPr lang="en-US"/>
        </a:p>
      </dgm:t>
    </dgm:pt>
    <dgm:pt modelId="{E010F211-88BB-4D68-86F3-4272AB20E767}" type="sibTrans" cxnId="{19F784E8-B79D-4DB1-B74C-BE261B021D6C}">
      <dgm:prSet/>
      <dgm:spPr/>
      <dgm:t>
        <a:bodyPr/>
        <a:lstStyle/>
        <a:p>
          <a:endParaRPr lang="en-US"/>
        </a:p>
      </dgm:t>
    </dgm:pt>
    <dgm:pt modelId="{3845C798-39E0-40AD-BEF1-0AB81CB8662F}">
      <dgm:prSet/>
      <dgm:spPr/>
      <dgm:t>
        <a:bodyPr/>
        <a:lstStyle/>
        <a:p>
          <a:r>
            <a:rPr lang="en-US" b="1" dirty="0"/>
            <a:t>AVOID DEBT WHENEVER POSSIBLE</a:t>
          </a:r>
        </a:p>
      </dgm:t>
    </dgm:pt>
    <dgm:pt modelId="{A618206F-45CB-40E0-B016-B68B12424090}" type="parTrans" cxnId="{11BD098B-BA7A-4122-9E12-D6E5634656AE}">
      <dgm:prSet/>
      <dgm:spPr/>
      <dgm:t>
        <a:bodyPr/>
        <a:lstStyle/>
        <a:p>
          <a:endParaRPr lang="en-US"/>
        </a:p>
      </dgm:t>
    </dgm:pt>
    <dgm:pt modelId="{BF4A6099-B4FF-4B32-A154-64C1E6BF6487}" type="sibTrans" cxnId="{11BD098B-BA7A-4122-9E12-D6E5634656AE}">
      <dgm:prSet/>
      <dgm:spPr/>
      <dgm:t>
        <a:bodyPr/>
        <a:lstStyle/>
        <a:p>
          <a:endParaRPr lang="en-US"/>
        </a:p>
      </dgm:t>
    </dgm:pt>
    <dgm:pt modelId="{62A52BC2-1EC9-42FA-9FA6-7BBA0E5AAFBA}">
      <dgm:prSet/>
      <dgm:spPr/>
      <dgm:t>
        <a:bodyPr/>
        <a:lstStyle/>
        <a:p>
          <a:r>
            <a:rPr lang="en-US" b="1" dirty="0"/>
            <a:t>SAVE FOR RETIREMENT</a:t>
          </a:r>
          <a:endParaRPr lang="en-US" b="1" dirty="0">
            <a:solidFill>
              <a:schemeClr val="tx1"/>
            </a:solidFill>
          </a:endParaRPr>
        </a:p>
      </dgm:t>
    </dgm:pt>
    <dgm:pt modelId="{04576AAE-0A4B-49DC-93E4-433A6279572D}" type="parTrans" cxnId="{7567AD39-AF00-48E3-9F8D-98A185A6AA27}">
      <dgm:prSet/>
      <dgm:spPr/>
      <dgm:t>
        <a:bodyPr/>
        <a:lstStyle/>
        <a:p>
          <a:endParaRPr lang="en-US"/>
        </a:p>
      </dgm:t>
    </dgm:pt>
    <dgm:pt modelId="{FB5C721F-214C-4BCF-9525-B2D9FBFB2B9F}" type="sibTrans" cxnId="{7567AD39-AF00-48E3-9F8D-98A185A6AA27}">
      <dgm:prSet/>
      <dgm:spPr/>
      <dgm:t>
        <a:bodyPr/>
        <a:lstStyle/>
        <a:p>
          <a:endParaRPr lang="en-US"/>
        </a:p>
      </dgm:t>
    </dgm:pt>
    <dgm:pt modelId="{62C89669-D8E2-4A5D-89ED-B4B832CAB1A9}">
      <dgm:prSet/>
      <dgm:spPr/>
      <dgm:t>
        <a:bodyPr/>
        <a:lstStyle/>
        <a:p>
          <a:r>
            <a:rPr lang="en-US"/>
            <a:t>SPEND LESS THAN YOU EARN</a:t>
          </a:r>
          <a:endParaRPr lang="en-US" dirty="0"/>
        </a:p>
      </dgm:t>
    </dgm:pt>
    <dgm:pt modelId="{3EE83167-DA5C-4882-AB02-0DAF9A81B3D5}" type="parTrans" cxnId="{C5FFC493-47B7-4205-A06F-E5F48D2400F1}">
      <dgm:prSet/>
      <dgm:spPr/>
      <dgm:t>
        <a:bodyPr/>
        <a:lstStyle/>
        <a:p>
          <a:endParaRPr lang="en-US"/>
        </a:p>
      </dgm:t>
    </dgm:pt>
    <dgm:pt modelId="{9E1254C3-35E8-4E7D-80E9-D9DF86FFF003}" type="sibTrans" cxnId="{C5FFC493-47B7-4205-A06F-E5F48D2400F1}">
      <dgm:prSet/>
      <dgm:spPr/>
      <dgm:t>
        <a:bodyPr/>
        <a:lstStyle/>
        <a:p>
          <a:endParaRPr lang="en-US"/>
        </a:p>
      </dgm:t>
    </dgm:pt>
    <dgm:pt modelId="{5A8C9F3A-1617-4019-9738-417423DBD714}" type="pres">
      <dgm:prSet presAssocID="{19F01DC6-05F7-4E75-B4CB-D01A7744DE80}" presName="diagram" presStyleCnt="0">
        <dgm:presLayoutVars>
          <dgm:dir/>
          <dgm:resizeHandles val="exact"/>
        </dgm:presLayoutVars>
      </dgm:prSet>
      <dgm:spPr/>
    </dgm:pt>
    <dgm:pt modelId="{25F35B97-0758-42C3-BEEE-B3C3DA4EFFF4}" type="pres">
      <dgm:prSet presAssocID="{99CD5FF0-A3C4-413D-8442-E3C89B99DBC5}" presName="node" presStyleLbl="node1" presStyleIdx="0" presStyleCnt="6" custLinFactNeighborX="-658" custLinFactNeighborY="-1791">
        <dgm:presLayoutVars>
          <dgm:bulletEnabled val="1"/>
        </dgm:presLayoutVars>
      </dgm:prSet>
      <dgm:spPr/>
    </dgm:pt>
    <dgm:pt modelId="{8C17A74D-905D-4D5D-98E8-FD95C4CC383C}" type="pres">
      <dgm:prSet presAssocID="{BC005901-94C6-4F75-8A8D-29ABAFF2ECE2}" presName="sibTrans" presStyleCnt="0"/>
      <dgm:spPr/>
    </dgm:pt>
    <dgm:pt modelId="{D051AA9B-B989-4539-844F-4B9F723A9214}" type="pres">
      <dgm:prSet presAssocID="{ABB02919-F091-405E-BDF1-5AE1DB998D11}" presName="node" presStyleLbl="node1" presStyleIdx="1" presStyleCnt="6">
        <dgm:presLayoutVars>
          <dgm:bulletEnabled val="1"/>
        </dgm:presLayoutVars>
      </dgm:prSet>
      <dgm:spPr/>
    </dgm:pt>
    <dgm:pt modelId="{AEE887F2-3AFA-4FE9-B85C-765DCD522057}" type="pres">
      <dgm:prSet presAssocID="{F43BC124-F014-4413-8099-7A71419A852A}" presName="sibTrans" presStyleCnt="0"/>
      <dgm:spPr/>
    </dgm:pt>
    <dgm:pt modelId="{5539E943-C63C-41E8-A2AA-BF5B6D27B3A4}" type="pres">
      <dgm:prSet presAssocID="{0E410936-F3F2-4973-8399-5B7F77FB98C4}" presName="node" presStyleLbl="node1" presStyleIdx="2" presStyleCnt="6">
        <dgm:presLayoutVars>
          <dgm:bulletEnabled val="1"/>
        </dgm:presLayoutVars>
      </dgm:prSet>
      <dgm:spPr/>
    </dgm:pt>
    <dgm:pt modelId="{FEB2A4BF-3549-49EE-9057-4350AE4AF136}" type="pres">
      <dgm:prSet presAssocID="{E010F211-88BB-4D68-86F3-4272AB20E767}" presName="sibTrans" presStyleCnt="0"/>
      <dgm:spPr/>
    </dgm:pt>
    <dgm:pt modelId="{C43C28D2-1003-457B-9C1B-2B9F980860E1}" type="pres">
      <dgm:prSet presAssocID="{3845C798-39E0-40AD-BEF1-0AB81CB8662F}" presName="node" presStyleLbl="node1" presStyleIdx="3" presStyleCnt="6">
        <dgm:presLayoutVars>
          <dgm:bulletEnabled val="1"/>
        </dgm:presLayoutVars>
      </dgm:prSet>
      <dgm:spPr/>
    </dgm:pt>
    <dgm:pt modelId="{62124AE2-E6EB-4991-87ED-FDF2286AA7D3}" type="pres">
      <dgm:prSet presAssocID="{BF4A6099-B4FF-4B32-A154-64C1E6BF6487}" presName="sibTrans" presStyleCnt="0"/>
      <dgm:spPr/>
    </dgm:pt>
    <dgm:pt modelId="{2A6FC88A-B086-4FFF-B952-16667BC5E296}" type="pres">
      <dgm:prSet presAssocID="{62C89669-D8E2-4A5D-89ED-B4B832CAB1A9}" presName="node" presStyleLbl="node1" presStyleIdx="4" presStyleCnt="6">
        <dgm:presLayoutVars>
          <dgm:bulletEnabled val="1"/>
        </dgm:presLayoutVars>
      </dgm:prSet>
      <dgm:spPr/>
    </dgm:pt>
    <dgm:pt modelId="{59130EBD-C9EB-4037-8900-DC8FF3C8C0EB}" type="pres">
      <dgm:prSet presAssocID="{9E1254C3-35E8-4E7D-80E9-D9DF86FFF003}" presName="sibTrans" presStyleCnt="0"/>
      <dgm:spPr/>
    </dgm:pt>
    <dgm:pt modelId="{06F86BBF-3124-438E-BA8E-E0DC3CF6CEFA}" type="pres">
      <dgm:prSet presAssocID="{62A52BC2-1EC9-42FA-9FA6-7BBA0E5AAFBA}" presName="node" presStyleLbl="node1" presStyleIdx="5" presStyleCnt="6">
        <dgm:presLayoutVars>
          <dgm:bulletEnabled val="1"/>
        </dgm:presLayoutVars>
      </dgm:prSet>
      <dgm:spPr/>
    </dgm:pt>
  </dgm:ptLst>
  <dgm:cxnLst>
    <dgm:cxn modelId="{3A427806-2CB7-46F9-A50F-B60DE68DA4F1}" type="presOf" srcId="{62A52BC2-1EC9-42FA-9FA6-7BBA0E5AAFBA}" destId="{06F86BBF-3124-438E-BA8E-E0DC3CF6CEFA}" srcOrd="0" destOrd="0" presId="urn:microsoft.com/office/officeart/2005/8/layout/default"/>
    <dgm:cxn modelId="{934A1A2F-4B28-4B48-B001-DEE2C8DB785B}" type="presOf" srcId="{ABB02919-F091-405E-BDF1-5AE1DB998D11}" destId="{D051AA9B-B989-4539-844F-4B9F723A9214}" srcOrd="0" destOrd="0" presId="urn:microsoft.com/office/officeart/2005/8/layout/default"/>
    <dgm:cxn modelId="{7567AD39-AF00-48E3-9F8D-98A185A6AA27}" srcId="{19F01DC6-05F7-4E75-B4CB-D01A7744DE80}" destId="{62A52BC2-1EC9-42FA-9FA6-7BBA0E5AAFBA}" srcOrd="5" destOrd="0" parTransId="{04576AAE-0A4B-49DC-93E4-433A6279572D}" sibTransId="{FB5C721F-214C-4BCF-9525-B2D9FBFB2B9F}"/>
    <dgm:cxn modelId="{11BD098B-BA7A-4122-9E12-D6E5634656AE}" srcId="{19F01DC6-05F7-4E75-B4CB-D01A7744DE80}" destId="{3845C798-39E0-40AD-BEF1-0AB81CB8662F}" srcOrd="3" destOrd="0" parTransId="{A618206F-45CB-40E0-B016-B68B12424090}" sibTransId="{BF4A6099-B4FF-4B32-A154-64C1E6BF6487}"/>
    <dgm:cxn modelId="{9F988A91-84FB-40B1-9D33-D59926E9167A}" type="presOf" srcId="{3845C798-39E0-40AD-BEF1-0AB81CB8662F}" destId="{C43C28D2-1003-457B-9C1B-2B9F980860E1}" srcOrd="0" destOrd="0" presId="urn:microsoft.com/office/officeart/2005/8/layout/default"/>
    <dgm:cxn modelId="{C5FFC493-47B7-4205-A06F-E5F48D2400F1}" srcId="{19F01DC6-05F7-4E75-B4CB-D01A7744DE80}" destId="{62C89669-D8E2-4A5D-89ED-B4B832CAB1A9}" srcOrd="4" destOrd="0" parTransId="{3EE83167-DA5C-4882-AB02-0DAF9A81B3D5}" sibTransId="{9E1254C3-35E8-4E7D-80E9-D9DF86FFF003}"/>
    <dgm:cxn modelId="{21E245A8-52AB-4B4F-8C92-5E9410646005}" srcId="{19F01DC6-05F7-4E75-B4CB-D01A7744DE80}" destId="{99CD5FF0-A3C4-413D-8442-E3C89B99DBC5}" srcOrd="0" destOrd="0" parTransId="{96825395-ED42-432C-9383-4E2E26BC17C0}" sibTransId="{BC005901-94C6-4F75-8A8D-29ABAFF2ECE2}"/>
    <dgm:cxn modelId="{BE6468AB-C9F2-4372-A75E-546571BDFF9A}" type="presOf" srcId="{0E410936-F3F2-4973-8399-5B7F77FB98C4}" destId="{5539E943-C63C-41E8-A2AA-BF5B6D27B3A4}" srcOrd="0" destOrd="0" presId="urn:microsoft.com/office/officeart/2005/8/layout/default"/>
    <dgm:cxn modelId="{2BD5BEAE-48A4-4FA3-99DD-85A74E8D3E63}" type="presOf" srcId="{99CD5FF0-A3C4-413D-8442-E3C89B99DBC5}" destId="{25F35B97-0758-42C3-BEEE-B3C3DA4EFFF4}" srcOrd="0" destOrd="0" presId="urn:microsoft.com/office/officeart/2005/8/layout/default"/>
    <dgm:cxn modelId="{8FD9C1B7-E77E-4074-A2CD-D2BA18953C62}" srcId="{19F01DC6-05F7-4E75-B4CB-D01A7744DE80}" destId="{ABB02919-F091-405E-BDF1-5AE1DB998D11}" srcOrd="1" destOrd="0" parTransId="{28921C90-86CD-480F-BD04-AA7A72253CE2}" sibTransId="{F43BC124-F014-4413-8099-7A71419A852A}"/>
    <dgm:cxn modelId="{38F997BF-2463-46E9-A96D-9720C7A354F8}" type="presOf" srcId="{62C89669-D8E2-4A5D-89ED-B4B832CAB1A9}" destId="{2A6FC88A-B086-4FFF-B952-16667BC5E296}" srcOrd="0" destOrd="0" presId="urn:microsoft.com/office/officeart/2005/8/layout/default"/>
    <dgm:cxn modelId="{88E90ACD-7DA6-4B33-8694-92682634B17B}" type="presOf" srcId="{19F01DC6-05F7-4E75-B4CB-D01A7744DE80}" destId="{5A8C9F3A-1617-4019-9738-417423DBD714}" srcOrd="0" destOrd="0" presId="urn:microsoft.com/office/officeart/2005/8/layout/default"/>
    <dgm:cxn modelId="{19F784E8-B79D-4DB1-B74C-BE261B021D6C}" srcId="{19F01DC6-05F7-4E75-B4CB-D01A7744DE80}" destId="{0E410936-F3F2-4973-8399-5B7F77FB98C4}" srcOrd="2" destOrd="0" parTransId="{482F3E97-A543-46C8-A4BB-5EB2DA06D200}" sibTransId="{E010F211-88BB-4D68-86F3-4272AB20E767}"/>
    <dgm:cxn modelId="{5A051F42-65D6-4EC2-BDF3-FFDB111EF96E}" type="presParOf" srcId="{5A8C9F3A-1617-4019-9738-417423DBD714}" destId="{25F35B97-0758-42C3-BEEE-B3C3DA4EFFF4}" srcOrd="0" destOrd="0" presId="urn:microsoft.com/office/officeart/2005/8/layout/default"/>
    <dgm:cxn modelId="{47F8E0DF-316C-49B1-8B74-CB74F0CF8E2A}" type="presParOf" srcId="{5A8C9F3A-1617-4019-9738-417423DBD714}" destId="{8C17A74D-905D-4D5D-98E8-FD95C4CC383C}" srcOrd="1" destOrd="0" presId="urn:microsoft.com/office/officeart/2005/8/layout/default"/>
    <dgm:cxn modelId="{F8AF5ED1-FDC9-4BA5-920A-348526EB43DD}" type="presParOf" srcId="{5A8C9F3A-1617-4019-9738-417423DBD714}" destId="{D051AA9B-B989-4539-844F-4B9F723A9214}" srcOrd="2" destOrd="0" presId="urn:microsoft.com/office/officeart/2005/8/layout/default"/>
    <dgm:cxn modelId="{D1915C9D-3CF2-42D1-B50F-696863BD98AD}" type="presParOf" srcId="{5A8C9F3A-1617-4019-9738-417423DBD714}" destId="{AEE887F2-3AFA-4FE9-B85C-765DCD522057}" srcOrd="3" destOrd="0" presId="urn:microsoft.com/office/officeart/2005/8/layout/default"/>
    <dgm:cxn modelId="{094AF82F-3E88-481D-8673-BF1D8057F4B6}" type="presParOf" srcId="{5A8C9F3A-1617-4019-9738-417423DBD714}" destId="{5539E943-C63C-41E8-A2AA-BF5B6D27B3A4}" srcOrd="4" destOrd="0" presId="urn:microsoft.com/office/officeart/2005/8/layout/default"/>
    <dgm:cxn modelId="{7AD3748D-0BF6-4A0C-80FE-6C8EC14562B7}" type="presParOf" srcId="{5A8C9F3A-1617-4019-9738-417423DBD714}" destId="{FEB2A4BF-3549-49EE-9057-4350AE4AF136}" srcOrd="5" destOrd="0" presId="urn:microsoft.com/office/officeart/2005/8/layout/default"/>
    <dgm:cxn modelId="{1BD72F61-1B86-41E6-AF96-0E05B01561C3}" type="presParOf" srcId="{5A8C9F3A-1617-4019-9738-417423DBD714}" destId="{C43C28D2-1003-457B-9C1B-2B9F980860E1}" srcOrd="6" destOrd="0" presId="urn:microsoft.com/office/officeart/2005/8/layout/default"/>
    <dgm:cxn modelId="{CDC4898C-D914-4DF0-9435-2D7E7C6C6464}" type="presParOf" srcId="{5A8C9F3A-1617-4019-9738-417423DBD714}" destId="{62124AE2-E6EB-4991-87ED-FDF2286AA7D3}" srcOrd="7" destOrd="0" presId="urn:microsoft.com/office/officeart/2005/8/layout/default"/>
    <dgm:cxn modelId="{C9B59A04-5A9B-46AC-8180-7FF88132A9CF}" type="presParOf" srcId="{5A8C9F3A-1617-4019-9738-417423DBD714}" destId="{2A6FC88A-B086-4FFF-B952-16667BC5E296}" srcOrd="8" destOrd="0" presId="urn:microsoft.com/office/officeart/2005/8/layout/default"/>
    <dgm:cxn modelId="{D2D6C538-82BF-45CF-8527-D98E0DB49FED}" type="presParOf" srcId="{5A8C9F3A-1617-4019-9738-417423DBD714}" destId="{59130EBD-C9EB-4037-8900-DC8FF3C8C0EB}" srcOrd="9" destOrd="0" presId="urn:microsoft.com/office/officeart/2005/8/layout/default"/>
    <dgm:cxn modelId="{2BDA52D5-605F-41A1-83A7-D33B6A09FCCE}" type="presParOf" srcId="{5A8C9F3A-1617-4019-9738-417423DBD714}" destId="{06F86BBF-3124-438E-BA8E-E0DC3CF6CEFA}"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9F01DC6-05F7-4E75-B4CB-D01A7744DE80}" type="doc">
      <dgm:prSet loTypeId="urn:microsoft.com/office/officeart/2005/8/layout/default" loCatId="list" qsTypeId="urn:microsoft.com/office/officeart/2005/8/quickstyle/simple1" qsCatId="simple" csTypeId="urn:microsoft.com/office/officeart/2005/8/colors/colorful2" csCatId="colorful" phldr="1"/>
      <dgm:spPr/>
      <dgm:t>
        <a:bodyPr/>
        <a:lstStyle/>
        <a:p>
          <a:endParaRPr lang="en-US"/>
        </a:p>
      </dgm:t>
    </dgm:pt>
    <dgm:pt modelId="{99CD5FF0-A3C4-413D-8442-E3C89B99DBC5}">
      <dgm:prSet/>
      <dgm:spPr/>
      <dgm:t>
        <a:bodyPr/>
        <a:lstStyle/>
        <a:p>
          <a:r>
            <a:rPr lang="en-US" dirty="0"/>
            <a:t>BUILD YOUR CREDIT SCORE</a:t>
          </a:r>
        </a:p>
      </dgm:t>
    </dgm:pt>
    <dgm:pt modelId="{96825395-ED42-432C-9383-4E2E26BC17C0}" type="parTrans" cxnId="{21E245A8-52AB-4B4F-8C92-5E9410646005}">
      <dgm:prSet/>
      <dgm:spPr/>
      <dgm:t>
        <a:bodyPr/>
        <a:lstStyle/>
        <a:p>
          <a:endParaRPr lang="en-US"/>
        </a:p>
      </dgm:t>
    </dgm:pt>
    <dgm:pt modelId="{BC005901-94C6-4F75-8A8D-29ABAFF2ECE2}" type="sibTrans" cxnId="{21E245A8-52AB-4B4F-8C92-5E9410646005}">
      <dgm:prSet/>
      <dgm:spPr/>
      <dgm:t>
        <a:bodyPr/>
        <a:lstStyle/>
        <a:p>
          <a:endParaRPr lang="en-US"/>
        </a:p>
      </dgm:t>
    </dgm:pt>
    <dgm:pt modelId="{ABB02919-F091-405E-BDF1-5AE1DB998D11}">
      <dgm:prSet/>
      <dgm:spPr/>
      <dgm:t>
        <a:bodyPr/>
        <a:lstStyle/>
        <a:p>
          <a:r>
            <a:rPr lang="en-US" dirty="0"/>
            <a:t>DON’T FALL IN LOVE WITH MONEY</a:t>
          </a:r>
        </a:p>
      </dgm:t>
    </dgm:pt>
    <dgm:pt modelId="{28921C90-86CD-480F-BD04-AA7A72253CE2}" type="parTrans" cxnId="{8FD9C1B7-E77E-4074-A2CD-D2BA18953C62}">
      <dgm:prSet/>
      <dgm:spPr/>
      <dgm:t>
        <a:bodyPr/>
        <a:lstStyle/>
        <a:p>
          <a:endParaRPr lang="en-US"/>
        </a:p>
      </dgm:t>
    </dgm:pt>
    <dgm:pt modelId="{F43BC124-F014-4413-8099-7A71419A852A}" type="sibTrans" cxnId="{8FD9C1B7-E77E-4074-A2CD-D2BA18953C62}">
      <dgm:prSet/>
      <dgm:spPr/>
      <dgm:t>
        <a:bodyPr/>
        <a:lstStyle/>
        <a:p>
          <a:endParaRPr lang="en-US"/>
        </a:p>
      </dgm:t>
    </dgm:pt>
    <dgm:pt modelId="{0E410936-F3F2-4973-8399-5B7F77FB98C4}">
      <dgm:prSet/>
      <dgm:spPr/>
      <dgm:t>
        <a:bodyPr/>
        <a:lstStyle/>
        <a:p>
          <a:r>
            <a:rPr lang="en-US" dirty="0"/>
            <a:t>LEARN TO BE CONTENT WITH WHAT YOU HAVE</a:t>
          </a:r>
        </a:p>
      </dgm:t>
    </dgm:pt>
    <dgm:pt modelId="{482F3E97-A543-46C8-A4BB-5EB2DA06D200}" type="parTrans" cxnId="{19F784E8-B79D-4DB1-B74C-BE261B021D6C}">
      <dgm:prSet/>
      <dgm:spPr/>
      <dgm:t>
        <a:bodyPr/>
        <a:lstStyle/>
        <a:p>
          <a:endParaRPr lang="en-US"/>
        </a:p>
      </dgm:t>
    </dgm:pt>
    <dgm:pt modelId="{E010F211-88BB-4D68-86F3-4272AB20E767}" type="sibTrans" cxnId="{19F784E8-B79D-4DB1-B74C-BE261B021D6C}">
      <dgm:prSet/>
      <dgm:spPr/>
      <dgm:t>
        <a:bodyPr/>
        <a:lstStyle/>
        <a:p>
          <a:endParaRPr lang="en-US"/>
        </a:p>
      </dgm:t>
    </dgm:pt>
    <dgm:pt modelId="{3845C798-39E0-40AD-BEF1-0AB81CB8662F}">
      <dgm:prSet/>
      <dgm:spPr/>
      <dgm:t>
        <a:bodyPr/>
        <a:lstStyle/>
        <a:p>
          <a:r>
            <a:rPr lang="en-US" b="1" dirty="0"/>
            <a:t>DON’T WORRY ABOUT THE WHAT IFS</a:t>
          </a:r>
        </a:p>
      </dgm:t>
    </dgm:pt>
    <dgm:pt modelId="{A618206F-45CB-40E0-B016-B68B12424090}" type="parTrans" cxnId="{11BD098B-BA7A-4122-9E12-D6E5634656AE}">
      <dgm:prSet/>
      <dgm:spPr/>
      <dgm:t>
        <a:bodyPr/>
        <a:lstStyle/>
        <a:p>
          <a:endParaRPr lang="en-US"/>
        </a:p>
      </dgm:t>
    </dgm:pt>
    <dgm:pt modelId="{BF4A6099-B4FF-4B32-A154-64C1E6BF6487}" type="sibTrans" cxnId="{11BD098B-BA7A-4122-9E12-D6E5634656AE}">
      <dgm:prSet/>
      <dgm:spPr/>
      <dgm:t>
        <a:bodyPr/>
        <a:lstStyle/>
        <a:p>
          <a:endParaRPr lang="en-US"/>
        </a:p>
      </dgm:t>
    </dgm:pt>
    <dgm:pt modelId="{62A52BC2-1EC9-42FA-9FA6-7BBA0E5AAFBA}">
      <dgm:prSet/>
      <dgm:spPr/>
      <dgm:t>
        <a:bodyPr/>
        <a:lstStyle/>
        <a:p>
          <a:r>
            <a:rPr lang="en-US" b="1" dirty="0">
              <a:solidFill>
                <a:schemeClr val="bg1"/>
              </a:solidFill>
            </a:rPr>
            <a:t>BUY JUST THE RIGHT AMOUNT OF INSURANCE</a:t>
          </a:r>
        </a:p>
      </dgm:t>
    </dgm:pt>
    <dgm:pt modelId="{04576AAE-0A4B-49DC-93E4-433A6279572D}" type="parTrans" cxnId="{7567AD39-AF00-48E3-9F8D-98A185A6AA27}">
      <dgm:prSet/>
      <dgm:spPr/>
      <dgm:t>
        <a:bodyPr/>
        <a:lstStyle/>
        <a:p>
          <a:endParaRPr lang="en-US"/>
        </a:p>
      </dgm:t>
    </dgm:pt>
    <dgm:pt modelId="{FB5C721F-214C-4BCF-9525-B2D9FBFB2B9F}" type="sibTrans" cxnId="{7567AD39-AF00-48E3-9F8D-98A185A6AA27}">
      <dgm:prSet/>
      <dgm:spPr/>
      <dgm:t>
        <a:bodyPr/>
        <a:lstStyle/>
        <a:p>
          <a:endParaRPr lang="en-US"/>
        </a:p>
      </dgm:t>
    </dgm:pt>
    <dgm:pt modelId="{B1A6F8D6-17B3-4217-9DE5-524870A8CBEE}">
      <dgm:prSet/>
      <dgm:spPr/>
      <dgm:t>
        <a:bodyPr/>
        <a:lstStyle/>
        <a:p>
          <a:r>
            <a:rPr lang="en-US" b="1" dirty="0">
              <a:solidFill>
                <a:schemeClr val="bg1"/>
              </a:solidFill>
            </a:rPr>
            <a:t>GIVE AND IT WILL BE GIVEN</a:t>
          </a:r>
        </a:p>
      </dgm:t>
    </dgm:pt>
    <dgm:pt modelId="{46E027FE-5DBB-4682-BE90-A96FDFC1BA55}" type="parTrans" cxnId="{6B8EA1C1-824C-41E3-83B4-7A2FBBE565E9}">
      <dgm:prSet/>
      <dgm:spPr/>
      <dgm:t>
        <a:bodyPr/>
        <a:lstStyle/>
        <a:p>
          <a:endParaRPr lang="en-US"/>
        </a:p>
      </dgm:t>
    </dgm:pt>
    <dgm:pt modelId="{2B8F2CF2-458E-4C90-BC4E-BEC3DC9098DB}" type="sibTrans" cxnId="{6B8EA1C1-824C-41E3-83B4-7A2FBBE565E9}">
      <dgm:prSet/>
      <dgm:spPr/>
      <dgm:t>
        <a:bodyPr/>
        <a:lstStyle/>
        <a:p>
          <a:endParaRPr lang="en-US"/>
        </a:p>
      </dgm:t>
    </dgm:pt>
    <dgm:pt modelId="{5A8C9F3A-1617-4019-9738-417423DBD714}" type="pres">
      <dgm:prSet presAssocID="{19F01DC6-05F7-4E75-B4CB-D01A7744DE80}" presName="diagram" presStyleCnt="0">
        <dgm:presLayoutVars>
          <dgm:dir/>
          <dgm:resizeHandles val="exact"/>
        </dgm:presLayoutVars>
      </dgm:prSet>
      <dgm:spPr/>
    </dgm:pt>
    <dgm:pt modelId="{25F35B97-0758-42C3-BEEE-B3C3DA4EFFF4}" type="pres">
      <dgm:prSet presAssocID="{99CD5FF0-A3C4-413D-8442-E3C89B99DBC5}" presName="node" presStyleLbl="node1" presStyleIdx="0" presStyleCnt="6">
        <dgm:presLayoutVars>
          <dgm:bulletEnabled val="1"/>
        </dgm:presLayoutVars>
      </dgm:prSet>
      <dgm:spPr/>
    </dgm:pt>
    <dgm:pt modelId="{8C17A74D-905D-4D5D-98E8-FD95C4CC383C}" type="pres">
      <dgm:prSet presAssocID="{BC005901-94C6-4F75-8A8D-29ABAFF2ECE2}" presName="sibTrans" presStyleCnt="0"/>
      <dgm:spPr/>
    </dgm:pt>
    <dgm:pt modelId="{D051AA9B-B989-4539-844F-4B9F723A9214}" type="pres">
      <dgm:prSet presAssocID="{ABB02919-F091-405E-BDF1-5AE1DB998D11}" presName="node" presStyleLbl="node1" presStyleIdx="1" presStyleCnt="6">
        <dgm:presLayoutVars>
          <dgm:bulletEnabled val="1"/>
        </dgm:presLayoutVars>
      </dgm:prSet>
      <dgm:spPr/>
    </dgm:pt>
    <dgm:pt modelId="{AEE887F2-3AFA-4FE9-B85C-765DCD522057}" type="pres">
      <dgm:prSet presAssocID="{F43BC124-F014-4413-8099-7A71419A852A}" presName="sibTrans" presStyleCnt="0"/>
      <dgm:spPr/>
    </dgm:pt>
    <dgm:pt modelId="{5539E943-C63C-41E8-A2AA-BF5B6D27B3A4}" type="pres">
      <dgm:prSet presAssocID="{0E410936-F3F2-4973-8399-5B7F77FB98C4}" presName="node" presStyleLbl="node1" presStyleIdx="2" presStyleCnt="6" custLinFactNeighborX="-1745" custLinFactNeighborY="1530">
        <dgm:presLayoutVars>
          <dgm:bulletEnabled val="1"/>
        </dgm:presLayoutVars>
      </dgm:prSet>
      <dgm:spPr/>
    </dgm:pt>
    <dgm:pt modelId="{FEB2A4BF-3549-49EE-9057-4350AE4AF136}" type="pres">
      <dgm:prSet presAssocID="{E010F211-88BB-4D68-86F3-4272AB20E767}" presName="sibTrans" presStyleCnt="0"/>
      <dgm:spPr/>
    </dgm:pt>
    <dgm:pt modelId="{C43C28D2-1003-457B-9C1B-2B9F980860E1}" type="pres">
      <dgm:prSet presAssocID="{3845C798-39E0-40AD-BEF1-0AB81CB8662F}" presName="node" presStyleLbl="node1" presStyleIdx="3" presStyleCnt="6">
        <dgm:presLayoutVars>
          <dgm:bulletEnabled val="1"/>
        </dgm:presLayoutVars>
      </dgm:prSet>
      <dgm:spPr/>
    </dgm:pt>
    <dgm:pt modelId="{62124AE2-E6EB-4991-87ED-FDF2286AA7D3}" type="pres">
      <dgm:prSet presAssocID="{BF4A6099-B4FF-4B32-A154-64C1E6BF6487}" presName="sibTrans" presStyleCnt="0"/>
      <dgm:spPr/>
    </dgm:pt>
    <dgm:pt modelId="{06F86BBF-3124-438E-BA8E-E0DC3CF6CEFA}" type="pres">
      <dgm:prSet presAssocID="{62A52BC2-1EC9-42FA-9FA6-7BBA0E5AAFBA}" presName="node" presStyleLbl="node1" presStyleIdx="4" presStyleCnt="6">
        <dgm:presLayoutVars>
          <dgm:bulletEnabled val="1"/>
        </dgm:presLayoutVars>
      </dgm:prSet>
      <dgm:spPr/>
    </dgm:pt>
    <dgm:pt modelId="{E13862AF-C7F6-419D-AD7A-9FB7C8AE531F}" type="pres">
      <dgm:prSet presAssocID="{FB5C721F-214C-4BCF-9525-B2D9FBFB2B9F}" presName="sibTrans" presStyleCnt="0"/>
      <dgm:spPr/>
    </dgm:pt>
    <dgm:pt modelId="{4E75AD61-2A4B-4BF0-A7C3-7540785D03CE}" type="pres">
      <dgm:prSet presAssocID="{B1A6F8D6-17B3-4217-9DE5-524870A8CBEE}" presName="node" presStyleLbl="node1" presStyleIdx="5" presStyleCnt="6">
        <dgm:presLayoutVars>
          <dgm:bulletEnabled val="1"/>
        </dgm:presLayoutVars>
      </dgm:prSet>
      <dgm:spPr/>
    </dgm:pt>
  </dgm:ptLst>
  <dgm:cxnLst>
    <dgm:cxn modelId="{3A427806-2CB7-46F9-A50F-B60DE68DA4F1}" type="presOf" srcId="{62A52BC2-1EC9-42FA-9FA6-7BBA0E5AAFBA}" destId="{06F86BBF-3124-438E-BA8E-E0DC3CF6CEFA}" srcOrd="0" destOrd="0" presId="urn:microsoft.com/office/officeart/2005/8/layout/default"/>
    <dgm:cxn modelId="{934A1A2F-4B28-4B48-B001-DEE2C8DB785B}" type="presOf" srcId="{ABB02919-F091-405E-BDF1-5AE1DB998D11}" destId="{D051AA9B-B989-4539-844F-4B9F723A9214}" srcOrd="0" destOrd="0" presId="urn:microsoft.com/office/officeart/2005/8/layout/default"/>
    <dgm:cxn modelId="{7567AD39-AF00-48E3-9F8D-98A185A6AA27}" srcId="{19F01DC6-05F7-4E75-B4CB-D01A7744DE80}" destId="{62A52BC2-1EC9-42FA-9FA6-7BBA0E5AAFBA}" srcOrd="4" destOrd="0" parTransId="{04576AAE-0A4B-49DC-93E4-433A6279572D}" sibTransId="{FB5C721F-214C-4BCF-9525-B2D9FBFB2B9F}"/>
    <dgm:cxn modelId="{11BD098B-BA7A-4122-9E12-D6E5634656AE}" srcId="{19F01DC6-05F7-4E75-B4CB-D01A7744DE80}" destId="{3845C798-39E0-40AD-BEF1-0AB81CB8662F}" srcOrd="3" destOrd="0" parTransId="{A618206F-45CB-40E0-B016-B68B12424090}" sibTransId="{BF4A6099-B4FF-4B32-A154-64C1E6BF6487}"/>
    <dgm:cxn modelId="{9F988A91-84FB-40B1-9D33-D59926E9167A}" type="presOf" srcId="{3845C798-39E0-40AD-BEF1-0AB81CB8662F}" destId="{C43C28D2-1003-457B-9C1B-2B9F980860E1}" srcOrd="0" destOrd="0" presId="urn:microsoft.com/office/officeart/2005/8/layout/default"/>
    <dgm:cxn modelId="{21E245A8-52AB-4B4F-8C92-5E9410646005}" srcId="{19F01DC6-05F7-4E75-B4CB-D01A7744DE80}" destId="{99CD5FF0-A3C4-413D-8442-E3C89B99DBC5}" srcOrd="0" destOrd="0" parTransId="{96825395-ED42-432C-9383-4E2E26BC17C0}" sibTransId="{BC005901-94C6-4F75-8A8D-29ABAFF2ECE2}"/>
    <dgm:cxn modelId="{BE6468AB-C9F2-4372-A75E-546571BDFF9A}" type="presOf" srcId="{0E410936-F3F2-4973-8399-5B7F77FB98C4}" destId="{5539E943-C63C-41E8-A2AA-BF5B6D27B3A4}" srcOrd="0" destOrd="0" presId="urn:microsoft.com/office/officeart/2005/8/layout/default"/>
    <dgm:cxn modelId="{2BD5BEAE-48A4-4FA3-99DD-85A74E8D3E63}" type="presOf" srcId="{99CD5FF0-A3C4-413D-8442-E3C89B99DBC5}" destId="{25F35B97-0758-42C3-BEEE-B3C3DA4EFFF4}" srcOrd="0" destOrd="0" presId="urn:microsoft.com/office/officeart/2005/8/layout/default"/>
    <dgm:cxn modelId="{8FD9C1B7-E77E-4074-A2CD-D2BA18953C62}" srcId="{19F01DC6-05F7-4E75-B4CB-D01A7744DE80}" destId="{ABB02919-F091-405E-BDF1-5AE1DB998D11}" srcOrd="1" destOrd="0" parTransId="{28921C90-86CD-480F-BD04-AA7A72253CE2}" sibTransId="{F43BC124-F014-4413-8099-7A71419A852A}"/>
    <dgm:cxn modelId="{E677F7BA-E314-4B96-99E3-437EF2E0FB59}" type="presOf" srcId="{B1A6F8D6-17B3-4217-9DE5-524870A8CBEE}" destId="{4E75AD61-2A4B-4BF0-A7C3-7540785D03CE}" srcOrd="0" destOrd="0" presId="urn:microsoft.com/office/officeart/2005/8/layout/default"/>
    <dgm:cxn modelId="{6B8EA1C1-824C-41E3-83B4-7A2FBBE565E9}" srcId="{19F01DC6-05F7-4E75-B4CB-D01A7744DE80}" destId="{B1A6F8D6-17B3-4217-9DE5-524870A8CBEE}" srcOrd="5" destOrd="0" parTransId="{46E027FE-5DBB-4682-BE90-A96FDFC1BA55}" sibTransId="{2B8F2CF2-458E-4C90-BC4E-BEC3DC9098DB}"/>
    <dgm:cxn modelId="{88E90ACD-7DA6-4B33-8694-92682634B17B}" type="presOf" srcId="{19F01DC6-05F7-4E75-B4CB-D01A7744DE80}" destId="{5A8C9F3A-1617-4019-9738-417423DBD714}" srcOrd="0" destOrd="0" presId="urn:microsoft.com/office/officeart/2005/8/layout/default"/>
    <dgm:cxn modelId="{19F784E8-B79D-4DB1-B74C-BE261B021D6C}" srcId="{19F01DC6-05F7-4E75-B4CB-D01A7744DE80}" destId="{0E410936-F3F2-4973-8399-5B7F77FB98C4}" srcOrd="2" destOrd="0" parTransId="{482F3E97-A543-46C8-A4BB-5EB2DA06D200}" sibTransId="{E010F211-88BB-4D68-86F3-4272AB20E767}"/>
    <dgm:cxn modelId="{5A051F42-65D6-4EC2-BDF3-FFDB111EF96E}" type="presParOf" srcId="{5A8C9F3A-1617-4019-9738-417423DBD714}" destId="{25F35B97-0758-42C3-BEEE-B3C3DA4EFFF4}" srcOrd="0" destOrd="0" presId="urn:microsoft.com/office/officeart/2005/8/layout/default"/>
    <dgm:cxn modelId="{47F8E0DF-316C-49B1-8B74-CB74F0CF8E2A}" type="presParOf" srcId="{5A8C9F3A-1617-4019-9738-417423DBD714}" destId="{8C17A74D-905D-4D5D-98E8-FD95C4CC383C}" srcOrd="1" destOrd="0" presId="urn:microsoft.com/office/officeart/2005/8/layout/default"/>
    <dgm:cxn modelId="{F8AF5ED1-FDC9-4BA5-920A-348526EB43DD}" type="presParOf" srcId="{5A8C9F3A-1617-4019-9738-417423DBD714}" destId="{D051AA9B-B989-4539-844F-4B9F723A9214}" srcOrd="2" destOrd="0" presId="urn:microsoft.com/office/officeart/2005/8/layout/default"/>
    <dgm:cxn modelId="{D1915C9D-3CF2-42D1-B50F-696863BD98AD}" type="presParOf" srcId="{5A8C9F3A-1617-4019-9738-417423DBD714}" destId="{AEE887F2-3AFA-4FE9-B85C-765DCD522057}" srcOrd="3" destOrd="0" presId="urn:microsoft.com/office/officeart/2005/8/layout/default"/>
    <dgm:cxn modelId="{094AF82F-3E88-481D-8673-BF1D8057F4B6}" type="presParOf" srcId="{5A8C9F3A-1617-4019-9738-417423DBD714}" destId="{5539E943-C63C-41E8-A2AA-BF5B6D27B3A4}" srcOrd="4" destOrd="0" presId="urn:microsoft.com/office/officeart/2005/8/layout/default"/>
    <dgm:cxn modelId="{7AD3748D-0BF6-4A0C-80FE-6C8EC14562B7}" type="presParOf" srcId="{5A8C9F3A-1617-4019-9738-417423DBD714}" destId="{FEB2A4BF-3549-49EE-9057-4350AE4AF136}" srcOrd="5" destOrd="0" presId="urn:microsoft.com/office/officeart/2005/8/layout/default"/>
    <dgm:cxn modelId="{1BD72F61-1B86-41E6-AF96-0E05B01561C3}" type="presParOf" srcId="{5A8C9F3A-1617-4019-9738-417423DBD714}" destId="{C43C28D2-1003-457B-9C1B-2B9F980860E1}" srcOrd="6" destOrd="0" presId="urn:microsoft.com/office/officeart/2005/8/layout/default"/>
    <dgm:cxn modelId="{CDC4898C-D914-4DF0-9435-2D7E7C6C6464}" type="presParOf" srcId="{5A8C9F3A-1617-4019-9738-417423DBD714}" destId="{62124AE2-E6EB-4991-87ED-FDF2286AA7D3}" srcOrd="7" destOrd="0" presId="urn:microsoft.com/office/officeart/2005/8/layout/default"/>
    <dgm:cxn modelId="{2BDA52D5-605F-41A1-83A7-D33B6A09FCCE}" type="presParOf" srcId="{5A8C9F3A-1617-4019-9738-417423DBD714}" destId="{06F86BBF-3124-438E-BA8E-E0DC3CF6CEFA}" srcOrd="8" destOrd="0" presId="urn:microsoft.com/office/officeart/2005/8/layout/default"/>
    <dgm:cxn modelId="{03301E79-83F9-4DE2-8014-BE2338A699F5}" type="presParOf" srcId="{5A8C9F3A-1617-4019-9738-417423DBD714}" destId="{E13862AF-C7F6-419D-AD7A-9FB7C8AE531F}" srcOrd="9" destOrd="0" presId="urn:microsoft.com/office/officeart/2005/8/layout/default"/>
    <dgm:cxn modelId="{5D253620-118A-4D6B-93F2-4CAD96F99A52}" type="presParOf" srcId="{5A8C9F3A-1617-4019-9738-417423DBD714}" destId="{4E75AD61-2A4B-4BF0-A7C3-7540785D03CE}"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9F01DC6-05F7-4E75-B4CB-D01A7744DE80}" type="doc">
      <dgm:prSet loTypeId="urn:microsoft.com/office/officeart/2005/8/layout/default" loCatId="list" qsTypeId="urn:microsoft.com/office/officeart/2005/8/quickstyle/simple1" qsCatId="simple" csTypeId="urn:microsoft.com/office/officeart/2005/8/colors/colorful2" csCatId="colorful" phldr="1"/>
      <dgm:spPr/>
      <dgm:t>
        <a:bodyPr/>
        <a:lstStyle/>
        <a:p>
          <a:endParaRPr lang="en-US"/>
        </a:p>
      </dgm:t>
    </dgm:pt>
    <dgm:pt modelId="{99CD5FF0-A3C4-413D-8442-E3C89B99DBC5}">
      <dgm:prSet/>
      <dgm:spPr/>
      <dgm:t>
        <a:bodyPr/>
        <a:lstStyle/>
        <a:p>
          <a:r>
            <a:rPr lang="en-US" dirty="0"/>
            <a:t>INCREASE YOUR SAVING RATE SYTEMATICALLY</a:t>
          </a:r>
        </a:p>
      </dgm:t>
    </dgm:pt>
    <dgm:pt modelId="{96825395-ED42-432C-9383-4E2E26BC17C0}" type="parTrans" cxnId="{21E245A8-52AB-4B4F-8C92-5E9410646005}">
      <dgm:prSet/>
      <dgm:spPr/>
      <dgm:t>
        <a:bodyPr/>
        <a:lstStyle/>
        <a:p>
          <a:endParaRPr lang="en-US"/>
        </a:p>
      </dgm:t>
    </dgm:pt>
    <dgm:pt modelId="{BC005901-94C6-4F75-8A8D-29ABAFF2ECE2}" type="sibTrans" cxnId="{21E245A8-52AB-4B4F-8C92-5E9410646005}">
      <dgm:prSet/>
      <dgm:spPr/>
      <dgm:t>
        <a:bodyPr/>
        <a:lstStyle/>
        <a:p>
          <a:endParaRPr lang="en-US"/>
        </a:p>
      </dgm:t>
    </dgm:pt>
    <dgm:pt modelId="{ABB02919-F091-405E-BDF1-5AE1DB998D11}">
      <dgm:prSet/>
      <dgm:spPr/>
      <dgm:t>
        <a:bodyPr/>
        <a:lstStyle/>
        <a:p>
          <a:r>
            <a:rPr lang="en-US" dirty="0"/>
            <a:t>PLAN FOR WHAT YOU BUY</a:t>
          </a:r>
        </a:p>
      </dgm:t>
    </dgm:pt>
    <dgm:pt modelId="{28921C90-86CD-480F-BD04-AA7A72253CE2}" type="parTrans" cxnId="{8FD9C1B7-E77E-4074-A2CD-D2BA18953C62}">
      <dgm:prSet/>
      <dgm:spPr/>
      <dgm:t>
        <a:bodyPr/>
        <a:lstStyle/>
        <a:p>
          <a:endParaRPr lang="en-US"/>
        </a:p>
      </dgm:t>
    </dgm:pt>
    <dgm:pt modelId="{F43BC124-F014-4413-8099-7A71419A852A}" type="sibTrans" cxnId="{8FD9C1B7-E77E-4074-A2CD-D2BA18953C62}">
      <dgm:prSet/>
      <dgm:spPr/>
      <dgm:t>
        <a:bodyPr/>
        <a:lstStyle/>
        <a:p>
          <a:endParaRPr lang="en-US"/>
        </a:p>
      </dgm:t>
    </dgm:pt>
    <dgm:pt modelId="{0E410936-F3F2-4973-8399-5B7F77FB98C4}">
      <dgm:prSet/>
      <dgm:spPr/>
      <dgm:t>
        <a:bodyPr/>
        <a:lstStyle/>
        <a:p>
          <a:r>
            <a:rPr lang="en-US" dirty="0"/>
            <a:t>LEARN THE BASICS OF INVESTING</a:t>
          </a:r>
        </a:p>
      </dgm:t>
    </dgm:pt>
    <dgm:pt modelId="{482F3E97-A543-46C8-A4BB-5EB2DA06D200}" type="parTrans" cxnId="{19F784E8-B79D-4DB1-B74C-BE261B021D6C}">
      <dgm:prSet/>
      <dgm:spPr/>
      <dgm:t>
        <a:bodyPr/>
        <a:lstStyle/>
        <a:p>
          <a:endParaRPr lang="en-US"/>
        </a:p>
      </dgm:t>
    </dgm:pt>
    <dgm:pt modelId="{E010F211-88BB-4D68-86F3-4272AB20E767}" type="sibTrans" cxnId="{19F784E8-B79D-4DB1-B74C-BE261B021D6C}">
      <dgm:prSet/>
      <dgm:spPr/>
      <dgm:t>
        <a:bodyPr/>
        <a:lstStyle/>
        <a:p>
          <a:endParaRPr lang="en-US"/>
        </a:p>
      </dgm:t>
    </dgm:pt>
    <dgm:pt modelId="{3845C798-39E0-40AD-BEF1-0AB81CB8662F}">
      <dgm:prSet/>
      <dgm:spPr/>
      <dgm:t>
        <a:bodyPr/>
        <a:lstStyle/>
        <a:p>
          <a:r>
            <a:rPr lang="en-US" b="1" dirty="0"/>
            <a:t>UNDERSTAND THE TIME VALUE OF MONEY</a:t>
          </a:r>
        </a:p>
      </dgm:t>
    </dgm:pt>
    <dgm:pt modelId="{A618206F-45CB-40E0-B016-B68B12424090}" type="parTrans" cxnId="{11BD098B-BA7A-4122-9E12-D6E5634656AE}">
      <dgm:prSet/>
      <dgm:spPr/>
      <dgm:t>
        <a:bodyPr/>
        <a:lstStyle/>
        <a:p>
          <a:endParaRPr lang="en-US"/>
        </a:p>
      </dgm:t>
    </dgm:pt>
    <dgm:pt modelId="{BF4A6099-B4FF-4B32-A154-64C1E6BF6487}" type="sibTrans" cxnId="{11BD098B-BA7A-4122-9E12-D6E5634656AE}">
      <dgm:prSet/>
      <dgm:spPr/>
      <dgm:t>
        <a:bodyPr/>
        <a:lstStyle/>
        <a:p>
          <a:endParaRPr lang="en-US"/>
        </a:p>
      </dgm:t>
    </dgm:pt>
    <dgm:pt modelId="{62A52BC2-1EC9-42FA-9FA6-7BBA0E5AAFBA}">
      <dgm:prSet/>
      <dgm:spPr/>
      <dgm:t>
        <a:bodyPr/>
        <a:lstStyle/>
        <a:p>
          <a:r>
            <a:rPr lang="en-US" b="1" dirty="0">
              <a:solidFill>
                <a:schemeClr val="bg1"/>
              </a:solidFill>
            </a:rPr>
            <a:t>LEARN HOW CREDIT CARDS AND INTEREST WORKS</a:t>
          </a:r>
        </a:p>
      </dgm:t>
    </dgm:pt>
    <dgm:pt modelId="{04576AAE-0A4B-49DC-93E4-433A6279572D}" type="parTrans" cxnId="{7567AD39-AF00-48E3-9F8D-98A185A6AA27}">
      <dgm:prSet/>
      <dgm:spPr/>
      <dgm:t>
        <a:bodyPr/>
        <a:lstStyle/>
        <a:p>
          <a:endParaRPr lang="en-US"/>
        </a:p>
      </dgm:t>
    </dgm:pt>
    <dgm:pt modelId="{FB5C721F-214C-4BCF-9525-B2D9FBFB2B9F}" type="sibTrans" cxnId="{7567AD39-AF00-48E3-9F8D-98A185A6AA27}">
      <dgm:prSet/>
      <dgm:spPr/>
      <dgm:t>
        <a:bodyPr/>
        <a:lstStyle/>
        <a:p>
          <a:endParaRPr lang="en-US"/>
        </a:p>
      </dgm:t>
    </dgm:pt>
    <dgm:pt modelId="{B1A6F8D6-17B3-4217-9DE5-524870A8CBEE}">
      <dgm:prSet/>
      <dgm:spPr/>
      <dgm:t>
        <a:bodyPr/>
        <a:lstStyle/>
        <a:p>
          <a:r>
            <a:rPr lang="en-US" b="1" dirty="0">
              <a:solidFill>
                <a:schemeClr val="bg1"/>
              </a:solidFill>
            </a:rPr>
            <a:t>BALANCE YOUR CHECKBOOK</a:t>
          </a:r>
        </a:p>
      </dgm:t>
    </dgm:pt>
    <dgm:pt modelId="{46E027FE-5DBB-4682-BE90-A96FDFC1BA55}" type="parTrans" cxnId="{6B8EA1C1-824C-41E3-83B4-7A2FBBE565E9}">
      <dgm:prSet/>
      <dgm:spPr/>
      <dgm:t>
        <a:bodyPr/>
        <a:lstStyle/>
        <a:p>
          <a:endParaRPr lang="en-US"/>
        </a:p>
      </dgm:t>
    </dgm:pt>
    <dgm:pt modelId="{2B8F2CF2-458E-4C90-BC4E-BEC3DC9098DB}" type="sibTrans" cxnId="{6B8EA1C1-824C-41E3-83B4-7A2FBBE565E9}">
      <dgm:prSet/>
      <dgm:spPr/>
      <dgm:t>
        <a:bodyPr/>
        <a:lstStyle/>
        <a:p>
          <a:endParaRPr lang="en-US"/>
        </a:p>
      </dgm:t>
    </dgm:pt>
    <dgm:pt modelId="{5A8C9F3A-1617-4019-9738-417423DBD714}" type="pres">
      <dgm:prSet presAssocID="{19F01DC6-05F7-4E75-B4CB-D01A7744DE80}" presName="diagram" presStyleCnt="0">
        <dgm:presLayoutVars>
          <dgm:dir/>
          <dgm:resizeHandles val="exact"/>
        </dgm:presLayoutVars>
      </dgm:prSet>
      <dgm:spPr/>
    </dgm:pt>
    <dgm:pt modelId="{25F35B97-0758-42C3-BEEE-B3C3DA4EFFF4}" type="pres">
      <dgm:prSet presAssocID="{99CD5FF0-A3C4-413D-8442-E3C89B99DBC5}" presName="node" presStyleLbl="node1" presStyleIdx="0" presStyleCnt="6" custLinFactNeighborX="-658" custLinFactNeighborY="3168">
        <dgm:presLayoutVars>
          <dgm:bulletEnabled val="1"/>
        </dgm:presLayoutVars>
      </dgm:prSet>
      <dgm:spPr/>
    </dgm:pt>
    <dgm:pt modelId="{8C17A74D-905D-4D5D-98E8-FD95C4CC383C}" type="pres">
      <dgm:prSet presAssocID="{BC005901-94C6-4F75-8A8D-29ABAFF2ECE2}" presName="sibTrans" presStyleCnt="0"/>
      <dgm:spPr/>
    </dgm:pt>
    <dgm:pt modelId="{D051AA9B-B989-4539-844F-4B9F723A9214}" type="pres">
      <dgm:prSet presAssocID="{ABB02919-F091-405E-BDF1-5AE1DB998D11}" presName="node" presStyleLbl="node1" presStyleIdx="1" presStyleCnt="6" custLinFactNeighborX="0" custLinFactNeighborY="3168">
        <dgm:presLayoutVars>
          <dgm:bulletEnabled val="1"/>
        </dgm:presLayoutVars>
      </dgm:prSet>
      <dgm:spPr/>
    </dgm:pt>
    <dgm:pt modelId="{AEE887F2-3AFA-4FE9-B85C-765DCD522057}" type="pres">
      <dgm:prSet presAssocID="{F43BC124-F014-4413-8099-7A71419A852A}" presName="sibTrans" presStyleCnt="0"/>
      <dgm:spPr/>
    </dgm:pt>
    <dgm:pt modelId="{5539E943-C63C-41E8-A2AA-BF5B6D27B3A4}" type="pres">
      <dgm:prSet presAssocID="{0E410936-F3F2-4973-8399-5B7F77FB98C4}" presName="node" presStyleLbl="node1" presStyleIdx="2" presStyleCnt="6" custLinFactNeighborX="-1745" custLinFactNeighborY="1530">
        <dgm:presLayoutVars>
          <dgm:bulletEnabled val="1"/>
        </dgm:presLayoutVars>
      </dgm:prSet>
      <dgm:spPr/>
    </dgm:pt>
    <dgm:pt modelId="{FEB2A4BF-3549-49EE-9057-4350AE4AF136}" type="pres">
      <dgm:prSet presAssocID="{E010F211-88BB-4D68-86F3-4272AB20E767}" presName="sibTrans" presStyleCnt="0"/>
      <dgm:spPr/>
    </dgm:pt>
    <dgm:pt modelId="{C43C28D2-1003-457B-9C1B-2B9F980860E1}" type="pres">
      <dgm:prSet presAssocID="{3845C798-39E0-40AD-BEF1-0AB81CB8662F}" presName="node" presStyleLbl="node1" presStyleIdx="3" presStyleCnt="6">
        <dgm:presLayoutVars>
          <dgm:bulletEnabled val="1"/>
        </dgm:presLayoutVars>
      </dgm:prSet>
      <dgm:spPr/>
    </dgm:pt>
    <dgm:pt modelId="{62124AE2-E6EB-4991-87ED-FDF2286AA7D3}" type="pres">
      <dgm:prSet presAssocID="{BF4A6099-B4FF-4B32-A154-64C1E6BF6487}" presName="sibTrans" presStyleCnt="0"/>
      <dgm:spPr/>
    </dgm:pt>
    <dgm:pt modelId="{06F86BBF-3124-438E-BA8E-E0DC3CF6CEFA}" type="pres">
      <dgm:prSet presAssocID="{62A52BC2-1EC9-42FA-9FA6-7BBA0E5AAFBA}" presName="node" presStyleLbl="node1" presStyleIdx="4" presStyleCnt="6">
        <dgm:presLayoutVars>
          <dgm:bulletEnabled val="1"/>
        </dgm:presLayoutVars>
      </dgm:prSet>
      <dgm:spPr/>
    </dgm:pt>
    <dgm:pt modelId="{E13862AF-C7F6-419D-AD7A-9FB7C8AE531F}" type="pres">
      <dgm:prSet presAssocID="{FB5C721F-214C-4BCF-9525-B2D9FBFB2B9F}" presName="sibTrans" presStyleCnt="0"/>
      <dgm:spPr/>
    </dgm:pt>
    <dgm:pt modelId="{4E75AD61-2A4B-4BF0-A7C3-7540785D03CE}" type="pres">
      <dgm:prSet presAssocID="{B1A6F8D6-17B3-4217-9DE5-524870A8CBEE}" presName="node" presStyleLbl="node1" presStyleIdx="5" presStyleCnt="6">
        <dgm:presLayoutVars>
          <dgm:bulletEnabled val="1"/>
        </dgm:presLayoutVars>
      </dgm:prSet>
      <dgm:spPr/>
    </dgm:pt>
  </dgm:ptLst>
  <dgm:cxnLst>
    <dgm:cxn modelId="{3A427806-2CB7-46F9-A50F-B60DE68DA4F1}" type="presOf" srcId="{62A52BC2-1EC9-42FA-9FA6-7BBA0E5AAFBA}" destId="{06F86BBF-3124-438E-BA8E-E0DC3CF6CEFA}" srcOrd="0" destOrd="0" presId="urn:microsoft.com/office/officeart/2005/8/layout/default"/>
    <dgm:cxn modelId="{934A1A2F-4B28-4B48-B001-DEE2C8DB785B}" type="presOf" srcId="{ABB02919-F091-405E-BDF1-5AE1DB998D11}" destId="{D051AA9B-B989-4539-844F-4B9F723A9214}" srcOrd="0" destOrd="0" presId="urn:microsoft.com/office/officeart/2005/8/layout/default"/>
    <dgm:cxn modelId="{7567AD39-AF00-48E3-9F8D-98A185A6AA27}" srcId="{19F01DC6-05F7-4E75-B4CB-D01A7744DE80}" destId="{62A52BC2-1EC9-42FA-9FA6-7BBA0E5AAFBA}" srcOrd="4" destOrd="0" parTransId="{04576AAE-0A4B-49DC-93E4-433A6279572D}" sibTransId="{FB5C721F-214C-4BCF-9525-B2D9FBFB2B9F}"/>
    <dgm:cxn modelId="{11BD098B-BA7A-4122-9E12-D6E5634656AE}" srcId="{19F01DC6-05F7-4E75-B4CB-D01A7744DE80}" destId="{3845C798-39E0-40AD-BEF1-0AB81CB8662F}" srcOrd="3" destOrd="0" parTransId="{A618206F-45CB-40E0-B016-B68B12424090}" sibTransId="{BF4A6099-B4FF-4B32-A154-64C1E6BF6487}"/>
    <dgm:cxn modelId="{9F988A91-84FB-40B1-9D33-D59926E9167A}" type="presOf" srcId="{3845C798-39E0-40AD-BEF1-0AB81CB8662F}" destId="{C43C28D2-1003-457B-9C1B-2B9F980860E1}" srcOrd="0" destOrd="0" presId="urn:microsoft.com/office/officeart/2005/8/layout/default"/>
    <dgm:cxn modelId="{21E245A8-52AB-4B4F-8C92-5E9410646005}" srcId="{19F01DC6-05F7-4E75-B4CB-D01A7744DE80}" destId="{99CD5FF0-A3C4-413D-8442-E3C89B99DBC5}" srcOrd="0" destOrd="0" parTransId="{96825395-ED42-432C-9383-4E2E26BC17C0}" sibTransId="{BC005901-94C6-4F75-8A8D-29ABAFF2ECE2}"/>
    <dgm:cxn modelId="{BE6468AB-C9F2-4372-A75E-546571BDFF9A}" type="presOf" srcId="{0E410936-F3F2-4973-8399-5B7F77FB98C4}" destId="{5539E943-C63C-41E8-A2AA-BF5B6D27B3A4}" srcOrd="0" destOrd="0" presId="urn:microsoft.com/office/officeart/2005/8/layout/default"/>
    <dgm:cxn modelId="{2BD5BEAE-48A4-4FA3-99DD-85A74E8D3E63}" type="presOf" srcId="{99CD5FF0-A3C4-413D-8442-E3C89B99DBC5}" destId="{25F35B97-0758-42C3-BEEE-B3C3DA4EFFF4}" srcOrd="0" destOrd="0" presId="urn:microsoft.com/office/officeart/2005/8/layout/default"/>
    <dgm:cxn modelId="{8FD9C1B7-E77E-4074-A2CD-D2BA18953C62}" srcId="{19F01DC6-05F7-4E75-B4CB-D01A7744DE80}" destId="{ABB02919-F091-405E-BDF1-5AE1DB998D11}" srcOrd="1" destOrd="0" parTransId="{28921C90-86CD-480F-BD04-AA7A72253CE2}" sibTransId="{F43BC124-F014-4413-8099-7A71419A852A}"/>
    <dgm:cxn modelId="{E677F7BA-E314-4B96-99E3-437EF2E0FB59}" type="presOf" srcId="{B1A6F8D6-17B3-4217-9DE5-524870A8CBEE}" destId="{4E75AD61-2A4B-4BF0-A7C3-7540785D03CE}" srcOrd="0" destOrd="0" presId="urn:microsoft.com/office/officeart/2005/8/layout/default"/>
    <dgm:cxn modelId="{6B8EA1C1-824C-41E3-83B4-7A2FBBE565E9}" srcId="{19F01DC6-05F7-4E75-B4CB-D01A7744DE80}" destId="{B1A6F8D6-17B3-4217-9DE5-524870A8CBEE}" srcOrd="5" destOrd="0" parTransId="{46E027FE-5DBB-4682-BE90-A96FDFC1BA55}" sibTransId="{2B8F2CF2-458E-4C90-BC4E-BEC3DC9098DB}"/>
    <dgm:cxn modelId="{88E90ACD-7DA6-4B33-8694-92682634B17B}" type="presOf" srcId="{19F01DC6-05F7-4E75-B4CB-D01A7744DE80}" destId="{5A8C9F3A-1617-4019-9738-417423DBD714}" srcOrd="0" destOrd="0" presId="urn:microsoft.com/office/officeart/2005/8/layout/default"/>
    <dgm:cxn modelId="{19F784E8-B79D-4DB1-B74C-BE261B021D6C}" srcId="{19F01DC6-05F7-4E75-B4CB-D01A7744DE80}" destId="{0E410936-F3F2-4973-8399-5B7F77FB98C4}" srcOrd="2" destOrd="0" parTransId="{482F3E97-A543-46C8-A4BB-5EB2DA06D200}" sibTransId="{E010F211-88BB-4D68-86F3-4272AB20E767}"/>
    <dgm:cxn modelId="{5A051F42-65D6-4EC2-BDF3-FFDB111EF96E}" type="presParOf" srcId="{5A8C9F3A-1617-4019-9738-417423DBD714}" destId="{25F35B97-0758-42C3-BEEE-B3C3DA4EFFF4}" srcOrd="0" destOrd="0" presId="urn:microsoft.com/office/officeart/2005/8/layout/default"/>
    <dgm:cxn modelId="{47F8E0DF-316C-49B1-8B74-CB74F0CF8E2A}" type="presParOf" srcId="{5A8C9F3A-1617-4019-9738-417423DBD714}" destId="{8C17A74D-905D-4D5D-98E8-FD95C4CC383C}" srcOrd="1" destOrd="0" presId="urn:microsoft.com/office/officeart/2005/8/layout/default"/>
    <dgm:cxn modelId="{F8AF5ED1-FDC9-4BA5-920A-348526EB43DD}" type="presParOf" srcId="{5A8C9F3A-1617-4019-9738-417423DBD714}" destId="{D051AA9B-B989-4539-844F-4B9F723A9214}" srcOrd="2" destOrd="0" presId="urn:microsoft.com/office/officeart/2005/8/layout/default"/>
    <dgm:cxn modelId="{D1915C9D-3CF2-42D1-B50F-696863BD98AD}" type="presParOf" srcId="{5A8C9F3A-1617-4019-9738-417423DBD714}" destId="{AEE887F2-3AFA-4FE9-B85C-765DCD522057}" srcOrd="3" destOrd="0" presId="urn:microsoft.com/office/officeart/2005/8/layout/default"/>
    <dgm:cxn modelId="{094AF82F-3E88-481D-8673-BF1D8057F4B6}" type="presParOf" srcId="{5A8C9F3A-1617-4019-9738-417423DBD714}" destId="{5539E943-C63C-41E8-A2AA-BF5B6D27B3A4}" srcOrd="4" destOrd="0" presId="urn:microsoft.com/office/officeart/2005/8/layout/default"/>
    <dgm:cxn modelId="{7AD3748D-0BF6-4A0C-80FE-6C8EC14562B7}" type="presParOf" srcId="{5A8C9F3A-1617-4019-9738-417423DBD714}" destId="{FEB2A4BF-3549-49EE-9057-4350AE4AF136}" srcOrd="5" destOrd="0" presId="urn:microsoft.com/office/officeart/2005/8/layout/default"/>
    <dgm:cxn modelId="{1BD72F61-1B86-41E6-AF96-0E05B01561C3}" type="presParOf" srcId="{5A8C9F3A-1617-4019-9738-417423DBD714}" destId="{C43C28D2-1003-457B-9C1B-2B9F980860E1}" srcOrd="6" destOrd="0" presId="urn:microsoft.com/office/officeart/2005/8/layout/default"/>
    <dgm:cxn modelId="{CDC4898C-D914-4DF0-9435-2D7E7C6C6464}" type="presParOf" srcId="{5A8C9F3A-1617-4019-9738-417423DBD714}" destId="{62124AE2-E6EB-4991-87ED-FDF2286AA7D3}" srcOrd="7" destOrd="0" presId="urn:microsoft.com/office/officeart/2005/8/layout/default"/>
    <dgm:cxn modelId="{2BDA52D5-605F-41A1-83A7-D33B6A09FCCE}" type="presParOf" srcId="{5A8C9F3A-1617-4019-9738-417423DBD714}" destId="{06F86BBF-3124-438E-BA8E-E0DC3CF6CEFA}" srcOrd="8" destOrd="0" presId="urn:microsoft.com/office/officeart/2005/8/layout/default"/>
    <dgm:cxn modelId="{03301E79-83F9-4DE2-8014-BE2338A699F5}" type="presParOf" srcId="{5A8C9F3A-1617-4019-9738-417423DBD714}" destId="{E13862AF-C7F6-419D-AD7A-9FB7C8AE531F}" srcOrd="9" destOrd="0" presId="urn:microsoft.com/office/officeart/2005/8/layout/default"/>
    <dgm:cxn modelId="{5D253620-118A-4D6B-93F2-4CAD96F99A52}" type="presParOf" srcId="{5A8C9F3A-1617-4019-9738-417423DBD714}" destId="{4E75AD61-2A4B-4BF0-A7C3-7540785D03CE}"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19F01DC6-05F7-4E75-B4CB-D01A7744DE80}" type="doc">
      <dgm:prSet loTypeId="urn:microsoft.com/office/officeart/2005/8/layout/default" loCatId="list" qsTypeId="urn:microsoft.com/office/officeart/2005/8/quickstyle/simple1" qsCatId="simple" csTypeId="urn:microsoft.com/office/officeart/2005/8/colors/colorful2" csCatId="colorful" phldr="1"/>
      <dgm:spPr/>
      <dgm:t>
        <a:bodyPr/>
        <a:lstStyle/>
        <a:p>
          <a:endParaRPr lang="en-US"/>
        </a:p>
      </dgm:t>
    </dgm:pt>
    <dgm:pt modelId="{99CD5FF0-A3C4-413D-8442-E3C89B99DBC5}">
      <dgm:prSet/>
      <dgm:spPr/>
      <dgm:t>
        <a:bodyPr/>
        <a:lstStyle/>
        <a:p>
          <a:r>
            <a:rPr lang="en-US" dirty="0"/>
            <a:t>MAKE A BUDGET AND LIVE WITHIN IT</a:t>
          </a:r>
        </a:p>
      </dgm:t>
    </dgm:pt>
    <dgm:pt modelId="{96825395-ED42-432C-9383-4E2E26BC17C0}" type="parTrans" cxnId="{21E245A8-52AB-4B4F-8C92-5E9410646005}">
      <dgm:prSet/>
      <dgm:spPr/>
      <dgm:t>
        <a:bodyPr/>
        <a:lstStyle/>
        <a:p>
          <a:endParaRPr lang="en-US"/>
        </a:p>
      </dgm:t>
    </dgm:pt>
    <dgm:pt modelId="{BC005901-94C6-4F75-8A8D-29ABAFF2ECE2}" type="sibTrans" cxnId="{21E245A8-52AB-4B4F-8C92-5E9410646005}">
      <dgm:prSet/>
      <dgm:spPr/>
      <dgm:t>
        <a:bodyPr/>
        <a:lstStyle/>
        <a:p>
          <a:endParaRPr lang="en-US"/>
        </a:p>
      </dgm:t>
    </dgm:pt>
    <dgm:pt modelId="{ABB02919-F091-405E-BDF1-5AE1DB998D11}">
      <dgm:prSet/>
      <dgm:spPr/>
      <dgm:t>
        <a:bodyPr/>
        <a:lstStyle/>
        <a:p>
          <a:r>
            <a:rPr lang="en-US" dirty="0"/>
            <a:t>LEARN TO SAY NO TO YOURSELF AND YOUR FAMILY</a:t>
          </a:r>
        </a:p>
      </dgm:t>
    </dgm:pt>
    <dgm:pt modelId="{28921C90-86CD-480F-BD04-AA7A72253CE2}" type="parTrans" cxnId="{8FD9C1B7-E77E-4074-A2CD-D2BA18953C62}">
      <dgm:prSet/>
      <dgm:spPr/>
      <dgm:t>
        <a:bodyPr/>
        <a:lstStyle/>
        <a:p>
          <a:endParaRPr lang="en-US"/>
        </a:p>
      </dgm:t>
    </dgm:pt>
    <dgm:pt modelId="{F43BC124-F014-4413-8099-7A71419A852A}" type="sibTrans" cxnId="{8FD9C1B7-E77E-4074-A2CD-D2BA18953C62}">
      <dgm:prSet/>
      <dgm:spPr/>
      <dgm:t>
        <a:bodyPr/>
        <a:lstStyle/>
        <a:p>
          <a:endParaRPr lang="en-US"/>
        </a:p>
      </dgm:t>
    </dgm:pt>
    <dgm:pt modelId="{0E410936-F3F2-4973-8399-5B7F77FB98C4}">
      <dgm:prSet/>
      <dgm:spPr/>
      <dgm:t>
        <a:bodyPr/>
        <a:lstStyle/>
        <a:p>
          <a:r>
            <a:rPr lang="en-US" dirty="0"/>
            <a:t>BE MODEST WHEN ESTIMATING YOUR RATE OF RETURN ON INVESTMENTS</a:t>
          </a:r>
        </a:p>
      </dgm:t>
    </dgm:pt>
    <dgm:pt modelId="{482F3E97-A543-46C8-A4BB-5EB2DA06D200}" type="parTrans" cxnId="{19F784E8-B79D-4DB1-B74C-BE261B021D6C}">
      <dgm:prSet/>
      <dgm:spPr/>
      <dgm:t>
        <a:bodyPr/>
        <a:lstStyle/>
        <a:p>
          <a:endParaRPr lang="en-US"/>
        </a:p>
      </dgm:t>
    </dgm:pt>
    <dgm:pt modelId="{E010F211-88BB-4D68-86F3-4272AB20E767}" type="sibTrans" cxnId="{19F784E8-B79D-4DB1-B74C-BE261B021D6C}">
      <dgm:prSet/>
      <dgm:spPr/>
      <dgm:t>
        <a:bodyPr/>
        <a:lstStyle/>
        <a:p>
          <a:endParaRPr lang="en-US"/>
        </a:p>
      </dgm:t>
    </dgm:pt>
    <dgm:pt modelId="{3845C798-39E0-40AD-BEF1-0AB81CB8662F}">
      <dgm:prSet/>
      <dgm:spPr/>
      <dgm:t>
        <a:bodyPr/>
        <a:lstStyle/>
        <a:p>
          <a:r>
            <a:rPr lang="en-US" b="1" dirty="0"/>
            <a:t>MANAGE YOUR DEBT</a:t>
          </a:r>
        </a:p>
      </dgm:t>
    </dgm:pt>
    <dgm:pt modelId="{A618206F-45CB-40E0-B016-B68B12424090}" type="parTrans" cxnId="{11BD098B-BA7A-4122-9E12-D6E5634656AE}">
      <dgm:prSet/>
      <dgm:spPr/>
      <dgm:t>
        <a:bodyPr/>
        <a:lstStyle/>
        <a:p>
          <a:endParaRPr lang="en-US"/>
        </a:p>
      </dgm:t>
    </dgm:pt>
    <dgm:pt modelId="{BF4A6099-B4FF-4B32-A154-64C1E6BF6487}" type="sibTrans" cxnId="{11BD098B-BA7A-4122-9E12-D6E5634656AE}">
      <dgm:prSet/>
      <dgm:spPr/>
      <dgm:t>
        <a:bodyPr/>
        <a:lstStyle/>
        <a:p>
          <a:endParaRPr lang="en-US"/>
        </a:p>
      </dgm:t>
    </dgm:pt>
    <dgm:pt modelId="{62A52BC2-1EC9-42FA-9FA6-7BBA0E5AAFBA}">
      <dgm:prSet/>
      <dgm:spPr/>
      <dgm:t>
        <a:bodyPr/>
        <a:lstStyle/>
        <a:p>
          <a:r>
            <a:rPr lang="en-US" b="1" dirty="0">
              <a:solidFill>
                <a:schemeClr val="bg1"/>
              </a:solidFill>
            </a:rPr>
            <a:t>MAXIMIZE EMPLOYEE BENEFITS</a:t>
          </a:r>
        </a:p>
      </dgm:t>
    </dgm:pt>
    <dgm:pt modelId="{04576AAE-0A4B-49DC-93E4-433A6279572D}" type="parTrans" cxnId="{7567AD39-AF00-48E3-9F8D-98A185A6AA27}">
      <dgm:prSet/>
      <dgm:spPr/>
      <dgm:t>
        <a:bodyPr/>
        <a:lstStyle/>
        <a:p>
          <a:endParaRPr lang="en-US"/>
        </a:p>
      </dgm:t>
    </dgm:pt>
    <dgm:pt modelId="{FB5C721F-214C-4BCF-9525-B2D9FBFB2B9F}" type="sibTrans" cxnId="{7567AD39-AF00-48E3-9F8D-98A185A6AA27}">
      <dgm:prSet/>
      <dgm:spPr/>
      <dgm:t>
        <a:bodyPr/>
        <a:lstStyle/>
        <a:p>
          <a:endParaRPr lang="en-US"/>
        </a:p>
      </dgm:t>
    </dgm:pt>
    <dgm:pt modelId="{B1A6F8D6-17B3-4217-9DE5-524870A8CBEE}">
      <dgm:prSet/>
      <dgm:spPr/>
      <dgm:t>
        <a:bodyPr/>
        <a:lstStyle/>
        <a:p>
          <a:r>
            <a:rPr lang="en-US" b="1" dirty="0">
              <a:solidFill>
                <a:schemeClr val="bg1"/>
              </a:solidFill>
            </a:rPr>
            <a:t>UNDERSTAND YOUR PAYCHECK</a:t>
          </a:r>
        </a:p>
      </dgm:t>
    </dgm:pt>
    <dgm:pt modelId="{46E027FE-5DBB-4682-BE90-A96FDFC1BA55}" type="parTrans" cxnId="{6B8EA1C1-824C-41E3-83B4-7A2FBBE565E9}">
      <dgm:prSet/>
      <dgm:spPr/>
      <dgm:t>
        <a:bodyPr/>
        <a:lstStyle/>
        <a:p>
          <a:endParaRPr lang="en-US"/>
        </a:p>
      </dgm:t>
    </dgm:pt>
    <dgm:pt modelId="{2B8F2CF2-458E-4C90-BC4E-BEC3DC9098DB}" type="sibTrans" cxnId="{6B8EA1C1-824C-41E3-83B4-7A2FBBE565E9}">
      <dgm:prSet/>
      <dgm:spPr/>
      <dgm:t>
        <a:bodyPr/>
        <a:lstStyle/>
        <a:p>
          <a:endParaRPr lang="en-US"/>
        </a:p>
      </dgm:t>
    </dgm:pt>
    <dgm:pt modelId="{5A8C9F3A-1617-4019-9738-417423DBD714}" type="pres">
      <dgm:prSet presAssocID="{19F01DC6-05F7-4E75-B4CB-D01A7744DE80}" presName="diagram" presStyleCnt="0">
        <dgm:presLayoutVars>
          <dgm:dir/>
          <dgm:resizeHandles val="exact"/>
        </dgm:presLayoutVars>
      </dgm:prSet>
      <dgm:spPr/>
    </dgm:pt>
    <dgm:pt modelId="{25F35B97-0758-42C3-BEEE-B3C3DA4EFFF4}" type="pres">
      <dgm:prSet presAssocID="{99CD5FF0-A3C4-413D-8442-E3C89B99DBC5}" presName="node" presStyleLbl="node1" presStyleIdx="0" presStyleCnt="6" custLinFactNeighborX="-658" custLinFactNeighborY="3168">
        <dgm:presLayoutVars>
          <dgm:bulletEnabled val="1"/>
        </dgm:presLayoutVars>
      </dgm:prSet>
      <dgm:spPr/>
    </dgm:pt>
    <dgm:pt modelId="{8C17A74D-905D-4D5D-98E8-FD95C4CC383C}" type="pres">
      <dgm:prSet presAssocID="{BC005901-94C6-4F75-8A8D-29ABAFF2ECE2}" presName="sibTrans" presStyleCnt="0"/>
      <dgm:spPr/>
    </dgm:pt>
    <dgm:pt modelId="{D051AA9B-B989-4539-844F-4B9F723A9214}" type="pres">
      <dgm:prSet presAssocID="{ABB02919-F091-405E-BDF1-5AE1DB998D11}" presName="node" presStyleLbl="node1" presStyleIdx="1" presStyleCnt="6">
        <dgm:presLayoutVars>
          <dgm:bulletEnabled val="1"/>
        </dgm:presLayoutVars>
      </dgm:prSet>
      <dgm:spPr/>
    </dgm:pt>
    <dgm:pt modelId="{AEE887F2-3AFA-4FE9-B85C-765DCD522057}" type="pres">
      <dgm:prSet presAssocID="{F43BC124-F014-4413-8099-7A71419A852A}" presName="sibTrans" presStyleCnt="0"/>
      <dgm:spPr/>
    </dgm:pt>
    <dgm:pt modelId="{5539E943-C63C-41E8-A2AA-BF5B6D27B3A4}" type="pres">
      <dgm:prSet presAssocID="{0E410936-F3F2-4973-8399-5B7F77FB98C4}" presName="node" presStyleLbl="node1" presStyleIdx="2" presStyleCnt="6" custLinFactNeighborX="-1745" custLinFactNeighborY="1530">
        <dgm:presLayoutVars>
          <dgm:bulletEnabled val="1"/>
        </dgm:presLayoutVars>
      </dgm:prSet>
      <dgm:spPr/>
    </dgm:pt>
    <dgm:pt modelId="{FEB2A4BF-3549-49EE-9057-4350AE4AF136}" type="pres">
      <dgm:prSet presAssocID="{E010F211-88BB-4D68-86F3-4272AB20E767}" presName="sibTrans" presStyleCnt="0"/>
      <dgm:spPr/>
    </dgm:pt>
    <dgm:pt modelId="{C43C28D2-1003-457B-9C1B-2B9F980860E1}" type="pres">
      <dgm:prSet presAssocID="{3845C798-39E0-40AD-BEF1-0AB81CB8662F}" presName="node" presStyleLbl="node1" presStyleIdx="3" presStyleCnt="6">
        <dgm:presLayoutVars>
          <dgm:bulletEnabled val="1"/>
        </dgm:presLayoutVars>
      </dgm:prSet>
      <dgm:spPr/>
    </dgm:pt>
    <dgm:pt modelId="{62124AE2-E6EB-4991-87ED-FDF2286AA7D3}" type="pres">
      <dgm:prSet presAssocID="{BF4A6099-B4FF-4B32-A154-64C1E6BF6487}" presName="sibTrans" presStyleCnt="0"/>
      <dgm:spPr/>
    </dgm:pt>
    <dgm:pt modelId="{06F86BBF-3124-438E-BA8E-E0DC3CF6CEFA}" type="pres">
      <dgm:prSet presAssocID="{62A52BC2-1EC9-42FA-9FA6-7BBA0E5AAFBA}" presName="node" presStyleLbl="node1" presStyleIdx="4" presStyleCnt="6">
        <dgm:presLayoutVars>
          <dgm:bulletEnabled val="1"/>
        </dgm:presLayoutVars>
      </dgm:prSet>
      <dgm:spPr/>
    </dgm:pt>
    <dgm:pt modelId="{E13862AF-C7F6-419D-AD7A-9FB7C8AE531F}" type="pres">
      <dgm:prSet presAssocID="{FB5C721F-214C-4BCF-9525-B2D9FBFB2B9F}" presName="sibTrans" presStyleCnt="0"/>
      <dgm:spPr/>
    </dgm:pt>
    <dgm:pt modelId="{4E75AD61-2A4B-4BF0-A7C3-7540785D03CE}" type="pres">
      <dgm:prSet presAssocID="{B1A6F8D6-17B3-4217-9DE5-524870A8CBEE}" presName="node" presStyleLbl="node1" presStyleIdx="5" presStyleCnt="6">
        <dgm:presLayoutVars>
          <dgm:bulletEnabled val="1"/>
        </dgm:presLayoutVars>
      </dgm:prSet>
      <dgm:spPr/>
    </dgm:pt>
  </dgm:ptLst>
  <dgm:cxnLst>
    <dgm:cxn modelId="{3A427806-2CB7-46F9-A50F-B60DE68DA4F1}" type="presOf" srcId="{62A52BC2-1EC9-42FA-9FA6-7BBA0E5AAFBA}" destId="{06F86BBF-3124-438E-BA8E-E0DC3CF6CEFA}" srcOrd="0" destOrd="0" presId="urn:microsoft.com/office/officeart/2005/8/layout/default"/>
    <dgm:cxn modelId="{934A1A2F-4B28-4B48-B001-DEE2C8DB785B}" type="presOf" srcId="{ABB02919-F091-405E-BDF1-5AE1DB998D11}" destId="{D051AA9B-B989-4539-844F-4B9F723A9214}" srcOrd="0" destOrd="0" presId="urn:microsoft.com/office/officeart/2005/8/layout/default"/>
    <dgm:cxn modelId="{7567AD39-AF00-48E3-9F8D-98A185A6AA27}" srcId="{19F01DC6-05F7-4E75-B4CB-D01A7744DE80}" destId="{62A52BC2-1EC9-42FA-9FA6-7BBA0E5AAFBA}" srcOrd="4" destOrd="0" parTransId="{04576AAE-0A4B-49DC-93E4-433A6279572D}" sibTransId="{FB5C721F-214C-4BCF-9525-B2D9FBFB2B9F}"/>
    <dgm:cxn modelId="{11BD098B-BA7A-4122-9E12-D6E5634656AE}" srcId="{19F01DC6-05F7-4E75-B4CB-D01A7744DE80}" destId="{3845C798-39E0-40AD-BEF1-0AB81CB8662F}" srcOrd="3" destOrd="0" parTransId="{A618206F-45CB-40E0-B016-B68B12424090}" sibTransId="{BF4A6099-B4FF-4B32-A154-64C1E6BF6487}"/>
    <dgm:cxn modelId="{9F988A91-84FB-40B1-9D33-D59926E9167A}" type="presOf" srcId="{3845C798-39E0-40AD-BEF1-0AB81CB8662F}" destId="{C43C28D2-1003-457B-9C1B-2B9F980860E1}" srcOrd="0" destOrd="0" presId="urn:microsoft.com/office/officeart/2005/8/layout/default"/>
    <dgm:cxn modelId="{21E245A8-52AB-4B4F-8C92-5E9410646005}" srcId="{19F01DC6-05F7-4E75-B4CB-D01A7744DE80}" destId="{99CD5FF0-A3C4-413D-8442-E3C89B99DBC5}" srcOrd="0" destOrd="0" parTransId="{96825395-ED42-432C-9383-4E2E26BC17C0}" sibTransId="{BC005901-94C6-4F75-8A8D-29ABAFF2ECE2}"/>
    <dgm:cxn modelId="{BE6468AB-C9F2-4372-A75E-546571BDFF9A}" type="presOf" srcId="{0E410936-F3F2-4973-8399-5B7F77FB98C4}" destId="{5539E943-C63C-41E8-A2AA-BF5B6D27B3A4}" srcOrd="0" destOrd="0" presId="urn:microsoft.com/office/officeart/2005/8/layout/default"/>
    <dgm:cxn modelId="{2BD5BEAE-48A4-4FA3-99DD-85A74E8D3E63}" type="presOf" srcId="{99CD5FF0-A3C4-413D-8442-E3C89B99DBC5}" destId="{25F35B97-0758-42C3-BEEE-B3C3DA4EFFF4}" srcOrd="0" destOrd="0" presId="urn:microsoft.com/office/officeart/2005/8/layout/default"/>
    <dgm:cxn modelId="{8FD9C1B7-E77E-4074-A2CD-D2BA18953C62}" srcId="{19F01DC6-05F7-4E75-B4CB-D01A7744DE80}" destId="{ABB02919-F091-405E-BDF1-5AE1DB998D11}" srcOrd="1" destOrd="0" parTransId="{28921C90-86CD-480F-BD04-AA7A72253CE2}" sibTransId="{F43BC124-F014-4413-8099-7A71419A852A}"/>
    <dgm:cxn modelId="{E677F7BA-E314-4B96-99E3-437EF2E0FB59}" type="presOf" srcId="{B1A6F8D6-17B3-4217-9DE5-524870A8CBEE}" destId="{4E75AD61-2A4B-4BF0-A7C3-7540785D03CE}" srcOrd="0" destOrd="0" presId="urn:microsoft.com/office/officeart/2005/8/layout/default"/>
    <dgm:cxn modelId="{6B8EA1C1-824C-41E3-83B4-7A2FBBE565E9}" srcId="{19F01DC6-05F7-4E75-B4CB-D01A7744DE80}" destId="{B1A6F8D6-17B3-4217-9DE5-524870A8CBEE}" srcOrd="5" destOrd="0" parTransId="{46E027FE-5DBB-4682-BE90-A96FDFC1BA55}" sibTransId="{2B8F2CF2-458E-4C90-BC4E-BEC3DC9098DB}"/>
    <dgm:cxn modelId="{88E90ACD-7DA6-4B33-8694-92682634B17B}" type="presOf" srcId="{19F01DC6-05F7-4E75-B4CB-D01A7744DE80}" destId="{5A8C9F3A-1617-4019-9738-417423DBD714}" srcOrd="0" destOrd="0" presId="urn:microsoft.com/office/officeart/2005/8/layout/default"/>
    <dgm:cxn modelId="{19F784E8-B79D-4DB1-B74C-BE261B021D6C}" srcId="{19F01DC6-05F7-4E75-B4CB-D01A7744DE80}" destId="{0E410936-F3F2-4973-8399-5B7F77FB98C4}" srcOrd="2" destOrd="0" parTransId="{482F3E97-A543-46C8-A4BB-5EB2DA06D200}" sibTransId="{E010F211-88BB-4D68-86F3-4272AB20E767}"/>
    <dgm:cxn modelId="{5A051F42-65D6-4EC2-BDF3-FFDB111EF96E}" type="presParOf" srcId="{5A8C9F3A-1617-4019-9738-417423DBD714}" destId="{25F35B97-0758-42C3-BEEE-B3C3DA4EFFF4}" srcOrd="0" destOrd="0" presId="urn:microsoft.com/office/officeart/2005/8/layout/default"/>
    <dgm:cxn modelId="{47F8E0DF-316C-49B1-8B74-CB74F0CF8E2A}" type="presParOf" srcId="{5A8C9F3A-1617-4019-9738-417423DBD714}" destId="{8C17A74D-905D-4D5D-98E8-FD95C4CC383C}" srcOrd="1" destOrd="0" presId="urn:microsoft.com/office/officeart/2005/8/layout/default"/>
    <dgm:cxn modelId="{F8AF5ED1-FDC9-4BA5-920A-348526EB43DD}" type="presParOf" srcId="{5A8C9F3A-1617-4019-9738-417423DBD714}" destId="{D051AA9B-B989-4539-844F-4B9F723A9214}" srcOrd="2" destOrd="0" presId="urn:microsoft.com/office/officeart/2005/8/layout/default"/>
    <dgm:cxn modelId="{D1915C9D-3CF2-42D1-B50F-696863BD98AD}" type="presParOf" srcId="{5A8C9F3A-1617-4019-9738-417423DBD714}" destId="{AEE887F2-3AFA-4FE9-B85C-765DCD522057}" srcOrd="3" destOrd="0" presId="urn:microsoft.com/office/officeart/2005/8/layout/default"/>
    <dgm:cxn modelId="{094AF82F-3E88-481D-8673-BF1D8057F4B6}" type="presParOf" srcId="{5A8C9F3A-1617-4019-9738-417423DBD714}" destId="{5539E943-C63C-41E8-A2AA-BF5B6D27B3A4}" srcOrd="4" destOrd="0" presId="urn:microsoft.com/office/officeart/2005/8/layout/default"/>
    <dgm:cxn modelId="{7AD3748D-0BF6-4A0C-80FE-6C8EC14562B7}" type="presParOf" srcId="{5A8C9F3A-1617-4019-9738-417423DBD714}" destId="{FEB2A4BF-3549-49EE-9057-4350AE4AF136}" srcOrd="5" destOrd="0" presId="urn:microsoft.com/office/officeart/2005/8/layout/default"/>
    <dgm:cxn modelId="{1BD72F61-1B86-41E6-AF96-0E05B01561C3}" type="presParOf" srcId="{5A8C9F3A-1617-4019-9738-417423DBD714}" destId="{C43C28D2-1003-457B-9C1B-2B9F980860E1}" srcOrd="6" destOrd="0" presId="urn:microsoft.com/office/officeart/2005/8/layout/default"/>
    <dgm:cxn modelId="{CDC4898C-D914-4DF0-9435-2D7E7C6C6464}" type="presParOf" srcId="{5A8C9F3A-1617-4019-9738-417423DBD714}" destId="{62124AE2-E6EB-4991-87ED-FDF2286AA7D3}" srcOrd="7" destOrd="0" presId="urn:microsoft.com/office/officeart/2005/8/layout/default"/>
    <dgm:cxn modelId="{2BDA52D5-605F-41A1-83A7-D33B6A09FCCE}" type="presParOf" srcId="{5A8C9F3A-1617-4019-9738-417423DBD714}" destId="{06F86BBF-3124-438E-BA8E-E0DC3CF6CEFA}" srcOrd="8" destOrd="0" presId="urn:microsoft.com/office/officeart/2005/8/layout/default"/>
    <dgm:cxn modelId="{03301E79-83F9-4DE2-8014-BE2338A699F5}" type="presParOf" srcId="{5A8C9F3A-1617-4019-9738-417423DBD714}" destId="{E13862AF-C7F6-419D-AD7A-9FB7C8AE531F}" srcOrd="9" destOrd="0" presId="urn:microsoft.com/office/officeart/2005/8/layout/default"/>
    <dgm:cxn modelId="{5D253620-118A-4D6B-93F2-4CAD96F99A52}" type="presParOf" srcId="{5A8C9F3A-1617-4019-9738-417423DBD714}" destId="{4E75AD61-2A4B-4BF0-A7C3-7540785D03CE}"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B295F98A-7116-40A0-AF4D-0A5E19BC1EE1}" type="doc">
      <dgm:prSet loTypeId="urn:microsoft.com/office/officeart/2005/8/layout/default" loCatId="list" qsTypeId="urn:microsoft.com/office/officeart/2005/8/quickstyle/simple1" qsCatId="simple" csTypeId="urn:microsoft.com/office/officeart/2005/8/colors/colorful2" csCatId="colorful" phldr="1"/>
      <dgm:spPr/>
      <dgm:t>
        <a:bodyPr/>
        <a:lstStyle/>
        <a:p>
          <a:endParaRPr lang="en-US"/>
        </a:p>
      </dgm:t>
    </dgm:pt>
    <dgm:pt modelId="{4DF15A33-40E8-4F00-AFE9-83C09D06E1D0}">
      <dgm:prSet custT="1"/>
      <dgm:spPr/>
      <dgm:t>
        <a:bodyPr/>
        <a:lstStyle/>
        <a:p>
          <a:r>
            <a:rPr lang="en-US" sz="2400" b="1" dirty="0"/>
            <a:t>HIGH COST OF LIVING</a:t>
          </a:r>
          <a:endParaRPr lang="en-US" sz="2400" dirty="0"/>
        </a:p>
      </dgm:t>
    </dgm:pt>
    <dgm:pt modelId="{592E2857-45A0-4B7E-9A4F-B7A87D3FB9C3}" type="parTrans" cxnId="{1387E30E-AB9D-4A9B-B86A-36EC18CCB252}">
      <dgm:prSet/>
      <dgm:spPr/>
      <dgm:t>
        <a:bodyPr/>
        <a:lstStyle/>
        <a:p>
          <a:endParaRPr lang="en-US"/>
        </a:p>
      </dgm:t>
    </dgm:pt>
    <dgm:pt modelId="{87CF09FB-88BC-4541-9125-7300F9FA596D}" type="sibTrans" cxnId="{1387E30E-AB9D-4A9B-B86A-36EC18CCB252}">
      <dgm:prSet/>
      <dgm:spPr/>
      <dgm:t>
        <a:bodyPr/>
        <a:lstStyle/>
        <a:p>
          <a:endParaRPr lang="en-US"/>
        </a:p>
      </dgm:t>
    </dgm:pt>
    <dgm:pt modelId="{CEABE30D-25AE-4CA5-A5BC-3A77D9C2DAC4}">
      <dgm:prSet custT="1"/>
      <dgm:spPr/>
      <dgm:t>
        <a:bodyPr/>
        <a:lstStyle/>
        <a:p>
          <a:r>
            <a:rPr lang="en-US" sz="2400" b="1" dirty="0"/>
            <a:t>COLLEGE EXPENSES</a:t>
          </a:r>
          <a:endParaRPr lang="en-US" sz="2400" dirty="0"/>
        </a:p>
      </dgm:t>
    </dgm:pt>
    <dgm:pt modelId="{EB012691-9416-4A70-90C3-6356A64BBA4D}" type="parTrans" cxnId="{19DFF286-0D7B-4EDE-901B-7EBCE03A9A2B}">
      <dgm:prSet/>
      <dgm:spPr/>
      <dgm:t>
        <a:bodyPr/>
        <a:lstStyle/>
        <a:p>
          <a:endParaRPr lang="en-US"/>
        </a:p>
      </dgm:t>
    </dgm:pt>
    <dgm:pt modelId="{24438EC0-7341-4306-B3CA-A72A229A3023}" type="sibTrans" cxnId="{19DFF286-0D7B-4EDE-901B-7EBCE03A9A2B}">
      <dgm:prSet/>
      <dgm:spPr/>
      <dgm:t>
        <a:bodyPr/>
        <a:lstStyle/>
        <a:p>
          <a:endParaRPr lang="en-US"/>
        </a:p>
      </dgm:t>
    </dgm:pt>
    <dgm:pt modelId="{9679B7EE-72AA-4728-95E6-63E9340718DF}">
      <dgm:prSet custT="1"/>
      <dgm:spPr/>
      <dgm:t>
        <a:bodyPr/>
        <a:lstStyle/>
        <a:p>
          <a:r>
            <a:rPr lang="en-US" sz="2400" b="1" dirty="0"/>
            <a:t>DEBT</a:t>
          </a:r>
          <a:endParaRPr lang="en-US" sz="2400" dirty="0"/>
        </a:p>
      </dgm:t>
    </dgm:pt>
    <dgm:pt modelId="{6B5F0823-721B-42C7-9CFE-9354FF23BBC8}" type="parTrans" cxnId="{C670F126-B018-4978-A181-E294E944C69E}">
      <dgm:prSet/>
      <dgm:spPr/>
      <dgm:t>
        <a:bodyPr/>
        <a:lstStyle/>
        <a:p>
          <a:endParaRPr lang="en-US"/>
        </a:p>
      </dgm:t>
    </dgm:pt>
    <dgm:pt modelId="{1269E574-0879-4CD7-A8D3-DCA68CC24640}" type="sibTrans" cxnId="{C670F126-B018-4978-A181-E294E944C69E}">
      <dgm:prSet/>
      <dgm:spPr/>
      <dgm:t>
        <a:bodyPr/>
        <a:lstStyle/>
        <a:p>
          <a:endParaRPr lang="en-US"/>
        </a:p>
      </dgm:t>
    </dgm:pt>
    <dgm:pt modelId="{EA9404FD-723B-4733-9231-245A782F61A7}">
      <dgm:prSet/>
      <dgm:spPr/>
      <dgm:t>
        <a:bodyPr/>
        <a:lstStyle/>
        <a:p>
          <a:r>
            <a:rPr lang="en-US" b="1" dirty="0"/>
            <a:t>UNEXPECTED EXPENSES</a:t>
          </a:r>
          <a:endParaRPr lang="en-US" dirty="0"/>
        </a:p>
      </dgm:t>
    </dgm:pt>
    <dgm:pt modelId="{73161752-07C2-4D62-8CD6-047FAE1010D3}" type="parTrans" cxnId="{B7170B0D-86FD-4E63-B860-81A86747BDD5}">
      <dgm:prSet/>
      <dgm:spPr/>
      <dgm:t>
        <a:bodyPr/>
        <a:lstStyle/>
        <a:p>
          <a:endParaRPr lang="en-US"/>
        </a:p>
      </dgm:t>
    </dgm:pt>
    <dgm:pt modelId="{56531620-408D-451B-88CE-6307F7E409EE}" type="sibTrans" cxnId="{B7170B0D-86FD-4E63-B860-81A86747BDD5}">
      <dgm:prSet/>
      <dgm:spPr/>
      <dgm:t>
        <a:bodyPr/>
        <a:lstStyle/>
        <a:p>
          <a:endParaRPr lang="en-US"/>
        </a:p>
      </dgm:t>
    </dgm:pt>
    <dgm:pt modelId="{6EA6CD60-D0C4-41A1-B4F4-ACB970CE7A80}">
      <dgm:prSet/>
      <dgm:spPr/>
      <dgm:t>
        <a:bodyPr/>
        <a:lstStyle/>
        <a:p>
          <a:r>
            <a:rPr lang="en-US" b="1" dirty="0"/>
            <a:t>HEALTHCARE COSTS</a:t>
          </a:r>
          <a:endParaRPr lang="en-US" dirty="0"/>
        </a:p>
      </dgm:t>
    </dgm:pt>
    <dgm:pt modelId="{9FD81D1B-C92A-4714-8DD5-DE435AA53437}" type="parTrans" cxnId="{F49BD580-A275-4843-9820-FF0765967E2F}">
      <dgm:prSet/>
      <dgm:spPr/>
      <dgm:t>
        <a:bodyPr/>
        <a:lstStyle/>
        <a:p>
          <a:endParaRPr lang="en-US"/>
        </a:p>
      </dgm:t>
    </dgm:pt>
    <dgm:pt modelId="{7EA2E1A6-1285-4FEC-BAB1-F055AF4AA31E}" type="sibTrans" cxnId="{F49BD580-A275-4843-9820-FF0765967E2F}">
      <dgm:prSet/>
      <dgm:spPr/>
      <dgm:t>
        <a:bodyPr/>
        <a:lstStyle/>
        <a:p>
          <a:endParaRPr lang="en-US"/>
        </a:p>
      </dgm:t>
    </dgm:pt>
    <dgm:pt modelId="{AE8C85C7-E3D7-4047-B625-06FB5613CDC3}">
      <dgm:prSet/>
      <dgm:spPr/>
      <dgm:t>
        <a:bodyPr/>
        <a:lstStyle/>
        <a:p>
          <a:r>
            <a:rPr lang="en-US" b="1" dirty="0"/>
            <a:t>RETIREMENT SAVINGS</a:t>
          </a:r>
          <a:endParaRPr lang="en-US" dirty="0"/>
        </a:p>
      </dgm:t>
    </dgm:pt>
    <dgm:pt modelId="{2AE75A78-7DF7-45C0-9C85-013E7D1C92D4}" type="parTrans" cxnId="{A13214B0-2F6D-4278-83F2-1DFAAE9DEE9A}">
      <dgm:prSet/>
      <dgm:spPr/>
      <dgm:t>
        <a:bodyPr/>
        <a:lstStyle/>
        <a:p>
          <a:endParaRPr lang="en-US"/>
        </a:p>
      </dgm:t>
    </dgm:pt>
    <dgm:pt modelId="{550B0FAD-6088-4162-A7D7-F25B46CE5231}" type="sibTrans" cxnId="{A13214B0-2F6D-4278-83F2-1DFAAE9DEE9A}">
      <dgm:prSet/>
      <dgm:spPr/>
      <dgm:t>
        <a:bodyPr/>
        <a:lstStyle/>
        <a:p>
          <a:endParaRPr lang="en-US"/>
        </a:p>
      </dgm:t>
    </dgm:pt>
    <dgm:pt modelId="{9448CB03-E324-433D-BFF7-EBE48B314029}" type="pres">
      <dgm:prSet presAssocID="{B295F98A-7116-40A0-AF4D-0A5E19BC1EE1}" presName="diagram" presStyleCnt="0">
        <dgm:presLayoutVars>
          <dgm:dir/>
          <dgm:resizeHandles val="exact"/>
        </dgm:presLayoutVars>
      </dgm:prSet>
      <dgm:spPr/>
    </dgm:pt>
    <dgm:pt modelId="{4C3C57FC-705E-44BE-A1FB-6F457E05708C}" type="pres">
      <dgm:prSet presAssocID="{4DF15A33-40E8-4F00-AFE9-83C09D06E1D0}" presName="node" presStyleLbl="node1" presStyleIdx="0" presStyleCnt="6">
        <dgm:presLayoutVars>
          <dgm:bulletEnabled val="1"/>
        </dgm:presLayoutVars>
      </dgm:prSet>
      <dgm:spPr/>
    </dgm:pt>
    <dgm:pt modelId="{31AAC117-8E1A-46C2-9DA7-47E953359F3B}" type="pres">
      <dgm:prSet presAssocID="{87CF09FB-88BC-4541-9125-7300F9FA596D}" presName="sibTrans" presStyleCnt="0"/>
      <dgm:spPr/>
    </dgm:pt>
    <dgm:pt modelId="{1FF191F9-DF3D-44DE-95D0-866419A94518}" type="pres">
      <dgm:prSet presAssocID="{CEABE30D-25AE-4CA5-A5BC-3A77D9C2DAC4}" presName="node" presStyleLbl="node1" presStyleIdx="1" presStyleCnt="6">
        <dgm:presLayoutVars>
          <dgm:bulletEnabled val="1"/>
        </dgm:presLayoutVars>
      </dgm:prSet>
      <dgm:spPr/>
    </dgm:pt>
    <dgm:pt modelId="{3342EDF4-40AF-4E11-A52E-4BDA88AE8A65}" type="pres">
      <dgm:prSet presAssocID="{24438EC0-7341-4306-B3CA-A72A229A3023}" presName="sibTrans" presStyleCnt="0"/>
      <dgm:spPr/>
    </dgm:pt>
    <dgm:pt modelId="{8D3B6F3E-91D0-42EF-BB41-D9558CB3A64E}" type="pres">
      <dgm:prSet presAssocID="{9679B7EE-72AA-4728-95E6-63E9340718DF}" presName="node" presStyleLbl="node1" presStyleIdx="2" presStyleCnt="6">
        <dgm:presLayoutVars>
          <dgm:bulletEnabled val="1"/>
        </dgm:presLayoutVars>
      </dgm:prSet>
      <dgm:spPr/>
    </dgm:pt>
    <dgm:pt modelId="{5EF79BCA-6497-4D1F-AF40-97F7EC127764}" type="pres">
      <dgm:prSet presAssocID="{1269E574-0879-4CD7-A8D3-DCA68CC24640}" presName="sibTrans" presStyleCnt="0"/>
      <dgm:spPr/>
    </dgm:pt>
    <dgm:pt modelId="{56BDF030-1571-42FD-90DB-61EA1C94CF0B}" type="pres">
      <dgm:prSet presAssocID="{EA9404FD-723B-4733-9231-245A782F61A7}" presName="node" presStyleLbl="node1" presStyleIdx="3" presStyleCnt="6">
        <dgm:presLayoutVars>
          <dgm:bulletEnabled val="1"/>
        </dgm:presLayoutVars>
      </dgm:prSet>
      <dgm:spPr/>
    </dgm:pt>
    <dgm:pt modelId="{69096D1D-820C-47C4-9934-6353D73C352B}" type="pres">
      <dgm:prSet presAssocID="{56531620-408D-451B-88CE-6307F7E409EE}" presName="sibTrans" presStyleCnt="0"/>
      <dgm:spPr/>
    </dgm:pt>
    <dgm:pt modelId="{A953AE09-F15B-49BB-B664-6E9F8E0A9239}" type="pres">
      <dgm:prSet presAssocID="{6EA6CD60-D0C4-41A1-B4F4-ACB970CE7A80}" presName="node" presStyleLbl="node1" presStyleIdx="4" presStyleCnt="6">
        <dgm:presLayoutVars>
          <dgm:bulletEnabled val="1"/>
        </dgm:presLayoutVars>
      </dgm:prSet>
      <dgm:spPr/>
    </dgm:pt>
    <dgm:pt modelId="{9351CEC6-AFE0-4212-99C2-5BB025E98C3C}" type="pres">
      <dgm:prSet presAssocID="{7EA2E1A6-1285-4FEC-BAB1-F055AF4AA31E}" presName="sibTrans" presStyleCnt="0"/>
      <dgm:spPr/>
    </dgm:pt>
    <dgm:pt modelId="{82C4EE0C-1057-46EC-B475-4A2479580E8E}" type="pres">
      <dgm:prSet presAssocID="{AE8C85C7-E3D7-4047-B625-06FB5613CDC3}" presName="node" presStyleLbl="node1" presStyleIdx="5" presStyleCnt="6">
        <dgm:presLayoutVars>
          <dgm:bulletEnabled val="1"/>
        </dgm:presLayoutVars>
      </dgm:prSet>
      <dgm:spPr/>
    </dgm:pt>
  </dgm:ptLst>
  <dgm:cxnLst>
    <dgm:cxn modelId="{B7170B0D-86FD-4E63-B860-81A86747BDD5}" srcId="{B295F98A-7116-40A0-AF4D-0A5E19BC1EE1}" destId="{EA9404FD-723B-4733-9231-245A782F61A7}" srcOrd="3" destOrd="0" parTransId="{73161752-07C2-4D62-8CD6-047FAE1010D3}" sibTransId="{56531620-408D-451B-88CE-6307F7E409EE}"/>
    <dgm:cxn modelId="{1387E30E-AB9D-4A9B-B86A-36EC18CCB252}" srcId="{B295F98A-7116-40A0-AF4D-0A5E19BC1EE1}" destId="{4DF15A33-40E8-4F00-AFE9-83C09D06E1D0}" srcOrd="0" destOrd="0" parTransId="{592E2857-45A0-4B7E-9A4F-B7A87D3FB9C3}" sibTransId="{87CF09FB-88BC-4541-9125-7300F9FA596D}"/>
    <dgm:cxn modelId="{458BB513-D86A-44FD-8525-21C5FAD9C236}" type="presOf" srcId="{EA9404FD-723B-4733-9231-245A782F61A7}" destId="{56BDF030-1571-42FD-90DB-61EA1C94CF0B}" srcOrd="0" destOrd="0" presId="urn:microsoft.com/office/officeart/2005/8/layout/default"/>
    <dgm:cxn modelId="{24011F17-7E1B-483D-9AD8-EEB50E4E76C7}" type="presOf" srcId="{9679B7EE-72AA-4728-95E6-63E9340718DF}" destId="{8D3B6F3E-91D0-42EF-BB41-D9558CB3A64E}" srcOrd="0" destOrd="0" presId="urn:microsoft.com/office/officeart/2005/8/layout/default"/>
    <dgm:cxn modelId="{65F9B125-3271-4289-AF9F-3D542AB88A62}" type="presOf" srcId="{4DF15A33-40E8-4F00-AFE9-83C09D06E1D0}" destId="{4C3C57FC-705E-44BE-A1FB-6F457E05708C}" srcOrd="0" destOrd="0" presId="urn:microsoft.com/office/officeart/2005/8/layout/default"/>
    <dgm:cxn modelId="{C670F126-B018-4978-A181-E294E944C69E}" srcId="{B295F98A-7116-40A0-AF4D-0A5E19BC1EE1}" destId="{9679B7EE-72AA-4728-95E6-63E9340718DF}" srcOrd="2" destOrd="0" parTransId="{6B5F0823-721B-42C7-9CFE-9354FF23BBC8}" sibTransId="{1269E574-0879-4CD7-A8D3-DCA68CC24640}"/>
    <dgm:cxn modelId="{5537E663-3BCA-431C-8A3F-79898B6CDDF4}" type="presOf" srcId="{CEABE30D-25AE-4CA5-A5BC-3A77D9C2DAC4}" destId="{1FF191F9-DF3D-44DE-95D0-866419A94518}" srcOrd="0" destOrd="0" presId="urn:microsoft.com/office/officeart/2005/8/layout/default"/>
    <dgm:cxn modelId="{F49BD580-A275-4843-9820-FF0765967E2F}" srcId="{B295F98A-7116-40A0-AF4D-0A5E19BC1EE1}" destId="{6EA6CD60-D0C4-41A1-B4F4-ACB970CE7A80}" srcOrd="4" destOrd="0" parTransId="{9FD81D1B-C92A-4714-8DD5-DE435AA53437}" sibTransId="{7EA2E1A6-1285-4FEC-BAB1-F055AF4AA31E}"/>
    <dgm:cxn modelId="{19DFF286-0D7B-4EDE-901B-7EBCE03A9A2B}" srcId="{B295F98A-7116-40A0-AF4D-0A5E19BC1EE1}" destId="{CEABE30D-25AE-4CA5-A5BC-3A77D9C2DAC4}" srcOrd="1" destOrd="0" parTransId="{EB012691-9416-4A70-90C3-6356A64BBA4D}" sibTransId="{24438EC0-7341-4306-B3CA-A72A229A3023}"/>
    <dgm:cxn modelId="{300AA689-F598-4422-BF34-B396042F7750}" type="presOf" srcId="{B295F98A-7116-40A0-AF4D-0A5E19BC1EE1}" destId="{9448CB03-E324-433D-BFF7-EBE48B314029}" srcOrd="0" destOrd="0" presId="urn:microsoft.com/office/officeart/2005/8/layout/default"/>
    <dgm:cxn modelId="{A13214B0-2F6D-4278-83F2-1DFAAE9DEE9A}" srcId="{B295F98A-7116-40A0-AF4D-0A5E19BC1EE1}" destId="{AE8C85C7-E3D7-4047-B625-06FB5613CDC3}" srcOrd="5" destOrd="0" parTransId="{2AE75A78-7DF7-45C0-9C85-013E7D1C92D4}" sibTransId="{550B0FAD-6088-4162-A7D7-F25B46CE5231}"/>
    <dgm:cxn modelId="{5047AACA-494E-40EB-830F-F1C9E41AB308}" type="presOf" srcId="{AE8C85C7-E3D7-4047-B625-06FB5613CDC3}" destId="{82C4EE0C-1057-46EC-B475-4A2479580E8E}" srcOrd="0" destOrd="0" presId="urn:microsoft.com/office/officeart/2005/8/layout/default"/>
    <dgm:cxn modelId="{D85A65D2-80E7-4022-97A0-D523FEA6D533}" type="presOf" srcId="{6EA6CD60-D0C4-41A1-B4F4-ACB970CE7A80}" destId="{A953AE09-F15B-49BB-B664-6E9F8E0A9239}" srcOrd="0" destOrd="0" presId="urn:microsoft.com/office/officeart/2005/8/layout/default"/>
    <dgm:cxn modelId="{B3E57FAE-7C04-4F7C-9B83-CFAEFE362EC3}" type="presParOf" srcId="{9448CB03-E324-433D-BFF7-EBE48B314029}" destId="{4C3C57FC-705E-44BE-A1FB-6F457E05708C}" srcOrd="0" destOrd="0" presId="urn:microsoft.com/office/officeart/2005/8/layout/default"/>
    <dgm:cxn modelId="{606F2DF6-1BF7-4F18-AB77-8B0A40CE8D48}" type="presParOf" srcId="{9448CB03-E324-433D-BFF7-EBE48B314029}" destId="{31AAC117-8E1A-46C2-9DA7-47E953359F3B}" srcOrd="1" destOrd="0" presId="urn:microsoft.com/office/officeart/2005/8/layout/default"/>
    <dgm:cxn modelId="{DCAB9287-0609-49FA-9DE7-CF676BC15B65}" type="presParOf" srcId="{9448CB03-E324-433D-BFF7-EBE48B314029}" destId="{1FF191F9-DF3D-44DE-95D0-866419A94518}" srcOrd="2" destOrd="0" presId="urn:microsoft.com/office/officeart/2005/8/layout/default"/>
    <dgm:cxn modelId="{696C73A7-283A-4FD5-AAEA-A55806E1891A}" type="presParOf" srcId="{9448CB03-E324-433D-BFF7-EBE48B314029}" destId="{3342EDF4-40AF-4E11-A52E-4BDA88AE8A65}" srcOrd="3" destOrd="0" presId="urn:microsoft.com/office/officeart/2005/8/layout/default"/>
    <dgm:cxn modelId="{0B6D3421-F786-44F1-9B39-8018EBE3A0A8}" type="presParOf" srcId="{9448CB03-E324-433D-BFF7-EBE48B314029}" destId="{8D3B6F3E-91D0-42EF-BB41-D9558CB3A64E}" srcOrd="4" destOrd="0" presId="urn:microsoft.com/office/officeart/2005/8/layout/default"/>
    <dgm:cxn modelId="{C6FF79AA-33BB-4270-A5CF-16EE0DAE5060}" type="presParOf" srcId="{9448CB03-E324-433D-BFF7-EBE48B314029}" destId="{5EF79BCA-6497-4D1F-AF40-97F7EC127764}" srcOrd="5" destOrd="0" presId="urn:microsoft.com/office/officeart/2005/8/layout/default"/>
    <dgm:cxn modelId="{EEB75620-8C30-4513-9414-33CB3A17BBC0}" type="presParOf" srcId="{9448CB03-E324-433D-BFF7-EBE48B314029}" destId="{56BDF030-1571-42FD-90DB-61EA1C94CF0B}" srcOrd="6" destOrd="0" presId="urn:microsoft.com/office/officeart/2005/8/layout/default"/>
    <dgm:cxn modelId="{33D20154-5EF9-44DB-9F07-55CB0EFE17F0}" type="presParOf" srcId="{9448CB03-E324-433D-BFF7-EBE48B314029}" destId="{69096D1D-820C-47C4-9934-6353D73C352B}" srcOrd="7" destOrd="0" presId="urn:microsoft.com/office/officeart/2005/8/layout/default"/>
    <dgm:cxn modelId="{717165E2-2495-4030-B95B-59D729E33652}" type="presParOf" srcId="{9448CB03-E324-433D-BFF7-EBE48B314029}" destId="{A953AE09-F15B-49BB-B664-6E9F8E0A9239}" srcOrd="8" destOrd="0" presId="urn:microsoft.com/office/officeart/2005/8/layout/default"/>
    <dgm:cxn modelId="{093447E6-7422-4BFE-B284-AE61ABD35049}" type="presParOf" srcId="{9448CB03-E324-433D-BFF7-EBE48B314029}" destId="{9351CEC6-AFE0-4212-99C2-5BB025E98C3C}" srcOrd="9" destOrd="0" presId="urn:microsoft.com/office/officeart/2005/8/layout/default"/>
    <dgm:cxn modelId="{0418268E-A7CE-4748-9A43-4E32E19AA2F9}" type="presParOf" srcId="{9448CB03-E324-433D-BFF7-EBE48B314029}" destId="{82C4EE0C-1057-46EC-B475-4A2479580E8E}"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28ACEF-9D7E-4DBB-9CF7-18DC79D66BB7}">
      <dsp:nvSpPr>
        <dsp:cNvPr id="0" name=""/>
        <dsp:cNvSpPr/>
      </dsp:nvSpPr>
      <dsp:spPr>
        <a:xfrm>
          <a:off x="0" y="775807"/>
          <a:ext cx="4971603" cy="646425"/>
        </a:xfrm>
        <a:prstGeom prst="roundRect">
          <a:avLst/>
        </a:prstGeom>
        <a:gradFill rotWithShape="0">
          <a:gsLst>
            <a:gs pos="0">
              <a:schemeClr val="accent2">
                <a:hueOff val="0"/>
                <a:satOff val="0"/>
                <a:lumOff val="0"/>
                <a:alphaOff val="0"/>
                <a:tint val="96000"/>
                <a:lumMod val="100000"/>
              </a:schemeClr>
            </a:gs>
            <a:gs pos="78000">
              <a:schemeClr val="accent2">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WHAT ‘S HAPPENING?</a:t>
          </a:r>
        </a:p>
      </dsp:txBody>
      <dsp:txXfrm>
        <a:off x="31556" y="807363"/>
        <a:ext cx="4908491" cy="583313"/>
      </dsp:txXfrm>
    </dsp:sp>
    <dsp:sp modelId="{6210A864-66A4-4ECB-9E18-552F87785715}">
      <dsp:nvSpPr>
        <dsp:cNvPr id="0" name=""/>
        <dsp:cNvSpPr/>
      </dsp:nvSpPr>
      <dsp:spPr>
        <a:xfrm>
          <a:off x="0" y="1471192"/>
          <a:ext cx="4971603" cy="646425"/>
        </a:xfrm>
        <a:prstGeom prst="roundRect">
          <a:avLst/>
        </a:prstGeom>
        <a:gradFill rotWithShape="0">
          <a:gsLst>
            <a:gs pos="0">
              <a:schemeClr val="accent2">
                <a:hueOff val="-741071"/>
                <a:satOff val="3550"/>
                <a:lumOff val="3284"/>
                <a:alphaOff val="0"/>
                <a:tint val="96000"/>
                <a:lumMod val="100000"/>
              </a:schemeClr>
            </a:gs>
            <a:gs pos="78000">
              <a:schemeClr val="accent2">
                <a:hueOff val="-741071"/>
                <a:satOff val="3550"/>
                <a:lumOff val="3284"/>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PRINCIPLES OF FINANCIAL WELLBEING</a:t>
          </a:r>
        </a:p>
      </dsp:txBody>
      <dsp:txXfrm>
        <a:off x="31556" y="1502748"/>
        <a:ext cx="4908491" cy="583313"/>
      </dsp:txXfrm>
    </dsp:sp>
    <dsp:sp modelId="{FB8C37CA-3070-4BC6-8F6A-9057F9B8C4E1}">
      <dsp:nvSpPr>
        <dsp:cNvPr id="0" name=""/>
        <dsp:cNvSpPr/>
      </dsp:nvSpPr>
      <dsp:spPr>
        <a:xfrm>
          <a:off x="0" y="2166578"/>
          <a:ext cx="4971603" cy="646425"/>
        </a:xfrm>
        <a:prstGeom prst="roundRect">
          <a:avLst/>
        </a:prstGeom>
        <a:gradFill rotWithShape="0">
          <a:gsLst>
            <a:gs pos="0">
              <a:schemeClr val="accent2">
                <a:hueOff val="-1482143"/>
                <a:satOff val="7100"/>
                <a:lumOff val="6569"/>
                <a:alphaOff val="0"/>
                <a:tint val="96000"/>
                <a:lumMod val="100000"/>
              </a:schemeClr>
            </a:gs>
            <a:gs pos="78000">
              <a:schemeClr val="accent2">
                <a:hueOff val="-1482143"/>
                <a:satOff val="7100"/>
                <a:lumOff val="6569"/>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GENERAL THOUGHTS ON FINANCIAL WELL-BEING</a:t>
          </a:r>
        </a:p>
      </dsp:txBody>
      <dsp:txXfrm>
        <a:off x="31556" y="2198134"/>
        <a:ext cx="4908491" cy="583313"/>
      </dsp:txXfrm>
    </dsp:sp>
    <dsp:sp modelId="{44057593-F98D-4315-8DCE-38F2F58E6D4D}">
      <dsp:nvSpPr>
        <dsp:cNvPr id="0" name=""/>
        <dsp:cNvSpPr/>
      </dsp:nvSpPr>
      <dsp:spPr>
        <a:xfrm>
          <a:off x="0" y="2861963"/>
          <a:ext cx="4971603" cy="646425"/>
        </a:xfrm>
        <a:prstGeom prst="roundRect">
          <a:avLst/>
        </a:prstGeom>
        <a:gradFill rotWithShape="0">
          <a:gsLst>
            <a:gs pos="0">
              <a:schemeClr val="accent2">
                <a:hueOff val="-2223214"/>
                <a:satOff val="10650"/>
                <a:lumOff val="9853"/>
                <a:alphaOff val="0"/>
                <a:tint val="96000"/>
                <a:lumMod val="100000"/>
              </a:schemeClr>
            </a:gs>
            <a:gs pos="78000">
              <a:schemeClr val="accent2">
                <a:hueOff val="-2223214"/>
                <a:satOff val="10650"/>
                <a:lumOff val="9853"/>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1" kern="1200"/>
            <a:t>INTRODUCTORY STEPS TO A SECURE RETIREMENT </a:t>
          </a:r>
          <a:endParaRPr lang="en-US" sz="1700" kern="1200"/>
        </a:p>
      </dsp:txBody>
      <dsp:txXfrm>
        <a:off x="31556" y="2893519"/>
        <a:ext cx="4908491" cy="583313"/>
      </dsp:txXfrm>
    </dsp:sp>
    <dsp:sp modelId="{2FF3E6E7-64A1-49CA-B32C-0C581140B636}">
      <dsp:nvSpPr>
        <dsp:cNvPr id="0" name=""/>
        <dsp:cNvSpPr/>
      </dsp:nvSpPr>
      <dsp:spPr>
        <a:xfrm>
          <a:off x="0" y="3557348"/>
          <a:ext cx="4971603" cy="646425"/>
        </a:xfrm>
        <a:prstGeom prst="roundRect">
          <a:avLst/>
        </a:prstGeom>
        <a:gradFill rotWithShape="0">
          <a:gsLst>
            <a:gs pos="0">
              <a:schemeClr val="accent2">
                <a:hueOff val="-2964286"/>
                <a:satOff val="14200"/>
                <a:lumOff val="13137"/>
                <a:alphaOff val="0"/>
                <a:tint val="96000"/>
                <a:lumMod val="100000"/>
              </a:schemeClr>
            </a:gs>
            <a:gs pos="78000">
              <a:schemeClr val="accent2">
                <a:hueOff val="-2964286"/>
                <a:satOff val="14200"/>
                <a:lumOff val="13137"/>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1" kern="1200" dirty="0"/>
            <a:t>AN OPPORTUNITY TO SCHEDULE A NO COST </a:t>
          </a:r>
          <a:r>
            <a:rPr lang="en-US" sz="1700" b="1" kern="1200"/>
            <a:t>APPOINTMENT TO </a:t>
          </a:r>
          <a:r>
            <a:rPr lang="en-US" sz="1700" b="1" kern="1200" dirty="0"/>
            <a:t>DISCUSS INDIVIDUAL NEEDS.</a:t>
          </a:r>
          <a:endParaRPr lang="en-US" sz="1700" kern="1200" dirty="0"/>
        </a:p>
      </dsp:txBody>
      <dsp:txXfrm>
        <a:off x="31556" y="3588904"/>
        <a:ext cx="4908491" cy="583313"/>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3C57FC-705E-44BE-A1FB-6F457E05708C}">
      <dsp:nvSpPr>
        <dsp:cNvPr id="0" name=""/>
        <dsp:cNvSpPr/>
      </dsp:nvSpPr>
      <dsp:spPr>
        <a:xfrm>
          <a:off x="493" y="249939"/>
          <a:ext cx="1925729" cy="1155437"/>
        </a:xfrm>
        <a:prstGeom prst="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b="1" kern="1200" dirty="0"/>
            <a:t>EXTRA-</a:t>
          </a:r>
        </a:p>
        <a:p>
          <a:pPr marL="0" lvl="0" indent="0" algn="ctr" defTabSz="889000">
            <a:lnSpc>
              <a:spcPct val="90000"/>
            </a:lnSpc>
            <a:spcBef>
              <a:spcPct val="0"/>
            </a:spcBef>
            <a:spcAft>
              <a:spcPct val="35000"/>
            </a:spcAft>
            <a:buNone/>
          </a:pPr>
          <a:r>
            <a:rPr lang="en-US" sz="2000" b="1" kern="1200" dirty="0"/>
            <a:t>CURRICULAR</a:t>
          </a:r>
          <a:r>
            <a:rPr lang="en-US" sz="2400" b="1" kern="1200" dirty="0"/>
            <a:t> COSTS</a:t>
          </a:r>
          <a:endParaRPr lang="en-US" sz="2400" kern="1200" dirty="0"/>
        </a:p>
      </dsp:txBody>
      <dsp:txXfrm>
        <a:off x="493" y="249939"/>
        <a:ext cx="1925729" cy="1155437"/>
      </dsp:txXfrm>
    </dsp:sp>
    <dsp:sp modelId="{1FF191F9-DF3D-44DE-95D0-866419A94518}">
      <dsp:nvSpPr>
        <dsp:cNvPr id="0" name=""/>
        <dsp:cNvSpPr/>
      </dsp:nvSpPr>
      <dsp:spPr>
        <a:xfrm>
          <a:off x="2118796" y="249939"/>
          <a:ext cx="1925729" cy="1155437"/>
        </a:xfrm>
        <a:prstGeom prst="rect">
          <a:avLst/>
        </a:prstGeom>
        <a:solidFill>
          <a:schemeClr val="accent2">
            <a:hueOff val="-592857"/>
            <a:satOff val="2840"/>
            <a:lumOff val="2627"/>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LACK OF SAVINGS</a:t>
          </a:r>
          <a:endParaRPr lang="en-US" sz="2400" kern="1200" dirty="0"/>
        </a:p>
      </dsp:txBody>
      <dsp:txXfrm>
        <a:off x="2118796" y="249939"/>
        <a:ext cx="1925729" cy="1155437"/>
      </dsp:txXfrm>
    </dsp:sp>
    <dsp:sp modelId="{8D3B6F3E-91D0-42EF-BB41-D9558CB3A64E}">
      <dsp:nvSpPr>
        <dsp:cNvPr id="0" name=""/>
        <dsp:cNvSpPr/>
      </dsp:nvSpPr>
      <dsp:spPr>
        <a:xfrm>
          <a:off x="493" y="1597950"/>
          <a:ext cx="1925729" cy="1155437"/>
        </a:xfrm>
        <a:prstGeom prst="rect">
          <a:avLst/>
        </a:prstGeom>
        <a:solidFill>
          <a:schemeClr val="accent2">
            <a:hueOff val="-1185714"/>
            <a:satOff val="5680"/>
            <a:lumOff val="5255"/>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LOW PAY</a:t>
          </a:r>
          <a:endParaRPr lang="en-US" sz="2400" kern="1200" dirty="0"/>
        </a:p>
      </dsp:txBody>
      <dsp:txXfrm>
        <a:off x="493" y="1597950"/>
        <a:ext cx="1925729" cy="1155437"/>
      </dsp:txXfrm>
    </dsp:sp>
    <dsp:sp modelId="{56BDF030-1571-42FD-90DB-61EA1C94CF0B}">
      <dsp:nvSpPr>
        <dsp:cNvPr id="0" name=""/>
        <dsp:cNvSpPr/>
      </dsp:nvSpPr>
      <dsp:spPr>
        <a:xfrm>
          <a:off x="2118796" y="1597950"/>
          <a:ext cx="1925729" cy="1155437"/>
        </a:xfrm>
        <a:prstGeom prst="rect">
          <a:avLst/>
        </a:prstGeom>
        <a:solidFill>
          <a:schemeClr val="accent2">
            <a:hueOff val="-1778572"/>
            <a:satOff val="8520"/>
            <a:lumOff val="7882"/>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CHILDCARE</a:t>
          </a:r>
          <a:endParaRPr lang="en-US" sz="2400" kern="1200" dirty="0"/>
        </a:p>
      </dsp:txBody>
      <dsp:txXfrm>
        <a:off x="2118796" y="1597950"/>
        <a:ext cx="1925729" cy="1155437"/>
      </dsp:txXfrm>
    </dsp:sp>
    <dsp:sp modelId="{A953AE09-F15B-49BB-B664-6E9F8E0A9239}">
      <dsp:nvSpPr>
        <dsp:cNvPr id="0" name=""/>
        <dsp:cNvSpPr/>
      </dsp:nvSpPr>
      <dsp:spPr>
        <a:xfrm>
          <a:off x="493" y="2945960"/>
          <a:ext cx="1925729" cy="1155437"/>
        </a:xfrm>
        <a:prstGeom prst="rect">
          <a:avLst/>
        </a:prstGeom>
        <a:solidFill>
          <a:schemeClr val="accent2">
            <a:hueOff val="-2371429"/>
            <a:satOff val="11360"/>
            <a:lumOff val="1051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LOSS OF A JOB</a:t>
          </a:r>
          <a:endParaRPr lang="en-US" sz="2400" kern="1200" dirty="0"/>
        </a:p>
      </dsp:txBody>
      <dsp:txXfrm>
        <a:off x="493" y="2945960"/>
        <a:ext cx="1925729" cy="1155437"/>
      </dsp:txXfrm>
    </dsp:sp>
    <dsp:sp modelId="{82C4EE0C-1057-46EC-B475-4A2479580E8E}">
      <dsp:nvSpPr>
        <dsp:cNvPr id="0" name=""/>
        <dsp:cNvSpPr/>
      </dsp:nvSpPr>
      <dsp:spPr>
        <a:xfrm>
          <a:off x="2118796" y="2945960"/>
          <a:ext cx="1925729" cy="1155437"/>
        </a:xfrm>
        <a:prstGeom prst="rect">
          <a:avLst/>
        </a:prstGeom>
        <a:solidFill>
          <a:schemeClr val="accent2">
            <a:hueOff val="-2964286"/>
            <a:satOff val="14200"/>
            <a:lumOff val="13137"/>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RECESSION POSSIBILITY</a:t>
          </a:r>
          <a:endParaRPr lang="en-US" sz="2400" kern="1200" dirty="0"/>
        </a:p>
      </dsp:txBody>
      <dsp:txXfrm>
        <a:off x="2118796" y="2945960"/>
        <a:ext cx="1925729" cy="1155437"/>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9A1147-3F80-4980-920B-4E3B23FBB6F4}">
      <dsp:nvSpPr>
        <dsp:cNvPr id="0" name=""/>
        <dsp:cNvSpPr/>
      </dsp:nvSpPr>
      <dsp:spPr>
        <a:xfrm>
          <a:off x="0" y="1894"/>
          <a:ext cx="3048329" cy="0"/>
        </a:xfrm>
        <a:prstGeom prst="line">
          <a:avLst/>
        </a:prstGeom>
        <a:gradFill rotWithShape="0">
          <a:gsLst>
            <a:gs pos="0">
              <a:schemeClr val="dk2">
                <a:hueOff val="0"/>
                <a:satOff val="0"/>
                <a:lumOff val="0"/>
                <a:alphaOff val="0"/>
                <a:tint val="96000"/>
                <a:lumMod val="100000"/>
              </a:schemeClr>
            </a:gs>
            <a:gs pos="78000">
              <a:schemeClr val="dk2">
                <a:hueOff val="0"/>
                <a:satOff val="0"/>
                <a:lumOff val="0"/>
                <a:alphaOff val="0"/>
                <a:shade val="94000"/>
                <a:lumMod val="94000"/>
              </a:schemeClr>
            </a:gs>
          </a:gsLst>
          <a:lin ang="5400000" scaled="0"/>
        </a:gradFill>
        <a:ln w="12700" cap="rnd" cmpd="sng" algn="ctr">
          <a:solidFill>
            <a:schemeClr val="dk2">
              <a:hueOff val="0"/>
              <a:satOff val="0"/>
              <a:lumOff val="0"/>
              <a:alphaOff val="0"/>
            </a:schemeClr>
          </a:solidFill>
          <a:prstDash val="solid"/>
        </a:ln>
        <a:effectLst>
          <a:outerShdw blurRad="38100" dist="254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6757C0A4-6BDA-4AD9-BBDD-566FCE26C293}">
      <dsp:nvSpPr>
        <dsp:cNvPr id="0" name=""/>
        <dsp:cNvSpPr/>
      </dsp:nvSpPr>
      <dsp:spPr>
        <a:xfrm>
          <a:off x="0" y="1894"/>
          <a:ext cx="609665" cy="6461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KNOW</a:t>
          </a:r>
        </a:p>
      </dsp:txBody>
      <dsp:txXfrm>
        <a:off x="0" y="1894"/>
        <a:ext cx="609665" cy="646163"/>
      </dsp:txXfrm>
    </dsp:sp>
    <dsp:sp modelId="{A8C1F113-EB46-4344-9989-2B9A6673FA8B}">
      <dsp:nvSpPr>
        <dsp:cNvPr id="0" name=""/>
        <dsp:cNvSpPr/>
      </dsp:nvSpPr>
      <dsp:spPr>
        <a:xfrm>
          <a:off x="655390" y="31237"/>
          <a:ext cx="2392938" cy="5868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KNOW YOUR INCOME AND EXPENSES</a:t>
          </a:r>
        </a:p>
      </dsp:txBody>
      <dsp:txXfrm>
        <a:off x="655390" y="31237"/>
        <a:ext cx="2392938" cy="586848"/>
      </dsp:txXfrm>
    </dsp:sp>
    <dsp:sp modelId="{D9B2808A-7354-4A5A-A742-17EE155F3A2D}">
      <dsp:nvSpPr>
        <dsp:cNvPr id="0" name=""/>
        <dsp:cNvSpPr/>
      </dsp:nvSpPr>
      <dsp:spPr>
        <a:xfrm>
          <a:off x="609665" y="618085"/>
          <a:ext cx="2438663" cy="0"/>
        </a:xfrm>
        <a:prstGeom prst="line">
          <a:avLst/>
        </a:prstGeom>
        <a:solidFill>
          <a:schemeClr val="dk2">
            <a:hueOff val="0"/>
            <a:satOff val="0"/>
            <a:lumOff val="0"/>
            <a:alphaOff val="0"/>
          </a:schemeClr>
        </a:solidFill>
        <a:ln w="19050" cap="rnd" cmpd="sng" algn="ctr">
          <a:solidFill>
            <a:schemeClr val="dk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95748015-C529-464D-A9AB-22BF52F86C1F}">
      <dsp:nvSpPr>
        <dsp:cNvPr id="0" name=""/>
        <dsp:cNvSpPr/>
      </dsp:nvSpPr>
      <dsp:spPr>
        <a:xfrm>
          <a:off x="0" y="648058"/>
          <a:ext cx="3048329" cy="0"/>
        </a:xfrm>
        <a:prstGeom prst="line">
          <a:avLst/>
        </a:prstGeom>
        <a:gradFill rotWithShape="0">
          <a:gsLst>
            <a:gs pos="0">
              <a:schemeClr val="dk2">
                <a:hueOff val="0"/>
                <a:satOff val="0"/>
                <a:lumOff val="0"/>
                <a:alphaOff val="0"/>
                <a:tint val="96000"/>
                <a:lumMod val="100000"/>
              </a:schemeClr>
            </a:gs>
            <a:gs pos="78000">
              <a:schemeClr val="dk2">
                <a:hueOff val="0"/>
                <a:satOff val="0"/>
                <a:lumOff val="0"/>
                <a:alphaOff val="0"/>
                <a:shade val="94000"/>
                <a:lumMod val="94000"/>
              </a:schemeClr>
            </a:gs>
          </a:gsLst>
          <a:lin ang="5400000" scaled="0"/>
        </a:gradFill>
        <a:ln w="12700" cap="rnd" cmpd="sng" algn="ctr">
          <a:solidFill>
            <a:schemeClr val="dk2">
              <a:hueOff val="0"/>
              <a:satOff val="0"/>
              <a:lumOff val="0"/>
              <a:alphaOff val="0"/>
            </a:schemeClr>
          </a:solidFill>
          <a:prstDash val="solid"/>
        </a:ln>
        <a:effectLst>
          <a:outerShdw blurRad="38100" dist="254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C24206E5-6DE2-4B8E-B1C7-C19B05FFB9C6}">
      <dsp:nvSpPr>
        <dsp:cNvPr id="0" name=""/>
        <dsp:cNvSpPr/>
      </dsp:nvSpPr>
      <dsp:spPr>
        <a:xfrm>
          <a:off x="0" y="648058"/>
          <a:ext cx="609665" cy="6461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MUSTS</a:t>
          </a:r>
        </a:p>
      </dsp:txBody>
      <dsp:txXfrm>
        <a:off x="0" y="648058"/>
        <a:ext cx="609665" cy="646163"/>
      </dsp:txXfrm>
    </dsp:sp>
    <dsp:sp modelId="{D0B0AB5C-0993-401A-86A9-EF9E31777197}">
      <dsp:nvSpPr>
        <dsp:cNvPr id="0" name=""/>
        <dsp:cNvSpPr/>
      </dsp:nvSpPr>
      <dsp:spPr>
        <a:xfrm>
          <a:off x="655390" y="677401"/>
          <a:ext cx="2392938" cy="5868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INCLUDE GIVING AND SAVING IN THE BUDGET</a:t>
          </a:r>
        </a:p>
      </dsp:txBody>
      <dsp:txXfrm>
        <a:off x="655390" y="677401"/>
        <a:ext cx="2392938" cy="586848"/>
      </dsp:txXfrm>
    </dsp:sp>
    <dsp:sp modelId="{CACAABC3-2FD7-476F-A362-FFBA08233219}">
      <dsp:nvSpPr>
        <dsp:cNvPr id="0" name=""/>
        <dsp:cNvSpPr/>
      </dsp:nvSpPr>
      <dsp:spPr>
        <a:xfrm>
          <a:off x="609665" y="1264249"/>
          <a:ext cx="2438663" cy="0"/>
        </a:xfrm>
        <a:prstGeom prst="line">
          <a:avLst/>
        </a:prstGeom>
        <a:solidFill>
          <a:schemeClr val="dk2">
            <a:hueOff val="0"/>
            <a:satOff val="0"/>
            <a:lumOff val="0"/>
            <a:alphaOff val="0"/>
          </a:schemeClr>
        </a:solidFill>
        <a:ln w="19050" cap="rnd" cmpd="sng" algn="ctr">
          <a:solidFill>
            <a:schemeClr val="dk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55C67452-8993-48BE-8C4D-869AEFB094F4}">
      <dsp:nvSpPr>
        <dsp:cNvPr id="0" name=""/>
        <dsp:cNvSpPr/>
      </dsp:nvSpPr>
      <dsp:spPr>
        <a:xfrm>
          <a:off x="0" y="1294222"/>
          <a:ext cx="3048329" cy="0"/>
        </a:xfrm>
        <a:prstGeom prst="line">
          <a:avLst/>
        </a:prstGeom>
        <a:gradFill rotWithShape="0">
          <a:gsLst>
            <a:gs pos="0">
              <a:schemeClr val="dk2">
                <a:hueOff val="0"/>
                <a:satOff val="0"/>
                <a:lumOff val="0"/>
                <a:alphaOff val="0"/>
                <a:tint val="96000"/>
                <a:lumMod val="100000"/>
              </a:schemeClr>
            </a:gs>
            <a:gs pos="78000">
              <a:schemeClr val="dk2">
                <a:hueOff val="0"/>
                <a:satOff val="0"/>
                <a:lumOff val="0"/>
                <a:alphaOff val="0"/>
                <a:shade val="94000"/>
                <a:lumMod val="94000"/>
              </a:schemeClr>
            </a:gs>
          </a:gsLst>
          <a:lin ang="5400000" scaled="0"/>
        </a:gradFill>
        <a:ln w="12700" cap="rnd" cmpd="sng" algn="ctr">
          <a:solidFill>
            <a:schemeClr val="dk2">
              <a:hueOff val="0"/>
              <a:satOff val="0"/>
              <a:lumOff val="0"/>
              <a:alphaOff val="0"/>
            </a:schemeClr>
          </a:solidFill>
          <a:prstDash val="solid"/>
        </a:ln>
        <a:effectLst>
          <a:outerShdw blurRad="38100" dist="254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95816679-EDD2-4D25-A891-CE6A48A60317}">
      <dsp:nvSpPr>
        <dsp:cNvPr id="0" name=""/>
        <dsp:cNvSpPr/>
      </dsp:nvSpPr>
      <dsp:spPr>
        <a:xfrm>
          <a:off x="0" y="1294222"/>
          <a:ext cx="609665" cy="6461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STOP</a:t>
          </a:r>
        </a:p>
      </dsp:txBody>
      <dsp:txXfrm>
        <a:off x="0" y="1294222"/>
        <a:ext cx="609665" cy="646163"/>
      </dsp:txXfrm>
    </dsp:sp>
    <dsp:sp modelId="{BDF2B034-373C-4195-B46A-6E5F242A9BA8}">
      <dsp:nvSpPr>
        <dsp:cNvPr id="0" name=""/>
        <dsp:cNvSpPr/>
      </dsp:nvSpPr>
      <dsp:spPr>
        <a:xfrm>
          <a:off x="655390" y="1323565"/>
          <a:ext cx="2392938" cy="5868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STOP ALL IMPULSE BUYING. PLAN BEFORE YOU BUY.</a:t>
          </a:r>
        </a:p>
      </dsp:txBody>
      <dsp:txXfrm>
        <a:off x="655390" y="1323565"/>
        <a:ext cx="2392938" cy="586848"/>
      </dsp:txXfrm>
    </dsp:sp>
    <dsp:sp modelId="{3F030680-1CCC-4749-B47E-4A955F6609F1}">
      <dsp:nvSpPr>
        <dsp:cNvPr id="0" name=""/>
        <dsp:cNvSpPr/>
      </dsp:nvSpPr>
      <dsp:spPr>
        <a:xfrm>
          <a:off x="609665" y="1910413"/>
          <a:ext cx="2438663" cy="0"/>
        </a:xfrm>
        <a:prstGeom prst="line">
          <a:avLst/>
        </a:prstGeom>
        <a:solidFill>
          <a:schemeClr val="dk2">
            <a:hueOff val="0"/>
            <a:satOff val="0"/>
            <a:lumOff val="0"/>
            <a:alphaOff val="0"/>
          </a:schemeClr>
        </a:solidFill>
        <a:ln w="19050" cap="rnd" cmpd="sng" algn="ctr">
          <a:solidFill>
            <a:schemeClr val="dk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BB0378DE-3230-413D-9964-A376745A31B2}">
      <dsp:nvSpPr>
        <dsp:cNvPr id="0" name=""/>
        <dsp:cNvSpPr/>
      </dsp:nvSpPr>
      <dsp:spPr>
        <a:xfrm>
          <a:off x="0" y="1940386"/>
          <a:ext cx="3048329" cy="0"/>
        </a:xfrm>
        <a:prstGeom prst="line">
          <a:avLst/>
        </a:prstGeom>
        <a:gradFill rotWithShape="0">
          <a:gsLst>
            <a:gs pos="0">
              <a:schemeClr val="dk2">
                <a:hueOff val="0"/>
                <a:satOff val="0"/>
                <a:lumOff val="0"/>
                <a:alphaOff val="0"/>
                <a:tint val="96000"/>
                <a:lumMod val="100000"/>
              </a:schemeClr>
            </a:gs>
            <a:gs pos="78000">
              <a:schemeClr val="dk2">
                <a:hueOff val="0"/>
                <a:satOff val="0"/>
                <a:lumOff val="0"/>
                <a:alphaOff val="0"/>
                <a:shade val="94000"/>
                <a:lumMod val="94000"/>
              </a:schemeClr>
            </a:gs>
          </a:gsLst>
          <a:lin ang="5400000" scaled="0"/>
        </a:gradFill>
        <a:ln w="12700" cap="rnd" cmpd="sng" algn="ctr">
          <a:solidFill>
            <a:schemeClr val="dk2">
              <a:hueOff val="0"/>
              <a:satOff val="0"/>
              <a:lumOff val="0"/>
              <a:alphaOff val="0"/>
            </a:schemeClr>
          </a:solidFill>
          <a:prstDash val="solid"/>
        </a:ln>
        <a:effectLst>
          <a:outerShdw blurRad="38100" dist="254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87691C55-B27E-4EB5-BABF-4C2491FFCF0B}">
      <dsp:nvSpPr>
        <dsp:cNvPr id="0" name=""/>
        <dsp:cNvSpPr/>
      </dsp:nvSpPr>
      <dsp:spPr>
        <a:xfrm>
          <a:off x="0" y="1940386"/>
          <a:ext cx="609665" cy="6461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SAVE</a:t>
          </a:r>
        </a:p>
      </dsp:txBody>
      <dsp:txXfrm>
        <a:off x="0" y="1940386"/>
        <a:ext cx="609665" cy="646163"/>
      </dsp:txXfrm>
    </dsp:sp>
    <dsp:sp modelId="{4AF5126A-B25E-4768-8711-7973688C5607}">
      <dsp:nvSpPr>
        <dsp:cNvPr id="0" name=""/>
        <dsp:cNvSpPr/>
      </dsp:nvSpPr>
      <dsp:spPr>
        <a:xfrm>
          <a:off x="655390" y="1969728"/>
          <a:ext cx="2392938" cy="5868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SAVE FUNDS FOR 60-90 DAYS OF EXPENSES </a:t>
          </a:r>
        </a:p>
      </dsp:txBody>
      <dsp:txXfrm>
        <a:off x="655390" y="1969728"/>
        <a:ext cx="2392938" cy="586848"/>
      </dsp:txXfrm>
    </dsp:sp>
    <dsp:sp modelId="{153ADEA9-B0DE-4F8A-A0B6-FC3240DCED23}">
      <dsp:nvSpPr>
        <dsp:cNvPr id="0" name=""/>
        <dsp:cNvSpPr/>
      </dsp:nvSpPr>
      <dsp:spPr>
        <a:xfrm>
          <a:off x="609665" y="2556576"/>
          <a:ext cx="2438663" cy="0"/>
        </a:xfrm>
        <a:prstGeom prst="line">
          <a:avLst/>
        </a:prstGeom>
        <a:solidFill>
          <a:schemeClr val="dk2">
            <a:hueOff val="0"/>
            <a:satOff val="0"/>
            <a:lumOff val="0"/>
            <a:alphaOff val="0"/>
          </a:schemeClr>
        </a:solidFill>
        <a:ln w="19050" cap="rnd" cmpd="sng" algn="ctr">
          <a:solidFill>
            <a:schemeClr val="dk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0D851B45-DC8B-4A65-98C2-EB85CA2F0E94}">
      <dsp:nvSpPr>
        <dsp:cNvPr id="0" name=""/>
        <dsp:cNvSpPr/>
      </dsp:nvSpPr>
      <dsp:spPr>
        <a:xfrm>
          <a:off x="0" y="2586550"/>
          <a:ext cx="3048329" cy="0"/>
        </a:xfrm>
        <a:prstGeom prst="line">
          <a:avLst/>
        </a:prstGeom>
        <a:gradFill rotWithShape="0">
          <a:gsLst>
            <a:gs pos="0">
              <a:schemeClr val="dk2">
                <a:hueOff val="0"/>
                <a:satOff val="0"/>
                <a:lumOff val="0"/>
                <a:alphaOff val="0"/>
                <a:tint val="96000"/>
                <a:lumMod val="100000"/>
              </a:schemeClr>
            </a:gs>
            <a:gs pos="78000">
              <a:schemeClr val="dk2">
                <a:hueOff val="0"/>
                <a:satOff val="0"/>
                <a:lumOff val="0"/>
                <a:alphaOff val="0"/>
                <a:shade val="94000"/>
                <a:lumMod val="94000"/>
              </a:schemeClr>
            </a:gs>
          </a:gsLst>
          <a:lin ang="5400000" scaled="0"/>
        </a:gradFill>
        <a:ln w="12700" cap="rnd" cmpd="sng" algn="ctr">
          <a:solidFill>
            <a:schemeClr val="dk2">
              <a:hueOff val="0"/>
              <a:satOff val="0"/>
              <a:lumOff val="0"/>
              <a:alphaOff val="0"/>
            </a:schemeClr>
          </a:solidFill>
          <a:prstDash val="solid"/>
        </a:ln>
        <a:effectLst>
          <a:outerShdw blurRad="38100" dist="254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3E1004DB-4A52-4385-BF87-1A1EEC2D3A7C}">
      <dsp:nvSpPr>
        <dsp:cNvPr id="0" name=""/>
        <dsp:cNvSpPr/>
      </dsp:nvSpPr>
      <dsp:spPr>
        <a:xfrm>
          <a:off x="0" y="2586550"/>
          <a:ext cx="609665" cy="6461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SET UP</a:t>
          </a:r>
        </a:p>
      </dsp:txBody>
      <dsp:txXfrm>
        <a:off x="0" y="2586550"/>
        <a:ext cx="609665" cy="646163"/>
      </dsp:txXfrm>
    </dsp:sp>
    <dsp:sp modelId="{E38CCEDC-8391-418E-9CB2-D9588501A60F}">
      <dsp:nvSpPr>
        <dsp:cNvPr id="0" name=""/>
        <dsp:cNvSpPr/>
      </dsp:nvSpPr>
      <dsp:spPr>
        <a:xfrm>
          <a:off x="655390" y="2615892"/>
          <a:ext cx="2392938" cy="5868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SET UP A SAVINGS PLAN FOR RETIREMENT. </a:t>
          </a:r>
        </a:p>
      </dsp:txBody>
      <dsp:txXfrm>
        <a:off x="655390" y="2615892"/>
        <a:ext cx="2392938" cy="586848"/>
      </dsp:txXfrm>
    </dsp:sp>
    <dsp:sp modelId="{CB0407F2-EBC2-4B28-8235-4384E52242EF}">
      <dsp:nvSpPr>
        <dsp:cNvPr id="0" name=""/>
        <dsp:cNvSpPr/>
      </dsp:nvSpPr>
      <dsp:spPr>
        <a:xfrm>
          <a:off x="609665" y="3202740"/>
          <a:ext cx="2438663" cy="0"/>
        </a:xfrm>
        <a:prstGeom prst="line">
          <a:avLst/>
        </a:prstGeom>
        <a:solidFill>
          <a:schemeClr val="dk2">
            <a:hueOff val="0"/>
            <a:satOff val="0"/>
            <a:lumOff val="0"/>
            <a:alphaOff val="0"/>
          </a:schemeClr>
        </a:solidFill>
        <a:ln w="19050" cap="rnd" cmpd="sng" algn="ctr">
          <a:solidFill>
            <a:schemeClr val="dk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 modelId="{AAFA5B58-AB0F-4BC0-99A1-DC1373B80D10}">
      <dsp:nvSpPr>
        <dsp:cNvPr id="0" name=""/>
        <dsp:cNvSpPr/>
      </dsp:nvSpPr>
      <dsp:spPr>
        <a:xfrm>
          <a:off x="0" y="3232714"/>
          <a:ext cx="3048329" cy="0"/>
        </a:xfrm>
        <a:prstGeom prst="line">
          <a:avLst/>
        </a:prstGeom>
        <a:gradFill rotWithShape="0">
          <a:gsLst>
            <a:gs pos="0">
              <a:schemeClr val="dk2">
                <a:hueOff val="0"/>
                <a:satOff val="0"/>
                <a:lumOff val="0"/>
                <a:alphaOff val="0"/>
                <a:tint val="96000"/>
                <a:lumMod val="100000"/>
              </a:schemeClr>
            </a:gs>
            <a:gs pos="78000">
              <a:schemeClr val="dk2">
                <a:hueOff val="0"/>
                <a:satOff val="0"/>
                <a:lumOff val="0"/>
                <a:alphaOff val="0"/>
                <a:shade val="94000"/>
                <a:lumMod val="94000"/>
              </a:schemeClr>
            </a:gs>
          </a:gsLst>
          <a:lin ang="5400000" scaled="0"/>
        </a:gradFill>
        <a:ln w="12700" cap="rnd" cmpd="sng" algn="ctr">
          <a:solidFill>
            <a:schemeClr val="dk2">
              <a:hueOff val="0"/>
              <a:satOff val="0"/>
              <a:lumOff val="0"/>
              <a:alphaOff val="0"/>
            </a:schemeClr>
          </a:solidFill>
          <a:prstDash val="solid"/>
        </a:ln>
        <a:effectLst>
          <a:outerShdw blurRad="38100" dist="254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3D7AC4D5-8427-4221-A001-AD4DFD665C5C}">
      <dsp:nvSpPr>
        <dsp:cNvPr id="0" name=""/>
        <dsp:cNvSpPr/>
      </dsp:nvSpPr>
      <dsp:spPr>
        <a:xfrm>
          <a:off x="0" y="3232714"/>
          <a:ext cx="609665" cy="6461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INVEST</a:t>
          </a:r>
        </a:p>
      </dsp:txBody>
      <dsp:txXfrm>
        <a:off x="0" y="3232714"/>
        <a:ext cx="609665" cy="646163"/>
      </dsp:txXfrm>
    </dsp:sp>
    <dsp:sp modelId="{38ACD07E-9C75-4744-A3ED-40F3416C97BD}">
      <dsp:nvSpPr>
        <dsp:cNvPr id="0" name=""/>
        <dsp:cNvSpPr/>
      </dsp:nvSpPr>
      <dsp:spPr>
        <a:xfrm>
          <a:off x="655390" y="3262056"/>
          <a:ext cx="2392938" cy="5868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INVEST THE RETIREMENT FUND FOR GROWTH BUT CHOOSE THE VEHICLE WISELY. </a:t>
          </a:r>
        </a:p>
      </dsp:txBody>
      <dsp:txXfrm>
        <a:off x="655390" y="3262056"/>
        <a:ext cx="2392938" cy="586848"/>
      </dsp:txXfrm>
    </dsp:sp>
    <dsp:sp modelId="{9E43F464-86D8-4077-8071-85C488AA444D}">
      <dsp:nvSpPr>
        <dsp:cNvPr id="0" name=""/>
        <dsp:cNvSpPr/>
      </dsp:nvSpPr>
      <dsp:spPr>
        <a:xfrm>
          <a:off x="609665" y="3848904"/>
          <a:ext cx="2438663" cy="0"/>
        </a:xfrm>
        <a:prstGeom prst="line">
          <a:avLst/>
        </a:prstGeom>
        <a:solidFill>
          <a:schemeClr val="dk2">
            <a:hueOff val="0"/>
            <a:satOff val="0"/>
            <a:lumOff val="0"/>
            <a:alphaOff val="0"/>
          </a:schemeClr>
        </a:solidFill>
        <a:ln w="19050" cap="rnd" cmpd="sng" algn="ctr">
          <a:solidFill>
            <a:schemeClr val="dk2">
              <a:tint val="50000"/>
              <a:hueOff val="0"/>
              <a:satOff val="0"/>
              <a:lumOff val="0"/>
              <a:alphaOff val="0"/>
            </a:schemeClr>
          </a:solidFill>
          <a:prstDash val="solid"/>
        </a:ln>
        <a:effectLst/>
      </dsp:spPr>
      <dsp:style>
        <a:lnRef idx="2">
          <a:scrgbClr r="0" g="0" b="0"/>
        </a:lnRef>
        <a:fillRef idx="1">
          <a:scrgbClr r="0" g="0" b="0"/>
        </a:fillRef>
        <a:effectRef idx="1">
          <a:scrgbClr r="0" g="0" b="0"/>
        </a:effectRef>
        <a:fontRef idx="minor"/>
      </dsp:style>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7A8025-0442-49FC-A99E-2489E1FFD83E}">
      <dsp:nvSpPr>
        <dsp:cNvPr id="0" name=""/>
        <dsp:cNvSpPr/>
      </dsp:nvSpPr>
      <dsp:spPr>
        <a:xfrm>
          <a:off x="2673675" y="599174"/>
          <a:ext cx="462989" cy="91440"/>
        </a:xfrm>
        <a:custGeom>
          <a:avLst/>
          <a:gdLst/>
          <a:ahLst/>
          <a:cxnLst/>
          <a:rect l="0" t="0" r="0" b="0"/>
          <a:pathLst>
            <a:path>
              <a:moveTo>
                <a:pt x="0" y="45720"/>
              </a:moveTo>
              <a:lnTo>
                <a:pt x="462989" y="45720"/>
              </a:lnTo>
            </a:path>
          </a:pathLst>
        </a:custGeom>
        <a:noFill/>
        <a:ln w="12700" cap="rnd"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92830" y="642426"/>
        <a:ext cx="24679" cy="4935"/>
      </dsp:txXfrm>
    </dsp:sp>
    <dsp:sp modelId="{479EBABC-9487-4BB9-9845-86B8CF472A40}">
      <dsp:nvSpPr>
        <dsp:cNvPr id="0" name=""/>
        <dsp:cNvSpPr/>
      </dsp:nvSpPr>
      <dsp:spPr>
        <a:xfrm>
          <a:off x="529433" y="1082"/>
          <a:ext cx="2146042" cy="1287625"/>
        </a:xfrm>
        <a:prstGeom prst="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5158" tIns="110382" rIns="105158" bIns="110382" numCol="1" spcCol="1270" anchor="ctr" anchorCtr="0">
          <a:noAutofit/>
        </a:bodyPr>
        <a:lstStyle/>
        <a:p>
          <a:pPr marL="0" lvl="0" indent="0" algn="ctr" defTabSz="889000">
            <a:lnSpc>
              <a:spcPct val="90000"/>
            </a:lnSpc>
            <a:spcBef>
              <a:spcPct val="0"/>
            </a:spcBef>
            <a:spcAft>
              <a:spcPct val="35000"/>
            </a:spcAft>
            <a:buNone/>
          </a:pPr>
          <a:r>
            <a:rPr lang="en-US" sz="2000" kern="1200" dirty="0"/>
            <a:t>START AS EARLY AS POSSIBLE.</a:t>
          </a:r>
        </a:p>
      </dsp:txBody>
      <dsp:txXfrm>
        <a:off x="529433" y="1082"/>
        <a:ext cx="2146042" cy="1287625"/>
      </dsp:txXfrm>
    </dsp:sp>
    <dsp:sp modelId="{E7111AB9-91DB-40D7-A2DD-211CBF5D42CA}">
      <dsp:nvSpPr>
        <dsp:cNvPr id="0" name=""/>
        <dsp:cNvSpPr/>
      </dsp:nvSpPr>
      <dsp:spPr>
        <a:xfrm>
          <a:off x="1606424" y="1286907"/>
          <a:ext cx="2635661" cy="433297"/>
        </a:xfrm>
        <a:custGeom>
          <a:avLst/>
          <a:gdLst/>
          <a:ahLst/>
          <a:cxnLst/>
          <a:rect l="0" t="0" r="0" b="0"/>
          <a:pathLst>
            <a:path>
              <a:moveTo>
                <a:pt x="2635661" y="0"/>
              </a:moveTo>
              <a:lnTo>
                <a:pt x="2635661" y="233748"/>
              </a:lnTo>
              <a:lnTo>
                <a:pt x="0" y="233748"/>
              </a:lnTo>
              <a:lnTo>
                <a:pt x="0" y="433297"/>
              </a:lnTo>
            </a:path>
          </a:pathLst>
        </a:custGeom>
        <a:noFill/>
        <a:ln w="12700" cap="rnd"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57350" y="1501087"/>
        <a:ext cx="133808" cy="4935"/>
      </dsp:txXfrm>
    </dsp:sp>
    <dsp:sp modelId="{31277CBB-01CF-45FD-9B18-593BE250983F}">
      <dsp:nvSpPr>
        <dsp:cNvPr id="0" name=""/>
        <dsp:cNvSpPr/>
      </dsp:nvSpPr>
      <dsp:spPr>
        <a:xfrm>
          <a:off x="3169064" y="1082"/>
          <a:ext cx="2146042" cy="1287625"/>
        </a:xfrm>
        <a:prstGeom prst="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5158" tIns="110382" rIns="105158" bIns="110382" numCol="1" spcCol="1270" anchor="ctr" anchorCtr="0">
          <a:noAutofit/>
        </a:bodyPr>
        <a:lstStyle/>
        <a:p>
          <a:pPr marL="0" lvl="0" indent="0" algn="ctr" defTabSz="755650">
            <a:lnSpc>
              <a:spcPct val="90000"/>
            </a:lnSpc>
            <a:spcBef>
              <a:spcPct val="0"/>
            </a:spcBef>
            <a:spcAft>
              <a:spcPct val="35000"/>
            </a:spcAft>
            <a:buNone/>
          </a:pPr>
          <a:r>
            <a:rPr lang="en-US" sz="1700" kern="1200" dirty="0"/>
            <a:t>GET CREDIT CARD DEBT OUT OF YOUR PRESENT AND YOUR FUTURE.</a:t>
          </a:r>
        </a:p>
      </dsp:txBody>
      <dsp:txXfrm>
        <a:off x="3169064" y="1082"/>
        <a:ext cx="2146042" cy="1287625"/>
      </dsp:txXfrm>
    </dsp:sp>
    <dsp:sp modelId="{E9BA817C-4320-4616-A3E1-BD29976038B6}">
      <dsp:nvSpPr>
        <dsp:cNvPr id="0" name=""/>
        <dsp:cNvSpPr/>
      </dsp:nvSpPr>
      <dsp:spPr>
        <a:xfrm>
          <a:off x="1484498" y="3038429"/>
          <a:ext cx="91440" cy="365949"/>
        </a:xfrm>
        <a:custGeom>
          <a:avLst/>
          <a:gdLst/>
          <a:ahLst/>
          <a:cxnLst/>
          <a:rect l="0" t="0" r="0" b="0"/>
          <a:pathLst>
            <a:path>
              <a:moveTo>
                <a:pt x="121925" y="0"/>
              </a:moveTo>
              <a:lnTo>
                <a:pt x="121925" y="200074"/>
              </a:lnTo>
              <a:lnTo>
                <a:pt x="45720" y="200074"/>
              </a:lnTo>
              <a:lnTo>
                <a:pt x="45720" y="365949"/>
              </a:lnTo>
            </a:path>
          </a:pathLst>
        </a:custGeom>
        <a:noFill/>
        <a:ln w="12700" cap="rnd"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520123" y="3218936"/>
        <a:ext cx="20190" cy="4935"/>
      </dsp:txXfrm>
    </dsp:sp>
    <dsp:sp modelId="{DFE715EC-ED5F-4BA8-AE99-6B685DEC1EF3}">
      <dsp:nvSpPr>
        <dsp:cNvPr id="0" name=""/>
        <dsp:cNvSpPr/>
      </dsp:nvSpPr>
      <dsp:spPr>
        <a:xfrm>
          <a:off x="533403" y="1752604"/>
          <a:ext cx="2146042" cy="1287625"/>
        </a:xfrm>
        <a:prstGeom prst="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5158" tIns="110382" rIns="105158" bIns="110382" numCol="1" spcCol="1270" anchor="ctr" anchorCtr="0">
          <a:noAutofit/>
        </a:bodyPr>
        <a:lstStyle/>
        <a:p>
          <a:pPr marL="0" lvl="0" indent="0" algn="ctr" defTabSz="755650">
            <a:lnSpc>
              <a:spcPct val="90000"/>
            </a:lnSpc>
            <a:spcBef>
              <a:spcPct val="0"/>
            </a:spcBef>
            <a:spcAft>
              <a:spcPct val="35000"/>
            </a:spcAft>
            <a:buNone/>
          </a:pPr>
          <a:r>
            <a:rPr lang="en-US" sz="1700" kern="1200" dirty="0"/>
            <a:t>PAY OFF ALL DEBT OTHER THAN YOUR MORTGAGE.</a:t>
          </a:r>
        </a:p>
      </dsp:txBody>
      <dsp:txXfrm>
        <a:off x="533403" y="1752604"/>
        <a:ext cx="2146042" cy="1287625"/>
      </dsp:txXfrm>
    </dsp:sp>
    <dsp:sp modelId="{CF66510F-455D-4D58-A2C0-091581031CD0}">
      <dsp:nvSpPr>
        <dsp:cNvPr id="0" name=""/>
        <dsp:cNvSpPr/>
      </dsp:nvSpPr>
      <dsp:spPr>
        <a:xfrm>
          <a:off x="2601439" y="4034863"/>
          <a:ext cx="566557" cy="91440"/>
        </a:xfrm>
        <a:custGeom>
          <a:avLst/>
          <a:gdLst/>
          <a:ahLst/>
          <a:cxnLst/>
          <a:rect l="0" t="0" r="0" b="0"/>
          <a:pathLst>
            <a:path>
              <a:moveTo>
                <a:pt x="0" y="45728"/>
              </a:moveTo>
              <a:lnTo>
                <a:pt x="300378" y="45728"/>
              </a:lnTo>
              <a:lnTo>
                <a:pt x="300378" y="45720"/>
              </a:lnTo>
              <a:lnTo>
                <a:pt x="566557" y="45720"/>
              </a:lnTo>
            </a:path>
          </a:pathLst>
        </a:custGeom>
        <a:noFill/>
        <a:ln w="12700" cap="rnd"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69789" y="4078115"/>
        <a:ext cx="29857" cy="4935"/>
      </dsp:txXfrm>
    </dsp:sp>
    <dsp:sp modelId="{29F8B4BD-DDA2-4092-A443-73678A043CC1}">
      <dsp:nvSpPr>
        <dsp:cNvPr id="0" name=""/>
        <dsp:cNvSpPr/>
      </dsp:nvSpPr>
      <dsp:spPr>
        <a:xfrm>
          <a:off x="457197" y="3436779"/>
          <a:ext cx="2146042" cy="1287625"/>
        </a:xfrm>
        <a:prstGeom prst="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5158" tIns="110382" rIns="105158" bIns="110382" numCol="1" spcCol="1270" anchor="ctr" anchorCtr="0">
          <a:noAutofit/>
        </a:bodyPr>
        <a:lstStyle/>
        <a:p>
          <a:pPr marL="0" lvl="0" indent="0" algn="ctr" defTabSz="755650">
            <a:lnSpc>
              <a:spcPct val="90000"/>
            </a:lnSpc>
            <a:spcBef>
              <a:spcPct val="0"/>
            </a:spcBef>
            <a:spcAft>
              <a:spcPct val="35000"/>
            </a:spcAft>
            <a:buNone/>
          </a:pPr>
          <a:r>
            <a:rPr lang="en-US" sz="1700" kern="1200" dirty="0"/>
            <a:t>BECOME FAMILIAR WITH INVESTING OPPORTUNITIES</a:t>
          </a:r>
        </a:p>
      </dsp:txBody>
      <dsp:txXfrm>
        <a:off x="457197" y="3436779"/>
        <a:ext cx="2146042" cy="1287625"/>
      </dsp:txXfrm>
    </dsp:sp>
    <dsp:sp modelId="{F975A006-D0F7-45C6-BC20-033E198EB2E1}">
      <dsp:nvSpPr>
        <dsp:cNvPr id="0" name=""/>
        <dsp:cNvSpPr/>
      </dsp:nvSpPr>
      <dsp:spPr>
        <a:xfrm>
          <a:off x="4227698" y="1784995"/>
          <a:ext cx="91440" cy="2941200"/>
        </a:xfrm>
        <a:custGeom>
          <a:avLst/>
          <a:gdLst/>
          <a:ahLst/>
          <a:cxnLst/>
          <a:rect l="0" t="0" r="0" b="0"/>
          <a:pathLst>
            <a:path>
              <a:moveTo>
                <a:pt x="45720" y="2941200"/>
              </a:moveTo>
              <a:lnTo>
                <a:pt x="45720" y="0"/>
              </a:lnTo>
            </a:path>
          </a:pathLst>
        </a:custGeom>
        <a:noFill/>
        <a:ln w="12700" cap="rnd"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199123" y="3253127"/>
        <a:ext cx="148590" cy="4935"/>
      </dsp:txXfrm>
    </dsp:sp>
    <dsp:sp modelId="{E6EFC3EA-50AD-49F0-8240-D66BABD71033}">
      <dsp:nvSpPr>
        <dsp:cNvPr id="0" name=""/>
        <dsp:cNvSpPr/>
      </dsp:nvSpPr>
      <dsp:spPr>
        <a:xfrm>
          <a:off x="3200397" y="3436770"/>
          <a:ext cx="2146042" cy="1287625"/>
        </a:xfrm>
        <a:prstGeom prst="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5158" tIns="110382" rIns="105158" bIns="110382" numCol="1" spcCol="1270" anchor="ctr" anchorCtr="0">
          <a:noAutofit/>
        </a:bodyPr>
        <a:lstStyle/>
        <a:p>
          <a:pPr marL="0" lvl="0" indent="0" algn="ctr" defTabSz="755650">
            <a:lnSpc>
              <a:spcPct val="90000"/>
            </a:lnSpc>
            <a:spcBef>
              <a:spcPct val="0"/>
            </a:spcBef>
            <a:spcAft>
              <a:spcPct val="35000"/>
            </a:spcAft>
            <a:buNone/>
          </a:pPr>
          <a:r>
            <a:rPr lang="en-US" sz="1700" kern="1200" dirty="0"/>
            <a:t>KNOW WHO IS BEST TO LEAD YOU – SALESMAN OR COACH</a:t>
          </a:r>
        </a:p>
      </dsp:txBody>
      <dsp:txXfrm>
        <a:off x="3200397" y="3436770"/>
        <a:ext cx="2146042" cy="1287625"/>
      </dsp:txXfrm>
    </dsp:sp>
    <dsp:sp modelId="{F77DF2DF-6397-4C9B-9F0C-2CBDC97E717E}">
      <dsp:nvSpPr>
        <dsp:cNvPr id="0" name=""/>
        <dsp:cNvSpPr/>
      </dsp:nvSpPr>
      <dsp:spPr>
        <a:xfrm>
          <a:off x="3200397" y="1752595"/>
          <a:ext cx="2146042" cy="1287625"/>
        </a:xfrm>
        <a:prstGeom prst="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5158" tIns="110382" rIns="105158" bIns="110382" numCol="1" spcCol="1270" anchor="ctr" anchorCtr="0">
          <a:noAutofit/>
        </a:bodyPr>
        <a:lstStyle/>
        <a:p>
          <a:pPr marL="0" lvl="0" indent="0" algn="ctr" defTabSz="755650">
            <a:lnSpc>
              <a:spcPct val="90000"/>
            </a:lnSpc>
            <a:spcBef>
              <a:spcPct val="0"/>
            </a:spcBef>
            <a:spcAft>
              <a:spcPct val="35000"/>
            </a:spcAft>
            <a:buNone/>
          </a:pPr>
          <a:r>
            <a:rPr lang="en-US" sz="1700" kern="1200" dirty="0"/>
            <a:t>DEVELOP A FAMILY BUDGET AND STICK TO IT.</a:t>
          </a:r>
        </a:p>
      </dsp:txBody>
      <dsp:txXfrm>
        <a:off x="3200397" y="1752595"/>
        <a:ext cx="2146042" cy="1287625"/>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4AB427-3D1A-4B46-A1B8-E346BA7AF90D}">
      <dsp:nvSpPr>
        <dsp:cNvPr id="0" name=""/>
        <dsp:cNvSpPr/>
      </dsp:nvSpPr>
      <dsp:spPr>
        <a:xfrm>
          <a:off x="0" y="4619"/>
          <a:ext cx="2786211" cy="1671726"/>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b="1" kern="1200" dirty="0"/>
            <a:t>PRE-TAXED</a:t>
          </a:r>
          <a:endParaRPr lang="en-US" sz="3400" kern="1200" dirty="0"/>
        </a:p>
      </dsp:txBody>
      <dsp:txXfrm>
        <a:off x="0" y="4619"/>
        <a:ext cx="2786211" cy="1671726"/>
      </dsp:txXfrm>
    </dsp:sp>
    <dsp:sp modelId="{702F5C26-1326-4AB6-AD84-74F3DEAD62C4}">
      <dsp:nvSpPr>
        <dsp:cNvPr id="0" name=""/>
        <dsp:cNvSpPr/>
      </dsp:nvSpPr>
      <dsp:spPr>
        <a:xfrm>
          <a:off x="4419613" y="0"/>
          <a:ext cx="2786211" cy="1671726"/>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b="1" kern="1200" dirty="0"/>
            <a:t>POST-TAXED</a:t>
          </a:r>
          <a:endParaRPr lang="en-US" sz="3400" kern="1200" dirty="0"/>
        </a:p>
      </dsp:txBody>
      <dsp:txXfrm>
        <a:off x="4419613" y="0"/>
        <a:ext cx="2786211" cy="1671726"/>
      </dsp:txXfrm>
    </dsp:sp>
    <dsp:sp modelId="{292F4B14-774E-4613-BB89-8A628968A1E5}">
      <dsp:nvSpPr>
        <dsp:cNvPr id="0" name=""/>
        <dsp:cNvSpPr/>
      </dsp:nvSpPr>
      <dsp:spPr>
        <a:xfrm>
          <a:off x="1615" y="2080029"/>
          <a:ext cx="3581201" cy="1671726"/>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b="1" kern="1200" dirty="0"/>
            <a:t>RISK/ SEQUENCING OF RETURNS RISK</a:t>
          </a:r>
          <a:endParaRPr lang="en-US" sz="3400" kern="1200" dirty="0"/>
        </a:p>
      </dsp:txBody>
      <dsp:txXfrm>
        <a:off x="1615" y="2080029"/>
        <a:ext cx="3581201" cy="1671726"/>
      </dsp:txXfrm>
    </dsp:sp>
    <dsp:sp modelId="{6596669E-6D5C-40C9-9201-C2B5BEC6A06E}">
      <dsp:nvSpPr>
        <dsp:cNvPr id="0" name=""/>
        <dsp:cNvSpPr/>
      </dsp:nvSpPr>
      <dsp:spPr>
        <a:xfrm>
          <a:off x="3861437" y="2080029"/>
          <a:ext cx="3528346" cy="1671726"/>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b="1" kern="1200" dirty="0"/>
            <a:t>SAFE MONEY/ DOWNSIDE PROTECTION</a:t>
          </a:r>
          <a:endParaRPr lang="en-US" sz="3400" kern="1200" dirty="0"/>
        </a:p>
      </dsp:txBody>
      <dsp:txXfrm>
        <a:off x="3861437" y="2080029"/>
        <a:ext cx="3528346" cy="1671726"/>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4AB427-3D1A-4B46-A1B8-E346BA7AF90D}">
      <dsp:nvSpPr>
        <dsp:cNvPr id="0" name=""/>
        <dsp:cNvSpPr/>
      </dsp:nvSpPr>
      <dsp:spPr>
        <a:xfrm>
          <a:off x="37414" y="0"/>
          <a:ext cx="2985118" cy="1791070"/>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dirty="0"/>
            <a:t>VOLATILITY</a:t>
          </a:r>
        </a:p>
      </dsp:txBody>
      <dsp:txXfrm>
        <a:off x="37414" y="0"/>
        <a:ext cx="2985118" cy="1791070"/>
      </dsp:txXfrm>
    </dsp:sp>
    <dsp:sp modelId="{702F5C26-1326-4AB6-AD84-74F3DEAD62C4}">
      <dsp:nvSpPr>
        <dsp:cNvPr id="0" name=""/>
        <dsp:cNvSpPr/>
      </dsp:nvSpPr>
      <dsp:spPr>
        <a:xfrm>
          <a:off x="3323462" y="391"/>
          <a:ext cx="2985118" cy="1791070"/>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b="0" kern="1200" dirty="0"/>
            <a:t>SECTION 7702</a:t>
          </a:r>
        </a:p>
      </dsp:txBody>
      <dsp:txXfrm>
        <a:off x="3323462" y="391"/>
        <a:ext cx="2985118" cy="1791070"/>
      </dsp:txXfrm>
    </dsp:sp>
    <dsp:sp modelId="{292F4B14-774E-4613-BB89-8A628968A1E5}">
      <dsp:nvSpPr>
        <dsp:cNvPr id="0" name=""/>
        <dsp:cNvSpPr/>
      </dsp:nvSpPr>
      <dsp:spPr>
        <a:xfrm>
          <a:off x="39832" y="2089974"/>
          <a:ext cx="2985118" cy="1791070"/>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b="0" kern="1200" dirty="0"/>
            <a:t>GUARANTEED LIFETIME INCOME</a:t>
          </a:r>
          <a:endParaRPr lang="en-US" sz="3500" kern="1200" dirty="0"/>
        </a:p>
      </dsp:txBody>
      <dsp:txXfrm>
        <a:off x="39832" y="2089974"/>
        <a:ext cx="2985118" cy="1791070"/>
      </dsp:txXfrm>
    </dsp:sp>
    <dsp:sp modelId="{6596669E-6D5C-40C9-9201-C2B5BEC6A06E}">
      <dsp:nvSpPr>
        <dsp:cNvPr id="0" name=""/>
        <dsp:cNvSpPr/>
      </dsp:nvSpPr>
      <dsp:spPr>
        <a:xfrm>
          <a:off x="3323462" y="2089974"/>
          <a:ext cx="2985118" cy="1791070"/>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b="0" kern="1200" dirty="0"/>
            <a:t>DOWNSIDE PROTECTION</a:t>
          </a:r>
        </a:p>
      </dsp:txBody>
      <dsp:txXfrm>
        <a:off x="3323462" y="2089974"/>
        <a:ext cx="2985118" cy="179107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4AB427-3D1A-4B46-A1B8-E346BA7AF90D}">
      <dsp:nvSpPr>
        <dsp:cNvPr id="0" name=""/>
        <dsp:cNvSpPr/>
      </dsp:nvSpPr>
      <dsp:spPr>
        <a:xfrm>
          <a:off x="39832" y="391"/>
          <a:ext cx="2985118" cy="1791070"/>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EMPLOYER INVOLVED INVESTMENTS</a:t>
          </a:r>
        </a:p>
        <a:p>
          <a:pPr marL="0" lvl="0" indent="0" algn="ctr" defTabSz="1022350">
            <a:lnSpc>
              <a:spcPct val="90000"/>
            </a:lnSpc>
            <a:spcBef>
              <a:spcPct val="0"/>
            </a:spcBef>
            <a:spcAft>
              <a:spcPct val="35000"/>
            </a:spcAft>
            <a:buNone/>
          </a:pPr>
          <a:r>
            <a:rPr lang="en-US" sz="2300" kern="1200" dirty="0"/>
            <a:t>PENSION </a:t>
          </a:r>
        </a:p>
        <a:p>
          <a:pPr marL="0" lvl="0" indent="0" algn="ctr" defTabSz="1022350">
            <a:lnSpc>
              <a:spcPct val="90000"/>
            </a:lnSpc>
            <a:spcBef>
              <a:spcPct val="0"/>
            </a:spcBef>
            <a:spcAft>
              <a:spcPct val="35000"/>
            </a:spcAft>
            <a:buNone/>
          </a:pPr>
          <a:r>
            <a:rPr lang="en-US" sz="2300" kern="1200" dirty="0"/>
            <a:t>401K   403B   457</a:t>
          </a:r>
        </a:p>
      </dsp:txBody>
      <dsp:txXfrm>
        <a:off x="39832" y="391"/>
        <a:ext cx="2985118" cy="1791070"/>
      </dsp:txXfrm>
    </dsp:sp>
    <dsp:sp modelId="{702F5C26-1326-4AB6-AD84-74F3DEAD62C4}">
      <dsp:nvSpPr>
        <dsp:cNvPr id="0" name=""/>
        <dsp:cNvSpPr/>
      </dsp:nvSpPr>
      <dsp:spPr>
        <a:xfrm>
          <a:off x="3323462" y="391"/>
          <a:ext cx="2985118" cy="1791070"/>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0" kern="1200" dirty="0"/>
            <a:t>INDIVIDUALLY OWNED AND CONTROLLED INVESTMENTS</a:t>
          </a:r>
        </a:p>
        <a:p>
          <a:pPr marL="0" lvl="0" indent="0" algn="ctr" defTabSz="1022350">
            <a:lnSpc>
              <a:spcPct val="90000"/>
            </a:lnSpc>
            <a:spcBef>
              <a:spcPct val="0"/>
            </a:spcBef>
            <a:spcAft>
              <a:spcPct val="35000"/>
            </a:spcAft>
            <a:buNone/>
          </a:pPr>
          <a:r>
            <a:rPr lang="en-US" sz="2300" b="0" kern="1200" dirty="0"/>
            <a:t>IRA    ROTH IRA</a:t>
          </a:r>
        </a:p>
      </dsp:txBody>
      <dsp:txXfrm>
        <a:off x="3323462" y="391"/>
        <a:ext cx="2985118" cy="1791070"/>
      </dsp:txXfrm>
    </dsp:sp>
    <dsp:sp modelId="{292F4B14-774E-4613-BB89-8A628968A1E5}">
      <dsp:nvSpPr>
        <dsp:cNvPr id="0" name=""/>
        <dsp:cNvSpPr/>
      </dsp:nvSpPr>
      <dsp:spPr>
        <a:xfrm>
          <a:off x="39832" y="2089974"/>
          <a:ext cx="2985118" cy="1791070"/>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0" kern="1200" dirty="0"/>
            <a:t>INSURANCE CONNECTED INVESTMENTS</a:t>
          </a:r>
        </a:p>
        <a:p>
          <a:pPr marL="0" lvl="0" indent="0" algn="ctr" defTabSz="1022350">
            <a:lnSpc>
              <a:spcPct val="90000"/>
            </a:lnSpc>
            <a:spcBef>
              <a:spcPct val="0"/>
            </a:spcBef>
            <a:spcAft>
              <a:spcPct val="35000"/>
            </a:spcAft>
            <a:buNone/>
          </a:pPr>
          <a:r>
            <a:rPr lang="en-US" sz="2300" kern="1200" dirty="0"/>
            <a:t>ANNUITIES  IUL</a:t>
          </a:r>
        </a:p>
      </dsp:txBody>
      <dsp:txXfrm>
        <a:off x="39832" y="2089974"/>
        <a:ext cx="2985118" cy="1791070"/>
      </dsp:txXfrm>
    </dsp:sp>
    <dsp:sp modelId="{6596669E-6D5C-40C9-9201-C2B5BEC6A06E}">
      <dsp:nvSpPr>
        <dsp:cNvPr id="0" name=""/>
        <dsp:cNvSpPr/>
      </dsp:nvSpPr>
      <dsp:spPr>
        <a:xfrm>
          <a:off x="3323462" y="2089974"/>
          <a:ext cx="2985118" cy="1791070"/>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0" kern="1200" dirty="0"/>
            <a:t>STOCKS, BONDS, MUTUAL FUNDS</a:t>
          </a:r>
        </a:p>
        <a:p>
          <a:pPr marL="0" lvl="0" indent="0" algn="ctr" defTabSz="1022350">
            <a:lnSpc>
              <a:spcPct val="90000"/>
            </a:lnSpc>
            <a:spcBef>
              <a:spcPct val="0"/>
            </a:spcBef>
            <a:spcAft>
              <a:spcPct val="35000"/>
            </a:spcAft>
            <a:buNone/>
          </a:pPr>
          <a:r>
            <a:rPr lang="en-US" sz="2300" b="0" kern="1200" dirty="0"/>
            <a:t>VOLATILITY</a:t>
          </a:r>
        </a:p>
      </dsp:txBody>
      <dsp:txXfrm>
        <a:off x="3323462" y="2089974"/>
        <a:ext cx="2985118" cy="1791070"/>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4AB427-3D1A-4B46-A1B8-E346BA7AF90D}">
      <dsp:nvSpPr>
        <dsp:cNvPr id="0" name=""/>
        <dsp:cNvSpPr/>
      </dsp:nvSpPr>
      <dsp:spPr>
        <a:xfrm>
          <a:off x="39832" y="391"/>
          <a:ext cx="2985118" cy="1791070"/>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TERM</a:t>
          </a:r>
        </a:p>
        <a:p>
          <a:pPr marL="0" lvl="0" indent="0" algn="ctr" defTabSz="800100">
            <a:lnSpc>
              <a:spcPct val="90000"/>
            </a:lnSpc>
            <a:spcBef>
              <a:spcPct val="0"/>
            </a:spcBef>
            <a:spcAft>
              <a:spcPct val="35000"/>
            </a:spcAft>
            <a:buNone/>
          </a:pPr>
          <a:r>
            <a:rPr lang="en-US" sz="1800" kern="1200" dirty="0"/>
            <a:t>Death benefit only and sold for a specific period of time like 10 years</a:t>
          </a:r>
        </a:p>
      </dsp:txBody>
      <dsp:txXfrm>
        <a:off x="39832" y="391"/>
        <a:ext cx="2985118" cy="1791070"/>
      </dsp:txXfrm>
    </dsp:sp>
    <dsp:sp modelId="{702F5C26-1326-4AB6-AD84-74F3DEAD62C4}">
      <dsp:nvSpPr>
        <dsp:cNvPr id="0" name=""/>
        <dsp:cNvSpPr/>
      </dsp:nvSpPr>
      <dsp:spPr>
        <a:xfrm>
          <a:off x="3323462" y="391"/>
          <a:ext cx="2985118" cy="1791070"/>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kern="1200" dirty="0"/>
            <a:t>WHOLE LIFE</a:t>
          </a:r>
        </a:p>
        <a:p>
          <a:pPr marL="0" lvl="0" indent="0" algn="l" defTabSz="800100">
            <a:lnSpc>
              <a:spcPct val="90000"/>
            </a:lnSpc>
            <a:spcBef>
              <a:spcPct val="0"/>
            </a:spcBef>
            <a:spcAft>
              <a:spcPct val="35000"/>
            </a:spcAft>
            <a:buNone/>
          </a:pPr>
          <a:r>
            <a:rPr lang="en-US" sz="1800" b="0" i="0" kern="1200" dirty="0"/>
            <a:t>Permanent insurance with death benefit and builds up a tax-deferred cash value over the life of the policy</a:t>
          </a:r>
          <a:endParaRPr lang="en-US" sz="1800" b="0" kern="1200" dirty="0"/>
        </a:p>
        <a:p>
          <a:pPr marL="0" lvl="0" indent="0" algn="ctr" defTabSz="800100">
            <a:lnSpc>
              <a:spcPct val="90000"/>
            </a:lnSpc>
            <a:spcBef>
              <a:spcPct val="0"/>
            </a:spcBef>
            <a:spcAft>
              <a:spcPct val="35000"/>
            </a:spcAft>
            <a:buNone/>
          </a:pPr>
          <a:endParaRPr lang="en-US" sz="1800" b="0" kern="1200" dirty="0"/>
        </a:p>
      </dsp:txBody>
      <dsp:txXfrm>
        <a:off x="3323462" y="391"/>
        <a:ext cx="2985118" cy="1791070"/>
      </dsp:txXfrm>
    </dsp:sp>
    <dsp:sp modelId="{292F4B14-774E-4613-BB89-8A628968A1E5}">
      <dsp:nvSpPr>
        <dsp:cNvPr id="0" name=""/>
        <dsp:cNvSpPr/>
      </dsp:nvSpPr>
      <dsp:spPr>
        <a:xfrm>
          <a:off x="39832" y="2089974"/>
          <a:ext cx="2985118" cy="1791070"/>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kern="1200" dirty="0"/>
            <a:t>UNIVERSAL LIFE</a:t>
          </a:r>
        </a:p>
        <a:p>
          <a:pPr marL="0" lvl="0" indent="0" algn="l" defTabSz="800100">
            <a:lnSpc>
              <a:spcPct val="90000"/>
            </a:lnSpc>
            <a:spcBef>
              <a:spcPct val="0"/>
            </a:spcBef>
            <a:spcAft>
              <a:spcPct val="35000"/>
            </a:spcAft>
            <a:buNone/>
          </a:pPr>
          <a:r>
            <a:rPr lang="en-US" sz="1800" b="0" i="0" u="none" kern="1200" dirty="0"/>
            <a:t>Permanent insurance </a:t>
          </a:r>
          <a:r>
            <a:rPr lang="en-US" sz="1800" b="0" i="0" kern="1200" dirty="0"/>
            <a:t>with flexible  premiums and the option to adjust the death benefit over time and has a cash value component</a:t>
          </a:r>
          <a:endParaRPr lang="en-US" sz="1800" kern="1200" dirty="0"/>
        </a:p>
      </dsp:txBody>
      <dsp:txXfrm>
        <a:off x="39832" y="2089974"/>
        <a:ext cx="2985118" cy="1791070"/>
      </dsp:txXfrm>
    </dsp:sp>
    <dsp:sp modelId="{6596669E-6D5C-40C9-9201-C2B5BEC6A06E}">
      <dsp:nvSpPr>
        <dsp:cNvPr id="0" name=""/>
        <dsp:cNvSpPr/>
      </dsp:nvSpPr>
      <dsp:spPr>
        <a:xfrm>
          <a:off x="3323462" y="2089974"/>
          <a:ext cx="2985118" cy="1791070"/>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kern="1200" dirty="0"/>
            <a:t>INDEXED UNIVERSAL LIFE</a:t>
          </a:r>
        </a:p>
        <a:p>
          <a:pPr marL="0" lvl="0" indent="0" algn="l" defTabSz="800100">
            <a:lnSpc>
              <a:spcPct val="90000"/>
            </a:lnSpc>
            <a:spcBef>
              <a:spcPct val="0"/>
            </a:spcBef>
            <a:spcAft>
              <a:spcPct val="35000"/>
            </a:spcAft>
            <a:buNone/>
          </a:pPr>
          <a:r>
            <a:rPr lang="en-US" sz="1800" b="0" i="0" kern="1200" dirty="0"/>
            <a:t>Permanent life insurance with a death benefit and a cash value. The cash value grows by tracking a stock market index.</a:t>
          </a:r>
          <a:endParaRPr lang="en-US" sz="1800" b="0" kern="1200" dirty="0"/>
        </a:p>
      </dsp:txBody>
      <dsp:txXfrm>
        <a:off x="3323462" y="2089974"/>
        <a:ext cx="2985118" cy="1791070"/>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4AB427-3D1A-4B46-A1B8-E346BA7AF90D}">
      <dsp:nvSpPr>
        <dsp:cNvPr id="0" name=""/>
        <dsp:cNvSpPr/>
      </dsp:nvSpPr>
      <dsp:spPr>
        <a:xfrm>
          <a:off x="39832" y="391"/>
          <a:ext cx="2985118" cy="1791070"/>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Men receive an average payment of $1,723.82 per month. </a:t>
          </a:r>
          <a:endParaRPr lang="en-US" sz="2400" kern="1200" dirty="0"/>
        </a:p>
      </dsp:txBody>
      <dsp:txXfrm>
        <a:off x="39832" y="391"/>
        <a:ext cx="2985118" cy="1791070"/>
      </dsp:txXfrm>
    </dsp:sp>
    <dsp:sp modelId="{702F5C26-1326-4AB6-AD84-74F3DEAD62C4}">
      <dsp:nvSpPr>
        <dsp:cNvPr id="0" name=""/>
        <dsp:cNvSpPr/>
      </dsp:nvSpPr>
      <dsp:spPr>
        <a:xfrm>
          <a:off x="3323462" y="391"/>
          <a:ext cx="2985118" cy="1791070"/>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Women receive an average of $1,388.08.  </a:t>
          </a:r>
          <a:endParaRPr lang="en-US" sz="2400" kern="1200" dirty="0"/>
        </a:p>
      </dsp:txBody>
      <dsp:txXfrm>
        <a:off x="3323462" y="391"/>
        <a:ext cx="2985118" cy="1791070"/>
      </dsp:txXfrm>
    </dsp:sp>
    <dsp:sp modelId="{292F4B14-774E-4613-BB89-8A628968A1E5}">
      <dsp:nvSpPr>
        <dsp:cNvPr id="0" name=""/>
        <dsp:cNvSpPr/>
      </dsp:nvSpPr>
      <dsp:spPr>
        <a:xfrm>
          <a:off x="39832" y="2089974"/>
          <a:ext cx="2985118" cy="1791070"/>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Most people receiving Social Security receive $800 to $1900 per month. </a:t>
          </a:r>
          <a:endParaRPr lang="en-US" sz="2400" kern="1200" dirty="0"/>
        </a:p>
      </dsp:txBody>
      <dsp:txXfrm>
        <a:off x="39832" y="2089974"/>
        <a:ext cx="2985118" cy="1791070"/>
      </dsp:txXfrm>
    </dsp:sp>
    <dsp:sp modelId="{6596669E-6D5C-40C9-9201-C2B5BEC6A06E}">
      <dsp:nvSpPr>
        <dsp:cNvPr id="0" name=""/>
        <dsp:cNvSpPr/>
      </dsp:nvSpPr>
      <dsp:spPr>
        <a:xfrm>
          <a:off x="3323462" y="2089974"/>
          <a:ext cx="2985118" cy="1791070"/>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Social Security alone does not provide enough income.</a:t>
          </a:r>
          <a:endParaRPr lang="en-US" sz="2400" kern="1200" dirty="0"/>
        </a:p>
      </dsp:txBody>
      <dsp:txXfrm>
        <a:off x="3323462" y="2089974"/>
        <a:ext cx="2985118" cy="1791070"/>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4AB427-3D1A-4B46-A1B8-E346BA7AF90D}">
      <dsp:nvSpPr>
        <dsp:cNvPr id="0" name=""/>
        <dsp:cNvSpPr/>
      </dsp:nvSpPr>
      <dsp:spPr>
        <a:xfrm>
          <a:off x="39832" y="391"/>
          <a:ext cx="2985118" cy="1791070"/>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FIXED</a:t>
          </a:r>
        </a:p>
        <a:p>
          <a:pPr marL="0" lvl="0" indent="0" algn="l" defTabSz="1066800">
            <a:lnSpc>
              <a:spcPct val="90000"/>
            </a:lnSpc>
            <a:spcBef>
              <a:spcPct val="0"/>
            </a:spcBef>
            <a:spcAft>
              <a:spcPct val="35000"/>
            </a:spcAft>
            <a:buNone/>
          </a:pPr>
          <a:r>
            <a:rPr lang="en-US" sz="2000" b="0" i="0" kern="1200" dirty="0"/>
            <a:t>Guarantees payment of a set amount of interest per year for the term of the agreement. </a:t>
          </a:r>
          <a:endParaRPr lang="en-US" sz="2000" kern="1200" dirty="0"/>
        </a:p>
      </dsp:txBody>
      <dsp:txXfrm>
        <a:off x="39832" y="391"/>
        <a:ext cx="2985118" cy="1791070"/>
      </dsp:txXfrm>
    </dsp:sp>
    <dsp:sp modelId="{702F5C26-1326-4AB6-AD84-74F3DEAD62C4}">
      <dsp:nvSpPr>
        <dsp:cNvPr id="0" name=""/>
        <dsp:cNvSpPr/>
      </dsp:nvSpPr>
      <dsp:spPr>
        <a:xfrm>
          <a:off x="3323462" y="391"/>
          <a:ext cx="2985118" cy="1791070"/>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kern="1200" dirty="0"/>
            <a:t>INDEXED</a:t>
          </a:r>
        </a:p>
        <a:p>
          <a:pPr marL="0" lvl="0" indent="0" algn="l" defTabSz="1066800">
            <a:lnSpc>
              <a:spcPct val="90000"/>
            </a:lnSpc>
            <a:spcBef>
              <a:spcPct val="0"/>
            </a:spcBef>
            <a:spcAft>
              <a:spcPct val="35000"/>
            </a:spcAft>
            <a:buNone/>
          </a:pPr>
          <a:r>
            <a:rPr lang="en-US" sz="2000" b="0" i="0" kern="1200" dirty="0"/>
            <a:t>Pays an interest rate based on the performance of a specified market index, such as the </a:t>
          </a:r>
          <a:r>
            <a:rPr lang="en-US" sz="2000" b="0" i="0" kern="1200" dirty="0">
              <a:hlinkClick xmlns:r="http://schemas.openxmlformats.org/officeDocument/2006/relationships" r:id="rId1"/>
            </a:rPr>
            <a:t>S&amp;P 500</a:t>
          </a:r>
          <a:r>
            <a:rPr lang="en-US" sz="2000" b="0" i="0" kern="1200" dirty="0"/>
            <a:t>.</a:t>
          </a:r>
          <a:endParaRPr lang="en-US" sz="2000" b="0" kern="1200" dirty="0"/>
        </a:p>
      </dsp:txBody>
      <dsp:txXfrm>
        <a:off x="3323462" y="391"/>
        <a:ext cx="2985118" cy="1791070"/>
      </dsp:txXfrm>
    </dsp:sp>
    <dsp:sp modelId="{292F4B14-774E-4613-BB89-8A628968A1E5}">
      <dsp:nvSpPr>
        <dsp:cNvPr id="0" name=""/>
        <dsp:cNvSpPr/>
      </dsp:nvSpPr>
      <dsp:spPr>
        <a:xfrm>
          <a:off x="39832" y="2089974"/>
          <a:ext cx="2985118" cy="1791070"/>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kern="1200" dirty="0"/>
            <a:t>VARIABLE</a:t>
          </a:r>
        </a:p>
        <a:p>
          <a:pPr marL="0" lvl="0" indent="0" algn="l" defTabSz="1066800">
            <a:lnSpc>
              <a:spcPct val="90000"/>
            </a:lnSpc>
            <a:spcBef>
              <a:spcPct val="0"/>
            </a:spcBef>
            <a:spcAft>
              <a:spcPct val="35000"/>
            </a:spcAft>
            <a:buNone/>
          </a:pPr>
          <a:r>
            <a:rPr lang="en-US" sz="2000" b="0" i="0" kern="1200" dirty="0"/>
            <a:t>Fluctuates with the returns on the mutual funds it is invested in. Its value can go up (or down).</a:t>
          </a:r>
          <a:endParaRPr lang="en-US" sz="2000" kern="1200" dirty="0"/>
        </a:p>
      </dsp:txBody>
      <dsp:txXfrm>
        <a:off x="39832" y="2089974"/>
        <a:ext cx="2985118" cy="1791070"/>
      </dsp:txXfrm>
    </dsp:sp>
    <dsp:sp modelId="{6596669E-6D5C-40C9-9201-C2B5BEC6A06E}">
      <dsp:nvSpPr>
        <dsp:cNvPr id="0" name=""/>
        <dsp:cNvSpPr/>
      </dsp:nvSpPr>
      <dsp:spPr>
        <a:xfrm>
          <a:off x="3304924" y="2090366"/>
          <a:ext cx="2985118" cy="1791070"/>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kern="1200" dirty="0"/>
            <a:t>INCOME</a:t>
          </a:r>
        </a:p>
        <a:p>
          <a:pPr marL="0" lvl="0" indent="0" algn="l" defTabSz="1066800">
            <a:lnSpc>
              <a:spcPct val="90000"/>
            </a:lnSpc>
            <a:spcBef>
              <a:spcPct val="0"/>
            </a:spcBef>
            <a:spcAft>
              <a:spcPct val="35000"/>
            </a:spcAft>
            <a:buNone/>
          </a:pPr>
          <a:r>
            <a:rPr lang="en-US" sz="2000" b="0" i="0" kern="1200" dirty="0">
              <a:solidFill>
                <a:schemeClr val="bg1"/>
              </a:solidFill>
              <a:effectLst/>
              <a:latin typeface="+mj-lt"/>
            </a:rPr>
            <a:t>Provides guaranteed monthly income payments for the life of the contract, regardless of market conditions</a:t>
          </a:r>
          <a:r>
            <a:rPr lang="en-US" sz="2000" b="0" i="0" kern="1200" dirty="0">
              <a:solidFill>
                <a:schemeClr val="bg1"/>
              </a:solidFill>
              <a:latin typeface="+mj-lt"/>
            </a:rPr>
            <a:t>.</a:t>
          </a:r>
          <a:endParaRPr lang="en-US" sz="2000" b="0" kern="1200" dirty="0">
            <a:solidFill>
              <a:schemeClr val="bg1"/>
            </a:solidFill>
            <a:latin typeface="+mj-lt"/>
          </a:endParaRPr>
        </a:p>
      </dsp:txBody>
      <dsp:txXfrm>
        <a:off x="3304924" y="2090366"/>
        <a:ext cx="2985118" cy="1791070"/>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463AE8-741A-4DF2-B414-FE11DF78D5C0}">
      <dsp:nvSpPr>
        <dsp:cNvPr id="0" name=""/>
        <dsp:cNvSpPr/>
      </dsp:nvSpPr>
      <dsp:spPr>
        <a:xfrm>
          <a:off x="616935" y="1100"/>
          <a:ext cx="921683" cy="921683"/>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67472BA-FE27-42E9-96FD-198BC337DAE1}">
      <dsp:nvSpPr>
        <dsp:cNvPr id="0" name=""/>
        <dsp:cNvSpPr/>
      </dsp:nvSpPr>
      <dsp:spPr>
        <a:xfrm>
          <a:off x="810488" y="194654"/>
          <a:ext cx="534576" cy="53457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2F39330-B0B2-47D0-9C6F-DAE955F32FE7}">
      <dsp:nvSpPr>
        <dsp:cNvPr id="0" name=""/>
        <dsp:cNvSpPr/>
      </dsp:nvSpPr>
      <dsp:spPr>
        <a:xfrm>
          <a:off x="1736122" y="1100"/>
          <a:ext cx="2172539" cy="9216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90000"/>
            </a:lnSpc>
            <a:spcBef>
              <a:spcPct val="0"/>
            </a:spcBef>
            <a:spcAft>
              <a:spcPct val="35000"/>
            </a:spcAft>
            <a:buNone/>
          </a:pPr>
          <a:r>
            <a:rPr lang="en-US" sz="2100" kern="1200" dirty="0"/>
            <a:t>WORK WITH A FINANCIAL COACH.</a:t>
          </a:r>
        </a:p>
      </dsp:txBody>
      <dsp:txXfrm>
        <a:off x="1736122" y="1100"/>
        <a:ext cx="2172539" cy="921683"/>
      </dsp:txXfrm>
    </dsp:sp>
    <dsp:sp modelId="{E99B416E-19CD-4BD6-AEDE-31C7538C0D7A}">
      <dsp:nvSpPr>
        <dsp:cNvPr id="0" name=""/>
        <dsp:cNvSpPr/>
      </dsp:nvSpPr>
      <dsp:spPr>
        <a:xfrm>
          <a:off x="4287209" y="1100"/>
          <a:ext cx="921683" cy="921683"/>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C773417-3740-421D-A8E9-86A742CA5808}">
      <dsp:nvSpPr>
        <dsp:cNvPr id="0" name=""/>
        <dsp:cNvSpPr/>
      </dsp:nvSpPr>
      <dsp:spPr>
        <a:xfrm>
          <a:off x="4480763" y="194654"/>
          <a:ext cx="534576" cy="53457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E63384B-9BAC-48EE-B3D1-576EA0E96D52}">
      <dsp:nvSpPr>
        <dsp:cNvPr id="0" name=""/>
        <dsp:cNvSpPr/>
      </dsp:nvSpPr>
      <dsp:spPr>
        <a:xfrm>
          <a:off x="5406396" y="1100"/>
          <a:ext cx="2172539" cy="9216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90000"/>
            </a:lnSpc>
            <a:spcBef>
              <a:spcPct val="0"/>
            </a:spcBef>
            <a:spcAft>
              <a:spcPct val="35000"/>
            </a:spcAft>
            <a:buNone/>
          </a:pPr>
          <a:r>
            <a:rPr lang="en-US" sz="2100" kern="1200" dirty="0"/>
            <a:t>DEVELOP A “GET OUT OF DEBT” STRATEGY.</a:t>
          </a:r>
        </a:p>
      </dsp:txBody>
      <dsp:txXfrm>
        <a:off x="5406396" y="1100"/>
        <a:ext cx="2172539" cy="921683"/>
      </dsp:txXfrm>
    </dsp:sp>
    <dsp:sp modelId="{6F50270B-768A-4D21-A253-FE133DA22B90}">
      <dsp:nvSpPr>
        <dsp:cNvPr id="0" name=""/>
        <dsp:cNvSpPr/>
      </dsp:nvSpPr>
      <dsp:spPr>
        <a:xfrm>
          <a:off x="616935" y="1635560"/>
          <a:ext cx="921683" cy="921683"/>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BC57127-2310-440F-B970-9B62FF52C182}">
      <dsp:nvSpPr>
        <dsp:cNvPr id="0" name=""/>
        <dsp:cNvSpPr/>
      </dsp:nvSpPr>
      <dsp:spPr>
        <a:xfrm>
          <a:off x="810488" y="1829114"/>
          <a:ext cx="534576" cy="53457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135771F3-FE73-4B50-B3BE-799B6847F79F}">
      <dsp:nvSpPr>
        <dsp:cNvPr id="0" name=""/>
        <dsp:cNvSpPr/>
      </dsp:nvSpPr>
      <dsp:spPr>
        <a:xfrm>
          <a:off x="1736122" y="1635560"/>
          <a:ext cx="2172539" cy="9216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90000"/>
            </a:lnSpc>
            <a:spcBef>
              <a:spcPct val="0"/>
            </a:spcBef>
            <a:spcAft>
              <a:spcPct val="35000"/>
            </a:spcAft>
            <a:buNone/>
          </a:pPr>
          <a:r>
            <a:rPr lang="en-US" sz="2100" kern="1200" dirty="0"/>
            <a:t>DEVELOP AND STICK TO A BUDGET.</a:t>
          </a:r>
        </a:p>
      </dsp:txBody>
      <dsp:txXfrm>
        <a:off x="1736122" y="1635560"/>
        <a:ext cx="2172539" cy="921683"/>
      </dsp:txXfrm>
    </dsp:sp>
    <dsp:sp modelId="{67933C62-A178-46EC-B958-9D1EEAFAD998}">
      <dsp:nvSpPr>
        <dsp:cNvPr id="0" name=""/>
        <dsp:cNvSpPr/>
      </dsp:nvSpPr>
      <dsp:spPr>
        <a:xfrm>
          <a:off x="4287209" y="1635560"/>
          <a:ext cx="921683" cy="921683"/>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5A9D099-508C-45CD-9A98-82E9F44912D3}">
      <dsp:nvSpPr>
        <dsp:cNvPr id="0" name=""/>
        <dsp:cNvSpPr/>
      </dsp:nvSpPr>
      <dsp:spPr>
        <a:xfrm>
          <a:off x="4480763" y="1829114"/>
          <a:ext cx="534576" cy="53457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1649B2A1-3F22-4364-841C-EB8A46690849}">
      <dsp:nvSpPr>
        <dsp:cNvPr id="0" name=""/>
        <dsp:cNvSpPr/>
      </dsp:nvSpPr>
      <dsp:spPr>
        <a:xfrm>
          <a:off x="5406396" y="1635560"/>
          <a:ext cx="2172539" cy="9216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90000"/>
            </a:lnSpc>
            <a:spcBef>
              <a:spcPct val="0"/>
            </a:spcBef>
            <a:spcAft>
              <a:spcPct val="35000"/>
            </a:spcAft>
            <a:buNone/>
          </a:pPr>
          <a:r>
            <a:rPr lang="en-US" sz="2100" kern="1200" dirty="0"/>
            <a:t>BEGIN SAVING.</a:t>
          </a:r>
        </a:p>
      </dsp:txBody>
      <dsp:txXfrm>
        <a:off x="5406396" y="1635560"/>
        <a:ext cx="2172539" cy="921683"/>
      </dsp:txXfrm>
    </dsp:sp>
    <dsp:sp modelId="{5767DEB5-12D2-4D1F-8CD6-698A91D1AE24}">
      <dsp:nvSpPr>
        <dsp:cNvPr id="0" name=""/>
        <dsp:cNvSpPr/>
      </dsp:nvSpPr>
      <dsp:spPr>
        <a:xfrm>
          <a:off x="616935" y="3270020"/>
          <a:ext cx="921683" cy="921683"/>
        </a:xfrm>
        <a:prstGeom prst="ellipse">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2FCBD56-B8DD-425B-85ED-8ABE8BC53840}">
      <dsp:nvSpPr>
        <dsp:cNvPr id="0" name=""/>
        <dsp:cNvSpPr/>
      </dsp:nvSpPr>
      <dsp:spPr>
        <a:xfrm>
          <a:off x="810488" y="3463574"/>
          <a:ext cx="534576" cy="534576"/>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8AF2248-3C58-456F-8F03-6FFEB8A9D0DC}">
      <dsp:nvSpPr>
        <dsp:cNvPr id="0" name=""/>
        <dsp:cNvSpPr/>
      </dsp:nvSpPr>
      <dsp:spPr>
        <a:xfrm>
          <a:off x="1736122" y="3270020"/>
          <a:ext cx="2172539" cy="9216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33450">
            <a:lnSpc>
              <a:spcPct val="90000"/>
            </a:lnSpc>
            <a:spcBef>
              <a:spcPct val="0"/>
            </a:spcBef>
            <a:spcAft>
              <a:spcPct val="35000"/>
            </a:spcAft>
            <a:buNone/>
          </a:pPr>
          <a:r>
            <a:rPr lang="en-US" sz="2100" kern="1200" dirty="0"/>
            <a:t>CHOOSE THE BEST INVESTMENT TOOL FOR YOU.</a:t>
          </a:r>
        </a:p>
      </dsp:txBody>
      <dsp:txXfrm>
        <a:off x="1736122" y="3270020"/>
        <a:ext cx="2172539" cy="92168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F35B97-0758-42C3-BEEE-B3C3DA4EFFF4}">
      <dsp:nvSpPr>
        <dsp:cNvPr id="0" name=""/>
        <dsp:cNvSpPr/>
      </dsp:nvSpPr>
      <dsp:spPr>
        <a:xfrm>
          <a:off x="0" y="179916"/>
          <a:ext cx="2561209" cy="1536725"/>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THE UNFORGIVING DEBTOR </a:t>
          </a:r>
        </a:p>
        <a:p>
          <a:pPr marL="0" lvl="0" indent="0" algn="ctr" defTabSz="977900">
            <a:lnSpc>
              <a:spcPct val="90000"/>
            </a:lnSpc>
            <a:spcBef>
              <a:spcPct val="0"/>
            </a:spcBef>
            <a:spcAft>
              <a:spcPct val="35000"/>
            </a:spcAft>
            <a:buNone/>
          </a:pPr>
          <a:r>
            <a:rPr lang="en-US" sz="2200" b="1" kern="1200" dirty="0">
              <a:solidFill>
                <a:schemeClr val="tx1"/>
              </a:solidFill>
            </a:rPr>
            <a:t>MATTHEW 18:23-35</a:t>
          </a:r>
        </a:p>
      </dsp:txBody>
      <dsp:txXfrm>
        <a:off x="0" y="179916"/>
        <a:ext cx="2561209" cy="1536725"/>
      </dsp:txXfrm>
    </dsp:sp>
    <dsp:sp modelId="{D051AA9B-B989-4539-844F-4B9F723A9214}">
      <dsp:nvSpPr>
        <dsp:cNvPr id="0" name=""/>
        <dsp:cNvSpPr/>
      </dsp:nvSpPr>
      <dsp:spPr>
        <a:xfrm>
          <a:off x="2817330" y="179916"/>
          <a:ext cx="2561209" cy="1536725"/>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LABORERS IN THE VINEYARD</a:t>
          </a:r>
        </a:p>
        <a:p>
          <a:pPr marL="0" lvl="0" indent="0" algn="ctr" defTabSz="977900">
            <a:lnSpc>
              <a:spcPct val="90000"/>
            </a:lnSpc>
            <a:spcBef>
              <a:spcPct val="0"/>
            </a:spcBef>
            <a:spcAft>
              <a:spcPct val="35000"/>
            </a:spcAft>
            <a:buNone/>
          </a:pPr>
          <a:r>
            <a:rPr lang="en-US" sz="2200" b="1" kern="1200" dirty="0">
              <a:solidFill>
                <a:schemeClr val="tx1"/>
              </a:solidFill>
            </a:rPr>
            <a:t>MATTHEW 20:1-16</a:t>
          </a:r>
        </a:p>
      </dsp:txBody>
      <dsp:txXfrm>
        <a:off x="2817330" y="179916"/>
        <a:ext cx="2561209" cy="1536725"/>
      </dsp:txXfrm>
    </dsp:sp>
    <dsp:sp modelId="{5539E943-C63C-41E8-A2AA-BF5B6D27B3A4}">
      <dsp:nvSpPr>
        <dsp:cNvPr id="0" name=""/>
        <dsp:cNvSpPr/>
      </dsp:nvSpPr>
      <dsp:spPr>
        <a:xfrm>
          <a:off x="5634661" y="179916"/>
          <a:ext cx="2561209" cy="1536725"/>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1" kern="1200" dirty="0"/>
            <a:t>THE TALENTS</a:t>
          </a:r>
        </a:p>
        <a:p>
          <a:pPr marL="0" lvl="0" indent="0" algn="ctr" defTabSz="977900">
            <a:lnSpc>
              <a:spcPct val="90000"/>
            </a:lnSpc>
            <a:spcBef>
              <a:spcPct val="0"/>
            </a:spcBef>
            <a:spcAft>
              <a:spcPct val="35000"/>
            </a:spcAft>
            <a:buNone/>
          </a:pPr>
          <a:r>
            <a:rPr lang="en-US" sz="2200" b="1" kern="1200" dirty="0">
              <a:solidFill>
                <a:schemeClr val="tx1"/>
              </a:solidFill>
            </a:rPr>
            <a:t>MATTHEW 25:14-30</a:t>
          </a:r>
          <a:endParaRPr lang="en-US" sz="2200" kern="1200" dirty="0">
            <a:solidFill>
              <a:schemeClr val="tx1"/>
            </a:solidFill>
          </a:endParaRPr>
        </a:p>
      </dsp:txBody>
      <dsp:txXfrm>
        <a:off x="5634661" y="179916"/>
        <a:ext cx="2561209" cy="1536725"/>
      </dsp:txXfrm>
    </dsp:sp>
    <dsp:sp modelId="{C43C28D2-1003-457B-9C1B-2B9F980860E1}">
      <dsp:nvSpPr>
        <dsp:cNvPr id="0" name=""/>
        <dsp:cNvSpPr/>
      </dsp:nvSpPr>
      <dsp:spPr>
        <a:xfrm>
          <a:off x="1408665" y="1972762"/>
          <a:ext cx="2561209" cy="1536725"/>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1" kern="1200" dirty="0"/>
            <a:t>THE RICH FOOL</a:t>
          </a:r>
        </a:p>
        <a:p>
          <a:pPr marL="0" lvl="0" indent="0" algn="ctr" defTabSz="977900">
            <a:lnSpc>
              <a:spcPct val="90000"/>
            </a:lnSpc>
            <a:spcBef>
              <a:spcPct val="0"/>
            </a:spcBef>
            <a:spcAft>
              <a:spcPct val="35000"/>
            </a:spcAft>
            <a:buNone/>
          </a:pPr>
          <a:r>
            <a:rPr lang="en-US" sz="2200" b="1" kern="1200" dirty="0">
              <a:solidFill>
                <a:schemeClr val="tx1"/>
              </a:solidFill>
            </a:rPr>
            <a:t>LUKE 12:13-21</a:t>
          </a:r>
          <a:endParaRPr lang="en-US" sz="2200" kern="1200" dirty="0">
            <a:solidFill>
              <a:schemeClr val="tx1"/>
            </a:solidFill>
          </a:endParaRPr>
        </a:p>
      </dsp:txBody>
      <dsp:txXfrm>
        <a:off x="1408665" y="1972762"/>
        <a:ext cx="2561209" cy="1536725"/>
      </dsp:txXfrm>
    </dsp:sp>
    <dsp:sp modelId="{06F86BBF-3124-438E-BA8E-E0DC3CF6CEFA}">
      <dsp:nvSpPr>
        <dsp:cNvPr id="0" name=""/>
        <dsp:cNvSpPr/>
      </dsp:nvSpPr>
      <dsp:spPr>
        <a:xfrm>
          <a:off x="4225995" y="1972762"/>
          <a:ext cx="2561209" cy="1536725"/>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1" kern="1200" dirty="0">
              <a:solidFill>
                <a:schemeClr val="bg1"/>
              </a:solidFill>
            </a:rPr>
            <a:t>RICH YOUNG RULER</a:t>
          </a:r>
        </a:p>
        <a:p>
          <a:pPr marL="0" lvl="0" indent="0" algn="ctr" defTabSz="977900">
            <a:lnSpc>
              <a:spcPct val="90000"/>
            </a:lnSpc>
            <a:spcBef>
              <a:spcPct val="0"/>
            </a:spcBef>
            <a:spcAft>
              <a:spcPct val="35000"/>
            </a:spcAft>
            <a:buNone/>
          </a:pPr>
          <a:r>
            <a:rPr lang="en-US" sz="2200" b="1" kern="1200" dirty="0">
              <a:solidFill>
                <a:schemeClr val="tx1"/>
              </a:solidFill>
            </a:rPr>
            <a:t>MATTHEW 19:16-22</a:t>
          </a:r>
          <a:endParaRPr lang="en-US" sz="2200" kern="1200" dirty="0">
            <a:solidFill>
              <a:schemeClr val="tx1"/>
            </a:solidFill>
          </a:endParaRPr>
        </a:p>
      </dsp:txBody>
      <dsp:txXfrm>
        <a:off x="4225995" y="1972762"/>
        <a:ext cx="2561209" cy="153672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F35B97-0758-42C3-BEEE-B3C3DA4EFFF4}">
      <dsp:nvSpPr>
        <dsp:cNvPr id="0" name=""/>
        <dsp:cNvSpPr/>
      </dsp:nvSpPr>
      <dsp:spPr>
        <a:xfrm>
          <a:off x="0" y="179916"/>
          <a:ext cx="2561209" cy="1536725"/>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GOD ALLOWS US TO GET WEALTH</a:t>
          </a:r>
        </a:p>
        <a:p>
          <a:pPr marL="0" lvl="0" indent="0" algn="ctr" defTabSz="977900">
            <a:lnSpc>
              <a:spcPct val="90000"/>
            </a:lnSpc>
            <a:spcBef>
              <a:spcPct val="0"/>
            </a:spcBef>
            <a:spcAft>
              <a:spcPct val="35000"/>
            </a:spcAft>
            <a:buNone/>
          </a:pPr>
          <a:r>
            <a:rPr lang="en-US" sz="2200" kern="1200" dirty="0">
              <a:solidFill>
                <a:schemeClr val="tx1"/>
              </a:solidFill>
            </a:rPr>
            <a:t>DEUTERONOMY 8:18</a:t>
          </a:r>
        </a:p>
      </dsp:txBody>
      <dsp:txXfrm>
        <a:off x="0" y="179916"/>
        <a:ext cx="2561209" cy="1536725"/>
      </dsp:txXfrm>
    </dsp:sp>
    <dsp:sp modelId="{D051AA9B-B989-4539-844F-4B9F723A9214}">
      <dsp:nvSpPr>
        <dsp:cNvPr id="0" name=""/>
        <dsp:cNvSpPr/>
      </dsp:nvSpPr>
      <dsp:spPr>
        <a:xfrm>
          <a:off x="2817330" y="179916"/>
          <a:ext cx="2561209" cy="1536725"/>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BUDGET WISELY</a:t>
          </a:r>
        </a:p>
        <a:p>
          <a:pPr marL="0" lvl="0" indent="0" algn="ctr" defTabSz="977900">
            <a:lnSpc>
              <a:spcPct val="90000"/>
            </a:lnSpc>
            <a:spcBef>
              <a:spcPct val="0"/>
            </a:spcBef>
            <a:spcAft>
              <a:spcPct val="35000"/>
            </a:spcAft>
            <a:buNone/>
          </a:pPr>
          <a:r>
            <a:rPr lang="en-US" sz="2200" kern="1200" dirty="0">
              <a:solidFill>
                <a:schemeClr val="tx1"/>
              </a:solidFill>
            </a:rPr>
            <a:t>Luke 14:28-30</a:t>
          </a:r>
        </a:p>
      </dsp:txBody>
      <dsp:txXfrm>
        <a:off x="2817330" y="179916"/>
        <a:ext cx="2561209" cy="1536725"/>
      </dsp:txXfrm>
    </dsp:sp>
    <dsp:sp modelId="{5539E943-C63C-41E8-A2AA-BF5B6D27B3A4}">
      <dsp:nvSpPr>
        <dsp:cNvPr id="0" name=""/>
        <dsp:cNvSpPr/>
      </dsp:nvSpPr>
      <dsp:spPr>
        <a:xfrm>
          <a:off x="5634661" y="179916"/>
          <a:ext cx="2561209" cy="1536725"/>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1" kern="1200" dirty="0"/>
            <a:t>GIVE AND IT WILL BE GIVEN TO YOU</a:t>
          </a:r>
        </a:p>
        <a:p>
          <a:pPr marL="0" lvl="0" indent="0" algn="ctr" defTabSz="977900">
            <a:lnSpc>
              <a:spcPct val="90000"/>
            </a:lnSpc>
            <a:spcBef>
              <a:spcPct val="0"/>
            </a:spcBef>
            <a:spcAft>
              <a:spcPct val="35000"/>
            </a:spcAft>
            <a:buNone/>
          </a:pPr>
          <a:r>
            <a:rPr lang="en-US" sz="2200" b="1" kern="1200" dirty="0">
              <a:solidFill>
                <a:schemeClr val="tx1"/>
              </a:solidFill>
            </a:rPr>
            <a:t>Luke 6:38</a:t>
          </a:r>
          <a:endParaRPr lang="en-US" sz="2200" kern="1200" dirty="0">
            <a:solidFill>
              <a:schemeClr val="tx1"/>
            </a:solidFill>
          </a:endParaRPr>
        </a:p>
      </dsp:txBody>
      <dsp:txXfrm>
        <a:off x="5634661" y="179916"/>
        <a:ext cx="2561209" cy="1536725"/>
      </dsp:txXfrm>
    </dsp:sp>
    <dsp:sp modelId="{C43C28D2-1003-457B-9C1B-2B9F980860E1}">
      <dsp:nvSpPr>
        <dsp:cNvPr id="0" name=""/>
        <dsp:cNvSpPr/>
      </dsp:nvSpPr>
      <dsp:spPr>
        <a:xfrm>
          <a:off x="1408665" y="1972762"/>
          <a:ext cx="2561209" cy="1536725"/>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1" kern="1200" dirty="0"/>
            <a:t>SAVE WHILE THERE IS TIME</a:t>
          </a:r>
        </a:p>
        <a:p>
          <a:pPr marL="0" lvl="0" indent="0" algn="ctr" defTabSz="977900">
            <a:lnSpc>
              <a:spcPct val="90000"/>
            </a:lnSpc>
            <a:spcBef>
              <a:spcPct val="0"/>
            </a:spcBef>
            <a:spcAft>
              <a:spcPct val="35000"/>
            </a:spcAft>
            <a:buNone/>
          </a:pPr>
          <a:r>
            <a:rPr lang="en-US" sz="2200" b="1" kern="1200" dirty="0">
              <a:solidFill>
                <a:schemeClr val="tx1"/>
              </a:solidFill>
            </a:rPr>
            <a:t>Prov. 30:24-25</a:t>
          </a:r>
          <a:endParaRPr lang="en-US" sz="2200" kern="1200" dirty="0">
            <a:solidFill>
              <a:schemeClr val="tx1"/>
            </a:solidFill>
          </a:endParaRPr>
        </a:p>
      </dsp:txBody>
      <dsp:txXfrm>
        <a:off x="1408665" y="1972762"/>
        <a:ext cx="2561209" cy="1536725"/>
      </dsp:txXfrm>
    </dsp:sp>
    <dsp:sp modelId="{06F86BBF-3124-438E-BA8E-E0DC3CF6CEFA}">
      <dsp:nvSpPr>
        <dsp:cNvPr id="0" name=""/>
        <dsp:cNvSpPr/>
      </dsp:nvSpPr>
      <dsp:spPr>
        <a:xfrm>
          <a:off x="4326549" y="1981199"/>
          <a:ext cx="2561209" cy="1536725"/>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1" kern="1200" dirty="0">
              <a:solidFill>
                <a:schemeClr val="bg1"/>
              </a:solidFill>
            </a:rPr>
            <a:t>AVOID DEBT</a:t>
          </a:r>
        </a:p>
        <a:p>
          <a:pPr marL="0" lvl="0" indent="0" algn="ctr" defTabSz="977900">
            <a:lnSpc>
              <a:spcPct val="90000"/>
            </a:lnSpc>
            <a:spcBef>
              <a:spcPct val="0"/>
            </a:spcBef>
            <a:spcAft>
              <a:spcPct val="35000"/>
            </a:spcAft>
            <a:buNone/>
          </a:pPr>
          <a:r>
            <a:rPr lang="en-US" sz="2200" b="1" kern="1200" dirty="0">
              <a:solidFill>
                <a:schemeClr val="tx1"/>
              </a:solidFill>
            </a:rPr>
            <a:t>Prov. 22:7</a:t>
          </a:r>
          <a:endParaRPr lang="en-US" sz="2200" kern="1200" dirty="0">
            <a:solidFill>
              <a:schemeClr val="tx1"/>
            </a:solidFill>
          </a:endParaRPr>
        </a:p>
      </dsp:txBody>
      <dsp:txXfrm>
        <a:off x="4326549" y="1981199"/>
        <a:ext cx="2561209" cy="153672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F35B97-0758-42C3-BEEE-B3C3DA4EFFF4}">
      <dsp:nvSpPr>
        <dsp:cNvPr id="0" name=""/>
        <dsp:cNvSpPr/>
      </dsp:nvSpPr>
      <dsp:spPr>
        <a:xfrm>
          <a:off x="0" y="179916"/>
          <a:ext cx="2561209" cy="1536725"/>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WORK HARD</a:t>
          </a:r>
        </a:p>
        <a:p>
          <a:pPr marL="0" lvl="0" indent="0" algn="ctr" defTabSz="1066800">
            <a:lnSpc>
              <a:spcPct val="90000"/>
            </a:lnSpc>
            <a:spcBef>
              <a:spcPct val="0"/>
            </a:spcBef>
            <a:spcAft>
              <a:spcPct val="35000"/>
            </a:spcAft>
            <a:buNone/>
          </a:pPr>
          <a:r>
            <a:rPr lang="en-US" sz="2400" kern="1200" dirty="0">
              <a:solidFill>
                <a:schemeClr val="tx1"/>
              </a:solidFill>
            </a:rPr>
            <a:t>Prov. 14:23</a:t>
          </a:r>
        </a:p>
      </dsp:txBody>
      <dsp:txXfrm>
        <a:off x="0" y="179916"/>
        <a:ext cx="2561209" cy="1536725"/>
      </dsp:txXfrm>
    </dsp:sp>
    <dsp:sp modelId="{D051AA9B-B989-4539-844F-4B9F723A9214}">
      <dsp:nvSpPr>
        <dsp:cNvPr id="0" name=""/>
        <dsp:cNvSpPr/>
      </dsp:nvSpPr>
      <dsp:spPr>
        <a:xfrm>
          <a:off x="2817330" y="179916"/>
          <a:ext cx="2561209" cy="1536725"/>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DON’T LOVE MONEY</a:t>
          </a:r>
        </a:p>
        <a:p>
          <a:pPr marL="0" lvl="0" indent="0" algn="ctr" defTabSz="1066800">
            <a:lnSpc>
              <a:spcPct val="90000"/>
            </a:lnSpc>
            <a:spcBef>
              <a:spcPct val="0"/>
            </a:spcBef>
            <a:spcAft>
              <a:spcPct val="35000"/>
            </a:spcAft>
            <a:buNone/>
          </a:pPr>
          <a:r>
            <a:rPr lang="en-US" sz="2400" kern="1200" dirty="0">
              <a:solidFill>
                <a:schemeClr val="tx1"/>
              </a:solidFill>
            </a:rPr>
            <a:t>I Tim. 6:10-11</a:t>
          </a:r>
        </a:p>
      </dsp:txBody>
      <dsp:txXfrm>
        <a:off x="2817330" y="179916"/>
        <a:ext cx="2561209" cy="1536725"/>
      </dsp:txXfrm>
    </dsp:sp>
    <dsp:sp modelId="{5539E943-C63C-41E8-A2AA-BF5B6D27B3A4}">
      <dsp:nvSpPr>
        <dsp:cNvPr id="0" name=""/>
        <dsp:cNvSpPr/>
      </dsp:nvSpPr>
      <dsp:spPr>
        <a:xfrm>
          <a:off x="5589968" y="203428"/>
          <a:ext cx="2561209" cy="1536725"/>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BE CONTENT WITH WHAT YOU HAVE</a:t>
          </a:r>
        </a:p>
        <a:p>
          <a:pPr marL="0" lvl="0" indent="0" algn="ctr" defTabSz="1066800">
            <a:lnSpc>
              <a:spcPct val="90000"/>
            </a:lnSpc>
            <a:spcBef>
              <a:spcPct val="0"/>
            </a:spcBef>
            <a:spcAft>
              <a:spcPct val="35000"/>
            </a:spcAft>
            <a:buNone/>
          </a:pPr>
          <a:r>
            <a:rPr lang="en-US" sz="2400" kern="1200" dirty="0">
              <a:solidFill>
                <a:schemeClr val="tx1"/>
              </a:solidFill>
            </a:rPr>
            <a:t>Phil. 4:11-12</a:t>
          </a:r>
        </a:p>
      </dsp:txBody>
      <dsp:txXfrm>
        <a:off x="5589968" y="203428"/>
        <a:ext cx="2561209" cy="1536725"/>
      </dsp:txXfrm>
    </dsp:sp>
    <dsp:sp modelId="{C43C28D2-1003-457B-9C1B-2B9F980860E1}">
      <dsp:nvSpPr>
        <dsp:cNvPr id="0" name=""/>
        <dsp:cNvSpPr/>
      </dsp:nvSpPr>
      <dsp:spPr>
        <a:xfrm>
          <a:off x="1408665" y="1972762"/>
          <a:ext cx="2561209" cy="1536725"/>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DON’T WORRY ABOUT MONEY</a:t>
          </a:r>
        </a:p>
        <a:p>
          <a:pPr marL="0" lvl="0" indent="0" algn="ctr" defTabSz="1066800">
            <a:lnSpc>
              <a:spcPct val="90000"/>
            </a:lnSpc>
            <a:spcBef>
              <a:spcPct val="0"/>
            </a:spcBef>
            <a:spcAft>
              <a:spcPct val="35000"/>
            </a:spcAft>
            <a:buNone/>
          </a:pPr>
          <a:r>
            <a:rPr lang="en-US" sz="2400" b="1" kern="1200" dirty="0">
              <a:solidFill>
                <a:schemeClr val="tx1"/>
              </a:solidFill>
            </a:rPr>
            <a:t>Mt. 6:25-27</a:t>
          </a:r>
          <a:endParaRPr lang="en-US" sz="2400" kern="1200" dirty="0">
            <a:solidFill>
              <a:schemeClr val="tx1"/>
            </a:solidFill>
          </a:endParaRPr>
        </a:p>
      </dsp:txBody>
      <dsp:txXfrm>
        <a:off x="1408665" y="1972762"/>
        <a:ext cx="2561209" cy="1536725"/>
      </dsp:txXfrm>
    </dsp:sp>
    <dsp:sp modelId="{06F86BBF-3124-438E-BA8E-E0DC3CF6CEFA}">
      <dsp:nvSpPr>
        <dsp:cNvPr id="0" name=""/>
        <dsp:cNvSpPr/>
      </dsp:nvSpPr>
      <dsp:spPr>
        <a:xfrm>
          <a:off x="4225995" y="1972762"/>
          <a:ext cx="2561209" cy="1536725"/>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solidFill>
                <a:schemeClr val="bg1"/>
              </a:solidFill>
            </a:rPr>
            <a:t>TRUST GOD TO PROVIDE</a:t>
          </a:r>
        </a:p>
        <a:p>
          <a:pPr marL="0" lvl="0" indent="0" algn="ctr" defTabSz="1066800">
            <a:lnSpc>
              <a:spcPct val="90000"/>
            </a:lnSpc>
            <a:spcBef>
              <a:spcPct val="0"/>
            </a:spcBef>
            <a:spcAft>
              <a:spcPct val="35000"/>
            </a:spcAft>
            <a:buNone/>
          </a:pPr>
          <a:r>
            <a:rPr lang="en-US" sz="2400" b="1" kern="1200" dirty="0">
              <a:solidFill>
                <a:schemeClr val="tx1"/>
              </a:solidFill>
            </a:rPr>
            <a:t>Phil. 4:19</a:t>
          </a:r>
          <a:endParaRPr lang="en-US" sz="2400" kern="1200" dirty="0">
            <a:solidFill>
              <a:schemeClr val="tx1"/>
            </a:solidFill>
          </a:endParaRPr>
        </a:p>
      </dsp:txBody>
      <dsp:txXfrm>
        <a:off x="4225995" y="1972762"/>
        <a:ext cx="2561209" cy="153672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F35B97-0758-42C3-BEEE-B3C3DA4EFFF4}">
      <dsp:nvSpPr>
        <dsp:cNvPr id="0" name=""/>
        <dsp:cNvSpPr/>
      </dsp:nvSpPr>
      <dsp:spPr>
        <a:xfrm>
          <a:off x="0" y="152393"/>
          <a:ext cx="2561209" cy="1536725"/>
        </a:xfrm>
        <a:prstGeom prst="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LEARN WHAT YOU CAN ABOUT MONEY</a:t>
          </a:r>
        </a:p>
      </dsp:txBody>
      <dsp:txXfrm>
        <a:off x="0" y="152393"/>
        <a:ext cx="2561209" cy="1536725"/>
      </dsp:txXfrm>
    </dsp:sp>
    <dsp:sp modelId="{D051AA9B-B989-4539-844F-4B9F723A9214}">
      <dsp:nvSpPr>
        <dsp:cNvPr id="0" name=""/>
        <dsp:cNvSpPr/>
      </dsp:nvSpPr>
      <dsp:spPr>
        <a:xfrm>
          <a:off x="2817330" y="179916"/>
          <a:ext cx="2561209" cy="1536725"/>
        </a:xfrm>
        <a:prstGeom prst="rect">
          <a:avLst/>
        </a:prstGeom>
        <a:solidFill>
          <a:schemeClr val="accent2">
            <a:hueOff val="-592857"/>
            <a:satOff val="2840"/>
            <a:lumOff val="2627"/>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YOU HAVE THE ABILITY TO GAIN WEALTH</a:t>
          </a:r>
        </a:p>
      </dsp:txBody>
      <dsp:txXfrm>
        <a:off x="2817330" y="179916"/>
        <a:ext cx="2561209" cy="1536725"/>
      </dsp:txXfrm>
    </dsp:sp>
    <dsp:sp modelId="{5539E943-C63C-41E8-A2AA-BF5B6D27B3A4}">
      <dsp:nvSpPr>
        <dsp:cNvPr id="0" name=""/>
        <dsp:cNvSpPr/>
      </dsp:nvSpPr>
      <dsp:spPr>
        <a:xfrm>
          <a:off x="5634661" y="179916"/>
          <a:ext cx="2561209" cy="1536725"/>
        </a:xfrm>
        <a:prstGeom prst="rect">
          <a:avLst/>
        </a:prstGeom>
        <a:solidFill>
          <a:schemeClr val="accent2">
            <a:hueOff val="-1185714"/>
            <a:satOff val="5680"/>
            <a:lumOff val="5255"/>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a:t>PLAN FOR EMERGENCIES</a:t>
          </a:r>
          <a:endParaRPr lang="en-US" sz="2800" kern="1200" dirty="0"/>
        </a:p>
      </dsp:txBody>
      <dsp:txXfrm>
        <a:off x="5634661" y="179916"/>
        <a:ext cx="2561209" cy="1536725"/>
      </dsp:txXfrm>
    </dsp:sp>
    <dsp:sp modelId="{C43C28D2-1003-457B-9C1B-2B9F980860E1}">
      <dsp:nvSpPr>
        <dsp:cNvPr id="0" name=""/>
        <dsp:cNvSpPr/>
      </dsp:nvSpPr>
      <dsp:spPr>
        <a:xfrm>
          <a:off x="0" y="1972762"/>
          <a:ext cx="2561209" cy="1536725"/>
        </a:xfrm>
        <a:prstGeom prst="rect">
          <a:avLst/>
        </a:prstGeom>
        <a:solidFill>
          <a:schemeClr val="accent2">
            <a:hueOff val="-1778572"/>
            <a:satOff val="8520"/>
            <a:lumOff val="7882"/>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a:t>AVOID DEBT WHENEVER POSSIBLE</a:t>
          </a:r>
        </a:p>
      </dsp:txBody>
      <dsp:txXfrm>
        <a:off x="0" y="1972762"/>
        <a:ext cx="2561209" cy="1536725"/>
      </dsp:txXfrm>
    </dsp:sp>
    <dsp:sp modelId="{2A6FC88A-B086-4FFF-B952-16667BC5E296}">
      <dsp:nvSpPr>
        <dsp:cNvPr id="0" name=""/>
        <dsp:cNvSpPr/>
      </dsp:nvSpPr>
      <dsp:spPr>
        <a:xfrm>
          <a:off x="2817330" y="1972762"/>
          <a:ext cx="2561209" cy="1536725"/>
        </a:xfrm>
        <a:prstGeom prst="rect">
          <a:avLst/>
        </a:prstGeom>
        <a:solidFill>
          <a:schemeClr val="accent2">
            <a:hueOff val="-2371429"/>
            <a:satOff val="11360"/>
            <a:lumOff val="1051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SPEND LESS THAN YOU EARN</a:t>
          </a:r>
          <a:endParaRPr lang="en-US" sz="2800" kern="1200" dirty="0"/>
        </a:p>
      </dsp:txBody>
      <dsp:txXfrm>
        <a:off x="2817330" y="1972762"/>
        <a:ext cx="2561209" cy="1536725"/>
      </dsp:txXfrm>
    </dsp:sp>
    <dsp:sp modelId="{06F86BBF-3124-438E-BA8E-E0DC3CF6CEFA}">
      <dsp:nvSpPr>
        <dsp:cNvPr id="0" name=""/>
        <dsp:cNvSpPr/>
      </dsp:nvSpPr>
      <dsp:spPr>
        <a:xfrm>
          <a:off x="5634661" y="1972762"/>
          <a:ext cx="2561209" cy="1536725"/>
        </a:xfrm>
        <a:prstGeom prst="rect">
          <a:avLst/>
        </a:prstGeom>
        <a:solidFill>
          <a:schemeClr val="accent2">
            <a:hueOff val="-2964286"/>
            <a:satOff val="14200"/>
            <a:lumOff val="13137"/>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a:t>SAVE FOR RETIREMENT</a:t>
          </a:r>
          <a:endParaRPr lang="en-US" sz="2800" b="1" kern="1200" dirty="0">
            <a:solidFill>
              <a:schemeClr val="tx1"/>
            </a:solidFill>
          </a:endParaRPr>
        </a:p>
      </dsp:txBody>
      <dsp:txXfrm>
        <a:off x="5634661" y="1972762"/>
        <a:ext cx="2561209" cy="153672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F35B97-0758-42C3-BEEE-B3C3DA4EFFF4}">
      <dsp:nvSpPr>
        <dsp:cNvPr id="0" name=""/>
        <dsp:cNvSpPr/>
      </dsp:nvSpPr>
      <dsp:spPr>
        <a:xfrm>
          <a:off x="0" y="179916"/>
          <a:ext cx="2561209" cy="1536725"/>
        </a:xfrm>
        <a:prstGeom prst="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BUILD YOUR CREDIT SCORE</a:t>
          </a:r>
        </a:p>
      </dsp:txBody>
      <dsp:txXfrm>
        <a:off x="0" y="179916"/>
        <a:ext cx="2561209" cy="1536725"/>
      </dsp:txXfrm>
    </dsp:sp>
    <dsp:sp modelId="{D051AA9B-B989-4539-844F-4B9F723A9214}">
      <dsp:nvSpPr>
        <dsp:cNvPr id="0" name=""/>
        <dsp:cNvSpPr/>
      </dsp:nvSpPr>
      <dsp:spPr>
        <a:xfrm>
          <a:off x="2817330" y="179916"/>
          <a:ext cx="2561209" cy="1536725"/>
        </a:xfrm>
        <a:prstGeom prst="rect">
          <a:avLst/>
        </a:prstGeom>
        <a:solidFill>
          <a:schemeClr val="accent2">
            <a:hueOff val="-592857"/>
            <a:satOff val="2840"/>
            <a:lumOff val="2627"/>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DON’T FALL IN LOVE WITH MONEY</a:t>
          </a:r>
        </a:p>
      </dsp:txBody>
      <dsp:txXfrm>
        <a:off x="2817330" y="179916"/>
        <a:ext cx="2561209" cy="1536725"/>
      </dsp:txXfrm>
    </dsp:sp>
    <dsp:sp modelId="{5539E943-C63C-41E8-A2AA-BF5B6D27B3A4}">
      <dsp:nvSpPr>
        <dsp:cNvPr id="0" name=""/>
        <dsp:cNvSpPr/>
      </dsp:nvSpPr>
      <dsp:spPr>
        <a:xfrm>
          <a:off x="5589968" y="203428"/>
          <a:ext cx="2561209" cy="1536725"/>
        </a:xfrm>
        <a:prstGeom prst="rect">
          <a:avLst/>
        </a:prstGeom>
        <a:solidFill>
          <a:schemeClr val="accent2">
            <a:hueOff val="-1185714"/>
            <a:satOff val="5680"/>
            <a:lumOff val="5255"/>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LEARN TO BE CONTENT WITH WHAT YOU HAVE</a:t>
          </a:r>
        </a:p>
      </dsp:txBody>
      <dsp:txXfrm>
        <a:off x="5589968" y="203428"/>
        <a:ext cx="2561209" cy="1536725"/>
      </dsp:txXfrm>
    </dsp:sp>
    <dsp:sp modelId="{C43C28D2-1003-457B-9C1B-2B9F980860E1}">
      <dsp:nvSpPr>
        <dsp:cNvPr id="0" name=""/>
        <dsp:cNvSpPr/>
      </dsp:nvSpPr>
      <dsp:spPr>
        <a:xfrm>
          <a:off x="0" y="1972762"/>
          <a:ext cx="2561209" cy="1536725"/>
        </a:xfrm>
        <a:prstGeom prst="rect">
          <a:avLst/>
        </a:prstGeom>
        <a:solidFill>
          <a:schemeClr val="accent2">
            <a:hueOff val="-1778572"/>
            <a:satOff val="8520"/>
            <a:lumOff val="7882"/>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1" kern="1200" dirty="0"/>
            <a:t>DON’T WORRY ABOUT THE WHAT IFS</a:t>
          </a:r>
        </a:p>
      </dsp:txBody>
      <dsp:txXfrm>
        <a:off x="0" y="1972762"/>
        <a:ext cx="2561209" cy="1536725"/>
      </dsp:txXfrm>
    </dsp:sp>
    <dsp:sp modelId="{06F86BBF-3124-438E-BA8E-E0DC3CF6CEFA}">
      <dsp:nvSpPr>
        <dsp:cNvPr id="0" name=""/>
        <dsp:cNvSpPr/>
      </dsp:nvSpPr>
      <dsp:spPr>
        <a:xfrm>
          <a:off x="2817330" y="1972762"/>
          <a:ext cx="2561209" cy="1536725"/>
        </a:xfrm>
        <a:prstGeom prst="rect">
          <a:avLst/>
        </a:prstGeom>
        <a:solidFill>
          <a:schemeClr val="accent2">
            <a:hueOff val="-2371429"/>
            <a:satOff val="11360"/>
            <a:lumOff val="1051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1" kern="1200" dirty="0">
              <a:solidFill>
                <a:schemeClr val="bg1"/>
              </a:solidFill>
            </a:rPr>
            <a:t>BUY JUST THE RIGHT AMOUNT OF INSURANCE</a:t>
          </a:r>
        </a:p>
      </dsp:txBody>
      <dsp:txXfrm>
        <a:off x="2817330" y="1972762"/>
        <a:ext cx="2561209" cy="1536725"/>
      </dsp:txXfrm>
    </dsp:sp>
    <dsp:sp modelId="{4E75AD61-2A4B-4BF0-A7C3-7540785D03CE}">
      <dsp:nvSpPr>
        <dsp:cNvPr id="0" name=""/>
        <dsp:cNvSpPr/>
      </dsp:nvSpPr>
      <dsp:spPr>
        <a:xfrm>
          <a:off x="5634661" y="1972762"/>
          <a:ext cx="2561209" cy="1536725"/>
        </a:xfrm>
        <a:prstGeom prst="rect">
          <a:avLst/>
        </a:prstGeom>
        <a:solidFill>
          <a:schemeClr val="accent2">
            <a:hueOff val="-2964286"/>
            <a:satOff val="14200"/>
            <a:lumOff val="13137"/>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1" kern="1200" dirty="0">
              <a:solidFill>
                <a:schemeClr val="bg1"/>
              </a:solidFill>
            </a:rPr>
            <a:t>GIVE AND IT WILL BE GIVEN</a:t>
          </a:r>
        </a:p>
      </dsp:txBody>
      <dsp:txXfrm>
        <a:off x="5634661" y="1972762"/>
        <a:ext cx="2561209" cy="153672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F35B97-0758-42C3-BEEE-B3C3DA4EFFF4}">
      <dsp:nvSpPr>
        <dsp:cNvPr id="0" name=""/>
        <dsp:cNvSpPr/>
      </dsp:nvSpPr>
      <dsp:spPr>
        <a:xfrm>
          <a:off x="0" y="228599"/>
          <a:ext cx="2561209" cy="1536725"/>
        </a:xfrm>
        <a:prstGeom prst="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INCREASE YOUR SAVING RATE SYTEMATICALLY</a:t>
          </a:r>
        </a:p>
      </dsp:txBody>
      <dsp:txXfrm>
        <a:off x="0" y="228599"/>
        <a:ext cx="2561209" cy="1536725"/>
      </dsp:txXfrm>
    </dsp:sp>
    <dsp:sp modelId="{D051AA9B-B989-4539-844F-4B9F723A9214}">
      <dsp:nvSpPr>
        <dsp:cNvPr id="0" name=""/>
        <dsp:cNvSpPr/>
      </dsp:nvSpPr>
      <dsp:spPr>
        <a:xfrm>
          <a:off x="2817330" y="228599"/>
          <a:ext cx="2561209" cy="1536725"/>
        </a:xfrm>
        <a:prstGeom prst="rect">
          <a:avLst/>
        </a:prstGeom>
        <a:solidFill>
          <a:schemeClr val="accent2">
            <a:hueOff val="-592857"/>
            <a:satOff val="2840"/>
            <a:lumOff val="2627"/>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PLAN FOR WHAT YOU BUY</a:t>
          </a:r>
        </a:p>
      </dsp:txBody>
      <dsp:txXfrm>
        <a:off x="2817330" y="228599"/>
        <a:ext cx="2561209" cy="1536725"/>
      </dsp:txXfrm>
    </dsp:sp>
    <dsp:sp modelId="{5539E943-C63C-41E8-A2AA-BF5B6D27B3A4}">
      <dsp:nvSpPr>
        <dsp:cNvPr id="0" name=""/>
        <dsp:cNvSpPr/>
      </dsp:nvSpPr>
      <dsp:spPr>
        <a:xfrm>
          <a:off x="5589968" y="203428"/>
          <a:ext cx="2561209" cy="1536725"/>
        </a:xfrm>
        <a:prstGeom prst="rect">
          <a:avLst/>
        </a:prstGeom>
        <a:solidFill>
          <a:schemeClr val="accent2">
            <a:hueOff val="-1185714"/>
            <a:satOff val="5680"/>
            <a:lumOff val="5255"/>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LEARN THE BASICS OF INVESTING</a:t>
          </a:r>
        </a:p>
      </dsp:txBody>
      <dsp:txXfrm>
        <a:off x="5589968" y="203428"/>
        <a:ext cx="2561209" cy="1536725"/>
      </dsp:txXfrm>
    </dsp:sp>
    <dsp:sp modelId="{C43C28D2-1003-457B-9C1B-2B9F980860E1}">
      <dsp:nvSpPr>
        <dsp:cNvPr id="0" name=""/>
        <dsp:cNvSpPr/>
      </dsp:nvSpPr>
      <dsp:spPr>
        <a:xfrm>
          <a:off x="0" y="1972762"/>
          <a:ext cx="2561209" cy="1536725"/>
        </a:xfrm>
        <a:prstGeom prst="rect">
          <a:avLst/>
        </a:prstGeom>
        <a:solidFill>
          <a:schemeClr val="accent2">
            <a:hueOff val="-1778572"/>
            <a:satOff val="8520"/>
            <a:lumOff val="7882"/>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1" kern="1200" dirty="0"/>
            <a:t>UNDERSTAND THE TIME VALUE OF MONEY</a:t>
          </a:r>
        </a:p>
      </dsp:txBody>
      <dsp:txXfrm>
        <a:off x="0" y="1972762"/>
        <a:ext cx="2561209" cy="1536725"/>
      </dsp:txXfrm>
    </dsp:sp>
    <dsp:sp modelId="{06F86BBF-3124-438E-BA8E-E0DC3CF6CEFA}">
      <dsp:nvSpPr>
        <dsp:cNvPr id="0" name=""/>
        <dsp:cNvSpPr/>
      </dsp:nvSpPr>
      <dsp:spPr>
        <a:xfrm>
          <a:off x="2817330" y="1972762"/>
          <a:ext cx="2561209" cy="1536725"/>
        </a:xfrm>
        <a:prstGeom prst="rect">
          <a:avLst/>
        </a:prstGeom>
        <a:solidFill>
          <a:schemeClr val="accent2">
            <a:hueOff val="-2371429"/>
            <a:satOff val="11360"/>
            <a:lumOff val="1051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1" kern="1200" dirty="0">
              <a:solidFill>
                <a:schemeClr val="bg1"/>
              </a:solidFill>
            </a:rPr>
            <a:t>LEARN HOW CREDIT CARDS AND INTEREST WORKS</a:t>
          </a:r>
        </a:p>
      </dsp:txBody>
      <dsp:txXfrm>
        <a:off x="2817330" y="1972762"/>
        <a:ext cx="2561209" cy="1536725"/>
      </dsp:txXfrm>
    </dsp:sp>
    <dsp:sp modelId="{4E75AD61-2A4B-4BF0-A7C3-7540785D03CE}">
      <dsp:nvSpPr>
        <dsp:cNvPr id="0" name=""/>
        <dsp:cNvSpPr/>
      </dsp:nvSpPr>
      <dsp:spPr>
        <a:xfrm>
          <a:off x="5634661" y="1972762"/>
          <a:ext cx="2561209" cy="1536725"/>
        </a:xfrm>
        <a:prstGeom prst="rect">
          <a:avLst/>
        </a:prstGeom>
        <a:solidFill>
          <a:schemeClr val="accent2">
            <a:hueOff val="-2964286"/>
            <a:satOff val="14200"/>
            <a:lumOff val="13137"/>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1" kern="1200" dirty="0">
              <a:solidFill>
                <a:schemeClr val="bg1"/>
              </a:solidFill>
            </a:rPr>
            <a:t>BALANCE YOUR CHECKBOOK</a:t>
          </a:r>
        </a:p>
      </dsp:txBody>
      <dsp:txXfrm>
        <a:off x="5634661" y="1972762"/>
        <a:ext cx="2561209" cy="153672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F35B97-0758-42C3-BEEE-B3C3DA4EFFF4}">
      <dsp:nvSpPr>
        <dsp:cNvPr id="0" name=""/>
        <dsp:cNvSpPr/>
      </dsp:nvSpPr>
      <dsp:spPr>
        <a:xfrm>
          <a:off x="0" y="228599"/>
          <a:ext cx="2561209" cy="1536725"/>
        </a:xfrm>
        <a:prstGeom prst="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MAKE A BUDGET AND LIVE WITHIN IT</a:t>
          </a:r>
        </a:p>
      </dsp:txBody>
      <dsp:txXfrm>
        <a:off x="0" y="228599"/>
        <a:ext cx="2561209" cy="1536725"/>
      </dsp:txXfrm>
    </dsp:sp>
    <dsp:sp modelId="{D051AA9B-B989-4539-844F-4B9F723A9214}">
      <dsp:nvSpPr>
        <dsp:cNvPr id="0" name=""/>
        <dsp:cNvSpPr/>
      </dsp:nvSpPr>
      <dsp:spPr>
        <a:xfrm>
          <a:off x="2817330" y="179916"/>
          <a:ext cx="2561209" cy="1536725"/>
        </a:xfrm>
        <a:prstGeom prst="rect">
          <a:avLst/>
        </a:prstGeom>
        <a:solidFill>
          <a:schemeClr val="accent2">
            <a:hueOff val="-592857"/>
            <a:satOff val="2840"/>
            <a:lumOff val="2627"/>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LEARN TO SAY NO TO YOURSELF AND YOUR FAMILY</a:t>
          </a:r>
        </a:p>
      </dsp:txBody>
      <dsp:txXfrm>
        <a:off x="2817330" y="179916"/>
        <a:ext cx="2561209" cy="1536725"/>
      </dsp:txXfrm>
    </dsp:sp>
    <dsp:sp modelId="{5539E943-C63C-41E8-A2AA-BF5B6D27B3A4}">
      <dsp:nvSpPr>
        <dsp:cNvPr id="0" name=""/>
        <dsp:cNvSpPr/>
      </dsp:nvSpPr>
      <dsp:spPr>
        <a:xfrm>
          <a:off x="5589968" y="203428"/>
          <a:ext cx="2561209" cy="1536725"/>
        </a:xfrm>
        <a:prstGeom prst="rect">
          <a:avLst/>
        </a:prstGeom>
        <a:solidFill>
          <a:schemeClr val="accent2">
            <a:hueOff val="-1185714"/>
            <a:satOff val="5680"/>
            <a:lumOff val="5255"/>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BE MODEST WHEN ESTIMATING YOUR RATE OF RETURN ON INVESTMENTS</a:t>
          </a:r>
        </a:p>
      </dsp:txBody>
      <dsp:txXfrm>
        <a:off x="5589968" y="203428"/>
        <a:ext cx="2561209" cy="1536725"/>
      </dsp:txXfrm>
    </dsp:sp>
    <dsp:sp modelId="{C43C28D2-1003-457B-9C1B-2B9F980860E1}">
      <dsp:nvSpPr>
        <dsp:cNvPr id="0" name=""/>
        <dsp:cNvSpPr/>
      </dsp:nvSpPr>
      <dsp:spPr>
        <a:xfrm>
          <a:off x="0" y="1972762"/>
          <a:ext cx="2561209" cy="1536725"/>
        </a:xfrm>
        <a:prstGeom prst="rect">
          <a:avLst/>
        </a:prstGeom>
        <a:solidFill>
          <a:schemeClr val="accent2">
            <a:hueOff val="-1778572"/>
            <a:satOff val="8520"/>
            <a:lumOff val="7882"/>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1" kern="1200" dirty="0"/>
            <a:t>MANAGE YOUR DEBT</a:t>
          </a:r>
        </a:p>
      </dsp:txBody>
      <dsp:txXfrm>
        <a:off x="0" y="1972762"/>
        <a:ext cx="2561209" cy="1536725"/>
      </dsp:txXfrm>
    </dsp:sp>
    <dsp:sp modelId="{06F86BBF-3124-438E-BA8E-E0DC3CF6CEFA}">
      <dsp:nvSpPr>
        <dsp:cNvPr id="0" name=""/>
        <dsp:cNvSpPr/>
      </dsp:nvSpPr>
      <dsp:spPr>
        <a:xfrm>
          <a:off x="2817330" y="1972762"/>
          <a:ext cx="2561209" cy="1536725"/>
        </a:xfrm>
        <a:prstGeom prst="rect">
          <a:avLst/>
        </a:prstGeom>
        <a:solidFill>
          <a:schemeClr val="accent2">
            <a:hueOff val="-2371429"/>
            <a:satOff val="11360"/>
            <a:lumOff val="1051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1" kern="1200" dirty="0">
              <a:solidFill>
                <a:schemeClr val="bg1"/>
              </a:solidFill>
            </a:rPr>
            <a:t>MAXIMIZE EMPLOYEE BENEFITS</a:t>
          </a:r>
        </a:p>
      </dsp:txBody>
      <dsp:txXfrm>
        <a:off x="2817330" y="1972762"/>
        <a:ext cx="2561209" cy="1536725"/>
      </dsp:txXfrm>
    </dsp:sp>
    <dsp:sp modelId="{4E75AD61-2A4B-4BF0-A7C3-7540785D03CE}">
      <dsp:nvSpPr>
        <dsp:cNvPr id="0" name=""/>
        <dsp:cNvSpPr/>
      </dsp:nvSpPr>
      <dsp:spPr>
        <a:xfrm>
          <a:off x="5634661" y="1972762"/>
          <a:ext cx="2561209" cy="1536725"/>
        </a:xfrm>
        <a:prstGeom prst="rect">
          <a:avLst/>
        </a:prstGeom>
        <a:solidFill>
          <a:schemeClr val="accent2">
            <a:hueOff val="-2964286"/>
            <a:satOff val="14200"/>
            <a:lumOff val="13137"/>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1" kern="1200" dirty="0">
              <a:solidFill>
                <a:schemeClr val="bg1"/>
              </a:solidFill>
            </a:rPr>
            <a:t>UNDERSTAND YOUR PAYCHECK</a:t>
          </a:r>
        </a:p>
      </dsp:txBody>
      <dsp:txXfrm>
        <a:off x="5634661" y="1972762"/>
        <a:ext cx="2561209" cy="153672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3C57FC-705E-44BE-A1FB-6F457E05708C}">
      <dsp:nvSpPr>
        <dsp:cNvPr id="0" name=""/>
        <dsp:cNvSpPr/>
      </dsp:nvSpPr>
      <dsp:spPr>
        <a:xfrm>
          <a:off x="493" y="249939"/>
          <a:ext cx="1925729" cy="1155437"/>
        </a:xfrm>
        <a:prstGeom prst="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HIGH COST OF LIVING</a:t>
          </a:r>
          <a:endParaRPr lang="en-US" sz="2400" kern="1200" dirty="0"/>
        </a:p>
      </dsp:txBody>
      <dsp:txXfrm>
        <a:off x="493" y="249939"/>
        <a:ext cx="1925729" cy="1155437"/>
      </dsp:txXfrm>
    </dsp:sp>
    <dsp:sp modelId="{1FF191F9-DF3D-44DE-95D0-866419A94518}">
      <dsp:nvSpPr>
        <dsp:cNvPr id="0" name=""/>
        <dsp:cNvSpPr/>
      </dsp:nvSpPr>
      <dsp:spPr>
        <a:xfrm>
          <a:off x="2118796" y="249939"/>
          <a:ext cx="1925729" cy="1155437"/>
        </a:xfrm>
        <a:prstGeom prst="rect">
          <a:avLst/>
        </a:prstGeom>
        <a:solidFill>
          <a:schemeClr val="accent2">
            <a:hueOff val="-592857"/>
            <a:satOff val="2840"/>
            <a:lumOff val="2627"/>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COLLEGE EXPENSES</a:t>
          </a:r>
          <a:endParaRPr lang="en-US" sz="2400" kern="1200" dirty="0"/>
        </a:p>
      </dsp:txBody>
      <dsp:txXfrm>
        <a:off x="2118796" y="249939"/>
        <a:ext cx="1925729" cy="1155437"/>
      </dsp:txXfrm>
    </dsp:sp>
    <dsp:sp modelId="{8D3B6F3E-91D0-42EF-BB41-D9558CB3A64E}">
      <dsp:nvSpPr>
        <dsp:cNvPr id="0" name=""/>
        <dsp:cNvSpPr/>
      </dsp:nvSpPr>
      <dsp:spPr>
        <a:xfrm>
          <a:off x="493" y="1597950"/>
          <a:ext cx="1925729" cy="1155437"/>
        </a:xfrm>
        <a:prstGeom prst="rect">
          <a:avLst/>
        </a:prstGeom>
        <a:solidFill>
          <a:schemeClr val="accent2">
            <a:hueOff val="-1185714"/>
            <a:satOff val="5680"/>
            <a:lumOff val="5255"/>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DEBT</a:t>
          </a:r>
          <a:endParaRPr lang="en-US" sz="2400" kern="1200" dirty="0"/>
        </a:p>
      </dsp:txBody>
      <dsp:txXfrm>
        <a:off x="493" y="1597950"/>
        <a:ext cx="1925729" cy="1155437"/>
      </dsp:txXfrm>
    </dsp:sp>
    <dsp:sp modelId="{56BDF030-1571-42FD-90DB-61EA1C94CF0B}">
      <dsp:nvSpPr>
        <dsp:cNvPr id="0" name=""/>
        <dsp:cNvSpPr/>
      </dsp:nvSpPr>
      <dsp:spPr>
        <a:xfrm>
          <a:off x="2118796" y="1597950"/>
          <a:ext cx="1925729" cy="1155437"/>
        </a:xfrm>
        <a:prstGeom prst="rect">
          <a:avLst/>
        </a:prstGeom>
        <a:solidFill>
          <a:schemeClr val="accent2">
            <a:hueOff val="-1778572"/>
            <a:satOff val="8520"/>
            <a:lumOff val="7882"/>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1" kern="1200" dirty="0"/>
            <a:t>UNEXPECTED EXPENSES</a:t>
          </a:r>
          <a:endParaRPr lang="en-US" sz="2200" kern="1200" dirty="0"/>
        </a:p>
      </dsp:txBody>
      <dsp:txXfrm>
        <a:off x="2118796" y="1597950"/>
        <a:ext cx="1925729" cy="1155437"/>
      </dsp:txXfrm>
    </dsp:sp>
    <dsp:sp modelId="{A953AE09-F15B-49BB-B664-6E9F8E0A9239}">
      <dsp:nvSpPr>
        <dsp:cNvPr id="0" name=""/>
        <dsp:cNvSpPr/>
      </dsp:nvSpPr>
      <dsp:spPr>
        <a:xfrm>
          <a:off x="493" y="2945960"/>
          <a:ext cx="1925729" cy="1155437"/>
        </a:xfrm>
        <a:prstGeom prst="rect">
          <a:avLst/>
        </a:prstGeom>
        <a:solidFill>
          <a:schemeClr val="accent2">
            <a:hueOff val="-2371429"/>
            <a:satOff val="11360"/>
            <a:lumOff val="1051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1" kern="1200" dirty="0"/>
            <a:t>HEALTHCARE COSTS</a:t>
          </a:r>
          <a:endParaRPr lang="en-US" sz="2200" kern="1200" dirty="0"/>
        </a:p>
      </dsp:txBody>
      <dsp:txXfrm>
        <a:off x="493" y="2945960"/>
        <a:ext cx="1925729" cy="1155437"/>
      </dsp:txXfrm>
    </dsp:sp>
    <dsp:sp modelId="{82C4EE0C-1057-46EC-B475-4A2479580E8E}">
      <dsp:nvSpPr>
        <dsp:cNvPr id="0" name=""/>
        <dsp:cNvSpPr/>
      </dsp:nvSpPr>
      <dsp:spPr>
        <a:xfrm>
          <a:off x="2118796" y="2945960"/>
          <a:ext cx="1925729" cy="1155437"/>
        </a:xfrm>
        <a:prstGeom prst="rect">
          <a:avLst/>
        </a:prstGeom>
        <a:solidFill>
          <a:schemeClr val="accent2">
            <a:hueOff val="-2964286"/>
            <a:satOff val="14200"/>
            <a:lumOff val="13137"/>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1" kern="1200" dirty="0"/>
            <a:t>RETIREMENT SAVINGS</a:t>
          </a:r>
          <a:endParaRPr lang="en-US" sz="2200" kern="1200" dirty="0"/>
        </a:p>
      </dsp:txBody>
      <dsp:txXfrm>
        <a:off x="2118796" y="2945960"/>
        <a:ext cx="1925729" cy="1155437"/>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2.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9.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png>
</file>

<file path=ppt/media/image11.jpeg>
</file>

<file path=ppt/media/image12.jpeg>
</file>

<file path=ppt/media/image13.jpeg>
</file>

<file path=ppt/media/image14.jpg>
</file>

<file path=ppt/media/image15.jpeg>
</file>

<file path=ppt/media/image16.jpeg>
</file>

<file path=ppt/media/image17.jpeg>
</file>

<file path=ppt/media/image18.png>
</file>

<file path=ppt/media/image19.png>
</file>

<file path=ppt/media/image2.png>
</file>

<file path=ppt/media/image20.png>
</file>

<file path=ppt/media/image21.jpeg>
</file>

<file path=ppt/media/image22.jpeg>
</file>

<file path=ppt/media/image23.jpeg>
</file>

<file path=ppt/media/image24.jpeg>
</file>

<file path=ppt/media/image25.jpeg>
</file>

<file path=ppt/media/image26.jpeg>
</file>

<file path=ppt/media/image27.png>
</file>

<file path=ppt/media/image28.png>
</file>

<file path=ppt/media/image3.jpeg>
</file>

<file path=ppt/media/image31.jpe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5.jpg>
</file>

<file path=ppt/media/image6.jp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571AB3-3723-4134-AC95-10BD7808402C}" type="datetimeFigureOut">
              <a:rPr lang="en-US" smtClean="0"/>
              <a:t>9/1/2023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AEC919-082D-45E5-80DA-D81414A81AAD}" type="slidenum">
              <a:rPr lang="en-US" smtClean="0"/>
              <a:t>‹#›</a:t>
            </a:fld>
            <a:endParaRPr lang="en-US"/>
          </a:p>
        </p:txBody>
      </p:sp>
    </p:spTree>
    <p:extLst>
      <p:ext uri="{BB962C8B-B14F-4D97-AF65-F5344CB8AC3E}">
        <p14:creationId xmlns:p14="http://schemas.microsoft.com/office/powerpoint/2010/main" val="25150939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about:blank" TargetMode="External"/><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about:blank" TargetMode="External"/><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You’ll note in the top corner of Publication 590 that it is written for YOU, the public. It is a public publication. It's not written for tax experts. This document is easier to read and easier to understand than you might imagine and it's for you to read and understand so that you and your certified tax preparer can craft a return that pays the least amount of tax possible. That's what the IRS says. That's their goal. You shouldn't pay more than you have to. You should pay what you owe, but you shouldn't pay more. This is the publication. This is what it looks like. </a:t>
            </a:r>
          </a:p>
          <a:p>
            <a:endParaRPr lang="en-US" dirty="0"/>
          </a:p>
          <a:p>
            <a:r>
              <a:rPr lang="en-US" dirty="0">
                <a:solidFill>
                  <a:srgbClr val="FF0000"/>
                </a:solidFill>
                <a:latin typeface="Calibri" pitchFamily="34" charset="0"/>
              </a:rPr>
              <a:t>[CLICK] </a:t>
            </a:r>
            <a:r>
              <a:rPr lang="en-US" i="1" dirty="0"/>
              <a:t>“This publication discusses contributions to </a:t>
            </a:r>
            <a:r>
              <a:rPr lang="en-US" b="1" i="1" dirty="0">
                <a:solidFill>
                  <a:schemeClr val="accent1"/>
                </a:solidFill>
              </a:rPr>
              <a:t>Individual Retirement Arrangements </a:t>
            </a:r>
            <a:r>
              <a:rPr lang="en-US" i="1" dirty="0"/>
              <a:t>(IRAs). An IRA is a personal savings account that gives you tax advantages…(or gives the IRS tax advantages)…for setting money aside for retirement.” </a:t>
            </a:r>
            <a:r>
              <a:rPr lang="en-US" dirty="0"/>
              <a:t>How many of you knew that IRA didn’t stand for Individual Retirement </a:t>
            </a:r>
            <a:r>
              <a:rPr lang="en-US" i="1" dirty="0"/>
              <a:t>Account</a:t>
            </a:r>
            <a:r>
              <a:rPr lang="en-US" dirty="0"/>
              <a:t> but it was Individual Retirement </a:t>
            </a:r>
            <a:r>
              <a:rPr lang="en-US" b="1" i="1" dirty="0"/>
              <a:t>Arrangement</a:t>
            </a:r>
            <a:r>
              <a:rPr lang="en-US" dirty="0"/>
              <a:t>?</a:t>
            </a:r>
            <a:endParaRPr lang="en-US" i="1" dirty="0"/>
          </a:p>
          <a:p>
            <a:endParaRPr lang="en-US" dirty="0"/>
          </a:p>
          <a:p>
            <a:r>
              <a:rPr lang="en-US" dirty="0"/>
              <a:t>There are contribution limits and there are income limits for IRAs. </a:t>
            </a:r>
          </a:p>
          <a:p>
            <a:endParaRPr lang="en-US" dirty="0">
              <a:ea typeface="Open Sans" panose="020B0606030504020204" pitchFamily="34" charset="0"/>
            </a:endParaRPr>
          </a:p>
          <a:p>
            <a:r>
              <a:rPr lang="en-US" dirty="0">
                <a:solidFill>
                  <a:srgbClr val="FF0000"/>
                </a:solidFill>
                <a:latin typeface="Calibri" pitchFamily="34" charset="0"/>
              </a:rPr>
              <a:t>[CLICK] </a:t>
            </a:r>
            <a:r>
              <a:rPr lang="en-US" dirty="0">
                <a:ea typeface="Open Sans" panose="020B0606030504020204" pitchFamily="34" charset="0"/>
              </a:rPr>
              <a:t>Contribution limits:  </a:t>
            </a:r>
          </a:p>
          <a:p>
            <a:pPr marL="175856" indent="-175856">
              <a:buFontTx/>
              <a:buChar char="-"/>
            </a:pPr>
            <a:r>
              <a:rPr lang="en-US" dirty="0">
                <a:ea typeface="Open Sans" panose="020B0606030504020204" pitchFamily="34" charset="0"/>
              </a:rPr>
              <a:t>Under age 50</a:t>
            </a:r>
            <a:r>
              <a:rPr lang="en-US" b="1" dirty="0">
                <a:solidFill>
                  <a:srgbClr val="0070C0"/>
                </a:solidFill>
                <a:ea typeface="Open Sans" panose="020B0606030504020204" pitchFamily="34" charset="0"/>
              </a:rPr>
              <a:t> = </a:t>
            </a:r>
            <a:r>
              <a:rPr lang="en-US" dirty="0">
                <a:ea typeface="Open Sans" panose="020B0606030504020204" pitchFamily="34" charset="0"/>
              </a:rPr>
              <a:t>$6,000</a:t>
            </a:r>
          </a:p>
          <a:p>
            <a:pPr marL="175856" indent="-175856">
              <a:buFontTx/>
              <a:buChar char="-"/>
            </a:pPr>
            <a:r>
              <a:rPr lang="en-US" dirty="0">
                <a:ea typeface="Open Sans" panose="020B0606030504020204" pitchFamily="34" charset="0"/>
              </a:rPr>
              <a:t>50 and older </a:t>
            </a:r>
            <a:r>
              <a:rPr lang="en-US" b="0" dirty="0">
                <a:ea typeface="Open Sans" panose="020B0606030504020204" pitchFamily="34" charset="0"/>
              </a:rPr>
              <a:t>= </a:t>
            </a:r>
            <a:r>
              <a:rPr lang="en-US" b="0" dirty="0">
                <a:solidFill>
                  <a:srgbClr val="0070C0"/>
                </a:solidFill>
                <a:ea typeface="Open Sans" panose="020B0606030504020204" pitchFamily="34" charset="0"/>
              </a:rPr>
              <a:t>$7,000</a:t>
            </a:r>
          </a:p>
          <a:p>
            <a:pPr marL="175856" indent="-175856">
              <a:buFontTx/>
              <a:buChar char="-"/>
            </a:pPr>
            <a:endParaRPr lang="en-US" b="1" dirty="0">
              <a:solidFill>
                <a:srgbClr val="0070C0"/>
              </a:solidFill>
              <a:ea typeface="Open Sans" panose="020B0606030504020204" pitchFamily="34" charset="0"/>
            </a:endParaRPr>
          </a:p>
          <a:p>
            <a:r>
              <a:rPr lang="en-US" dirty="0">
                <a:solidFill>
                  <a:srgbClr val="FF0000"/>
                </a:solidFill>
                <a:latin typeface="Calibri" pitchFamily="34" charset="0"/>
              </a:rPr>
              <a:t>[CLICK] </a:t>
            </a:r>
            <a:r>
              <a:rPr lang="en-US" dirty="0">
                <a:ea typeface="Open Sans" panose="020B0606030504020204" pitchFamily="34" charset="0"/>
              </a:rPr>
              <a:t>Income limits:</a:t>
            </a:r>
          </a:p>
          <a:p>
            <a:r>
              <a:rPr lang="en-US" dirty="0">
                <a:ea typeface="Open Sans" panose="020B0606030504020204" pitchFamily="34" charset="0"/>
              </a:rPr>
              <a:t>-  Single individuals income</a:t>
            </a:r>
            <a:r>
              <a:rPr lang="en-US" dirty="0">
                <a:ea typeface="Open Sans" panose="020B0606030504020204" pitchFamily="34" charset="0"/>
                <a:sym typeface="Wingdings" panose="05000000000000000000" pitchFamily="2" charset="2"/>
              </a:rPr>
              <a:t> </a:t>
            </a:r>
            <a:r>
              <a:rPr lang="en-US" b="1" dirty="0"/>
              <a:t>≥ </a:t>
            </a:r>
            <a:r>
              <a:rPr lang="en-US" dirty="0"/>
              <a:t>$78,000 </a:t>
            </a:r>
            <a:r>
              <a:rPr lang="en-US" dirty="0">
                <a:sym typeface="Wingdings" panose="05000000000000000000" pitchFamily="2" charset="2"/>
              </a:rPr>
              <a:t> Not eligible</a:t>
            </a:r>
          </a:p>
          <a:p>
            <a:r>
              <a:rPr lang="en-US" dirty="0">
                <a:ea typeface="Open Sans" panose="020B0606030504020204" pitchFamily="34" charset="0"/>
                <a:sym typeface="Wingdings" panose="05000000000000000000" pitchFamily="2" charset="2"/>
              </a:rPr>
              <a:t>-  Married (filing jointly) income </a:t>
            </a:r>
            <a:r>
              <a:rPr lang="en-US" b="1" dirty="0"/>
              <a:t>≥</a:t>
            </a:r>
            <a:r>
              <a:rPr lang="en-US" dirty="0"/>
              <a:t> $129,000</a:t>
            </a:r>
            <a:r>
              <a:rPr lang="en-US" dirty="0">
                <a:ea typeface="Open Sans" panose="020B0606030504020204" pitchFamily="34" charset="0"/>
                <a:sym typeface="Wingdings" panose="05000000000000000000" pitchFamily="2" charset="2"/>
              </a:rPr>
              <a:t>  Not eligible</a:t>
            </a:r>
            <a:endParaRPr lang="en-US" dirty="0">
              <a:ea typeface="Open Sans" panose="020B0606030504020204" pitchFamily="34" charset="0"/>
            </a:endParaRPr>
          </a:p>
          <a:p>
            <a:endParaRPr lang="en-US" dirty="0"/>
          </a:p>
          <a:p>
            <a:endParaRPr lang="en-US" dirty="0"/>
          </a:p>
          <a:p>
            <a:endParaRPr lang="en-US" dirty="0"/>
          </a:p>
          <a:p>
            <a:r>
              <a:rPr lang="en-US" dirty="0"/>
              <a:t>From the IRS website:</a:t>
            </a:r>
          </a:p>
          <a:p>
            <a:r>
              <a:rPr lang="en-US" i="1" dirty="0"/>
              <a:t>Taxpayers can deduct contributions to a traditional IRA if they meet certain conditions. If during the year either the taxpayer or their spouse was covered by a retirement plan at work, the deduction may be reduced, or phased out, until it is eliminated, depending on filing status and income. (If neither the taxpayer nor their spouse is covered by a retirement plan at work, the phase-outs of the deduction do not apply.) Here are the phase-out ranges for 2019:</a:t>
            </a:r>
          </a:p>
          <a:p>
            <a:endParaRPr lang="en-US" i="1" dirty="0"/>
          </a:p>
          <a:p>
            <a:r>
              <a:rPr lang="en-US" i="1" dirty="0"/>
              <a:t>For single taxpayers covered by a workplace retirement plan, the phase-out range is $68,000 to $78,000.</a:t>
            </a:r>
            <a:br>
              <a:rPr lang="en-US" i="1" dirty="0"/>
            </a:br>
            <a:r>
              <a:rPr lang="en-US" i="1" dirty="0"/>
              <a:t> </a:t>
            </a:r>
          </a:p>
          <a:p>
            <a:r>
              <a:rPr lang="en-US" i="1" dirty="0"/>
              <a:t>For married couples filing jointly, where the spouse making the IRA contribution is covered by a workplace retirement plan, the phase-out range is $109,000 to $129,000.</a:t>
            </a:r>
            <a:br>
              <a:rPr lang="en-US" i="1" dirty="0"/>
            </a:br>
            <a:r>
              <a:rPr lang="en-US" i="1" dirty="0"/>
              <a:t> </a:t>
            </a:r>
          </a:p>
          <a:p>
            <a:r>
              <a:rPr lang="en-US" i="1" dirty="0"/>
              <a:t>For an IRA contributor who is not covered by a workplace retirement plan and is married to someone who is covered, the deduction is phased out if the couple’s income is between $204,000 and $214,000.</a:t>
            </a:r>
            <a:br>
              <a:rPr lang="en-US" i="1" dirty="0"/>
            </a:br>
            <a:r>
              <a:rPr lang="en-US" i="1" dirty="0"/>
              <a:t> </a:t>
            </a:r>
          </a:p>
          <a:p>
            <a:r>
              <a:rPr lang="en-US" i="1" dirty="0"/>
              <a:t>For a married individual filing a separate return who is covered by a workplace retirement plan, the phase-out range is not subject to an annual cost-of-living adjustment and remains $0 to $10,000.</a:t>
            </a:r>
          </a:p>
          <a:p>
            <a:endParaRPr lang="en-US" i="1" dirty="0"/>
          </a:p>
          <a:p>
            <a:r>
              <a:rPr lang="en-US" dirty="0">
                <a:solidFill>
                  <a:srgbClr val="FF0000"/>
                </a:solidFill>
                <a:latin typeface="Calibri" pitchFamily="34" charset="0"/>
              </a:rPr>
              <a:t>[CLICK] </a:t>
            </a:r>
            <a:endParaRPr lang="en-US" i="1" dirty="0"/>
          </a:p>
          <a:p>
            <a:endParaRPr lang="en-US" sz="1400" i="1" dirty="0"/>
          </a:p>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1008294-58EC-4F48-B65C-4F06F4339DC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Footer Placeholder 4">
            <a:extLst>
              <a:ext uri="{FF2B5EF4-FFF2-40B4-BE49-F238E27FC236}">
                <a16:creationId xmlns:a16="http://schemas.microsoft.com/office/drawing/2014/main" id="{F8AD16A1-5815-4B3C-532C-31AA127BECF9}"/>
              </a:ext>
            </a:extLst>
          </p:cNvPr>
          <p:cNvSpPr>
            <a:spLocks noGrp="1"/>
          </p:cNvSpPr>
          <p:nvPr>
            <p:ph type="ftr" sz="quarter" idx="4"/>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a:ea typeface="+mn-ea"/>
                <a:cs typeface="+mn-cs"/>
              </a:rPr>
              <a:t>TEXAS RETIREMENT SOLUTIONS</a:t>
            </a:r>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017746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partner is in red, the IRS. This is how they see a qualified account. A place to tax you in the future, including all the growth. The IRS loaned you the money. It was essentially a loan. The money that you chose not to pay taxes on, the IRS loaned you that money so you could pay it back later. That's how the whole system operates. So, the red money shows us the tax in the future. That money in the account is theirs, it's not yours. That's the way the IRS sees it. </a:t>
            </a:r>
          </a:p>
          <a:p>
            <a:endParaRPr lang="en-US" dirty="0"/>
          </a:p>
          <a:p>
            <a:r>
              <a:rPr lang="en-US" dirty="0">
                <a:solidFill>
                  <a:srgbClr val="FF0000"/>
                </a:solidFill>
                <a:latin typeface="Calibri" pitchFamily="34" charset="0"/>
              </a:rPr>
              <a:t>[CLICK] </a:t>
            </a:r>
            <a:endParaRPr lang="en-US" dirty="0"/>
          </a:p>
        </p:txBody>
      </p:sp>
      <p:sp>
        <p:nvSpPr>
          <p:cNvPr id="4" name="Slide Number Placeholder 3"/>
          <p:cNvSpPr>
            <a:spLocks noGrp="1"/>
          </p:cNvSpPr>
          <p:nvPr>
            <p:ph type="sldNum" sz="quarter" idx="10"/>
          </p:nvPr>
        </p:nvSpPr>
        <p:spPr/>
        <p:txBody>
          <a:bodyPr/>
          <a:lstStyle/>
          <a:p>
            <a:fld id="{41008294-58EC-4F48-B65C-4F06F4339DC4}" type="slidenum">
              <a:rPr lang="en-US" smtClean="0"/>
              <a:t>80</a:t>
            </a:fld>
            <a:endParaRPr lang="en-US"/>
          </a:p>
        </p:txBody>
      </p:sp>
      <p:sp>
        <p:nvSpPr>
          <p:cNvPr id="5" name="Footer Placeholder 4">
            <a:extLst>
              <a:ext uri="{FF2B5EF4-FFF2-40B4-BE49-F238E27FC236}">
                <a16:creationId xmlns:a16="http://schemas.microsoft.com/office/drawing/2014/main" id="{0DAB96E2-1C33-DFEA-DFA1-2FEC853E6958}"/>
              </a:ext>
            </a:extLst>
          </p:cNvPr>
          <p:cNvSpPr>
            <a:spLocks noGrp="1"/>
          </p:cNvSpPr>
          <p:nvPr>
            <p:ph type="ftr" sz="quarter" idx="4"/>
          </p:nvPr>
        </p:nvSpPr>
        <p:spPr/>
        <p:txBody>
          <a:bodyPr/>
          <a:lstStyle/>
          <a:p>
            <a:r>
              <a:rPr lang="en-US"/>
              <a:t>TEXAS RETIREMENT SOLUTIONS</a:t>
            </a:r>
            <a:endParaRPr lang="en-US" dirty="0"/>
          </a:p>
        </p:txBody>
      </p:sp>
    </p:spTree>
    <p:extLst>
      <p:ext uri="{BB962C8B-B14F-4D97-AF65-F5344CB8AC3E}">
        <p14:creationId xmlns:p14="http://schemas.microsoft.com/office/powerpoint/2010/main" val="5343788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if you use a Roth and Permanent Life Insurance (PLI) to save in, all of that yellow money in the investment tank is potentially tax-free, meaning it belongs to you and</a:t>
            </a:r>
            <a:r>
              <a:rPr lang="en-US" baseline="0" dirty="0"/>
              <a:t> your heirs, not the government! </a:t>
            </a:r>
          </a:p>
          <a:p>
            <a:endParaRPr lang="en-US" baseline="0" dirty="0"/>
          </a:p>
          <a:p>
            <a:r>
              <a:rPr lang="en-US" dirty="0">
                <a:solidFill>
                  <a:srgbClr val="FF0000"/>
                </a:solidFill>
                <a:latin typeface="Calibri" pitchFamily="34" charset="0"/>
              </a:rPr>
              <a:t>[CLICK] </a:t>
            </a:r>
            <a:endParaRPr lang="en-US" dirty="0"/>
          </a:p>
        </p:txBody>
      </p:sp>
      <p:sp>
        <p:nvSpPr>
          <p:cNvPr id="4" name="Slide Number Placeholder 3"/>
          <p:cNvSpPr>
            <a:spLocks noGrp="1"/>
          </p:cNvSpPr>
          <p:nvPr>
            <p:ph type="sldNum" sz="quarter" idx="10"/>
          </p:nvPr>
        </p:nvSpPr>
        <p:spPr/>
        <p:txBody>
          <a:bodyPr/>
          <a:lstStyle/>
          <a:p>
            <a:fld id="{41008294-58EC-4F48-B65C-4F06F4339DC4}" type="slidenum">
              <a:rPr lang="en-US" smtClean="0"/>
              <a:t>81</a:t>
            </a:fld>
            <a:endParaRPr lang="en-US"/>
          </a:p>
        </p:txBody>
      </p:sp>
      <p:sp>
        <p:nvSpPr>
          <p:cNvPr id="5" name="Footer Placeholder 4">
            <a:extLst>
              <a:ext uri="{FF2B5EF4-FFF2-40B4-BE49-F238E27FC236}">
                <a16:creationId xmlns:a16="http://schemas.microsoft.com/office/drawing/2014/main" id="{779EFA05-8AC7-922A-1A03-29AE041C0E2D}"/>
              </a:ext>
            </a:extLst>
          </p:cNvPr>
          <p:cNvSpPr>
            <a:spLocks noGrp="1"/>
          </p:cNvSpPr>
          <p:nvPr>
            <p:ph type="ftr" sz="quarter" idx="4"/>
          </p:nvPr>
        </p:nvSpPr>
        <p:spPr/>
        <p:txBody>
          <a:bodyPr/>
          <a:lstStyle/>
          <a:p>
            <a:r>
              <a:rPr lang="en-US"/>
              <a:t>TEXAS RETIREMENT SOLUTIONS</a:t>
            </a:r>
            <a:endParaRPr lang="en-US" dirty="0"/>
          </a:p>
        </p:txBody>
      </p:sp>
    </p:spTree>
    <p:extLst>
      <p:ext uri="{BB962C8B-B14F-4D97-AF65-F5344CB8AC3E}">
        <p14:creationId xmlns:p14="http://schemas.microsoft.com/office/powerpoint/2010/main" val="17286095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14265">
              <a:defRPr/>
            </a:pPr>
            <a:r>
              <a:rPr lang="en-US" dirty="0"/>
              <a:t>Tax deferred, which is what most of everybody in the room is doing and is familiar with, includes a big chunk of money that does not belong to you. </a:t>
            </a:r>
          </a:p>
          <a:p>
            <a:pPr defTabSz="914265">
              <a:defRPr/>
            </a:pPr>
            <a:endParaRPr lang="en-US" dirty="0"/>
          </a:p>
          <a:p>
            <a:pPr defTabSz="914265">
              <a:defRPr/>
            </a:pPr>
            <a:r>
              <a:rPr lang="en-US" dirty="0"/>
              <a:t>So, understanding the</a:t>
            </a:r>
            <a:r>
              <a:rPr lang="en-US" baseline="0" dirty="0"/>
              <a:t> difference between tax deferred and tax advantaged or tax-free is really important when you’re looking at income projections for retirement. If 20-30% of your income has to be used for taxes and you didn’t account for that, its easy to see how that can disrupt your plan. </a:t>
            </a:r>
          </a:p>
          <a:p>
            <a:pPr defTabSz="914265">
              <a:defRPr/>
            </a:pPr>
            <a:endParaRPr lang="en-US" baseline="0" dirty="0"/>
          </a:p>
          <a:p>
            <a:pPr defTabSz="914265">
              <a:defRPr/>
            </a:pPr>
            <a:r>
              <a:rPr lang="en-US" baseline="0" dirty="0"/>
              <a:t>Most smart money people on Wall Street believe that taxes are “on sale” right now. By a show of hands, are we all familiar with the debt clock? That meter that spins worse than the one on your house that the power company owns! Taxes have never really been this low before and, given where the National Debt sits, how will the government pay on that debt – let alone pay it off?  </a:t>
            </a:r>
            <a:r>
              <a:rPr lang="en-US" b="1" i="1" u="sng" baseline="0" dirty="0"/>
              <a:t>Taxes</a:t>
            </a:r>
            <a:r>
              <a:rPr lang="en-US" baseline="0" dirty="0"/>
              <a:t>… that is the only revenue source the government has. So, paying taxes now instead of guessing what they will be in the future makes a lot of sense. I have often said its easier to plan for taxes than pay taxes. </a:t>
            </a:r>
          </a:p>
          <a:p>
            <a:pPr defTabSz="914265">
              <a:defRPr/>
            </a:pPr>
            <a:endParaRPr lang="en-US" baseline="0" dirty="0"/>
          </a:p>
          <a:p>
            <a:pPr defTabSz="914265">
              <a:defRPr/>
            </a:pPr>
            <a:r>
              <a:rPr lang="en-US" dirty="0">
                <a:solidFill>
                  <a:srgbClr val="FF0000"/>
                </a:solidFill>
                <a:latin typeface="Calibri" pitchFamily="34" charset="0"/>
              </a:rPr>
              <a:t>[CLICK] </a:t>
            </a:r>
            <a:endParaRPr lang="en-US" baseline="0" dirty="0"/>
          </a:p>
          <a:p>
            <a:pPr defTabSz="914265">
              <a:defRPr/>
            </a:pPr>
            <a:endParaRPr lang="en-US" baseline="0" dirty="0"/>
          </a:p>
          <a:p>
            <a:pPr defTabSz="914265">
              <a:defRPr/>
            </a:pPr>
            <a:endParaRPr lang="en-US" dirty="0"/>
          </a:p>
          <a:p>
            <a:endParaRPr lang="en-US" dirty="0"/>
          </a:p>
        </p:txBody>
      </p:sp>
      <p:sp>
        <p:nvSpPr>
          <p:cNvPr id="4" name="Slide Number Placeholder 3"/>
          <p:cNvSpPr>
            <a:spLocks noGrp="1"/>
          </p:cNvSpPr>
          <p:nvPr>
            <p:ph type="sldNum" sz="quarter" idx="10"/>
          </p:nvPr>
        </p:nvSpPr>
        <p:spPr/>
        <p:txBody>
          <a:bodyPr/>
          <a:lstStyle/>
          <a:p>
            <a:fld id="{41008294-58EC-4F48-B65C-4F06F4339DC4}" type="slidenum">
              <a:rPr lang="en-US" smtClean="0"/>
              <a:t>82</a:t>
            </a:fld>
            <a:endParaRPr lang="en-US"/>
          </a:p>
        </p:txBody>
      </p:sp>
      <p:sp>
        <p:nvSpPr>
          <p:cNvPr id="5" name="Footer Placeholder 4">
            <a:extLst>
              <a:ext uri="{FF2B5EF4-FFF2-40B4-BE49-F238E27FC236}">
                <a16:creationId xmlns:a16="http://schemas.microsoft.com/office/drawing/2014/main" id="{CE81AB58-C703-D965-B88D-E9157236BE23}"/>
              </a:ext>
            </a:extLst>
          </p:cNvPr>
          <p:cNvSpPr>
            <a:spLocks noGrp="1"/>
          </p:cNvSpPr>
          <p:nvPr>
            <p:ph type="ftr" sz="quarter" idx="4"/>
          </p:nvPr>
        </p:nvSpPr>
        <p:spPr/>
        <p:txBody>
          <a:bodyPr/>
          <a:lstStyle/>
          <a:p>
            <a:r>
              <a:rPr lang="en-US"/>
              <a:t>TEXAS RETIREMENT SOLUTIONS</a:t>
            </a:r>
            <a:endParaRPr lang="en-US" dirty="0"/>
          </a:p>
        </p:txBody>
      </p:sp>
    </p:spTree>
    <p:extLst>
      <p:ext uri="{BB962C8B-B14F-4D97-AF65-F5344CB8AC3E}">
        <p14:creationId xmlns:p14="http://schemas.microsoft.com/office/powerpoint/2010/main" val="27350894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3E963C-1534-4F8D-B2A7-66D81AA25953}" type="slidenum">
              <a:rPr lang="en-US" smtClean="0"/>
              <a:t>83</a:t>
            </a:fld>
            <a:endParaRPr lang="en-US" dirty="0"/>
          </a:p>
        </p:txBody>
      </p:sp>
      <p:sp>
        <p:nvSpPr>
          <p:cNvPr id="5" name="Footer Placeholder 4">
            <a:extLst>
              <a:ext uri="{FF2B5EF4-FFF2-40B4-BE49-F238E27FC236}">
                <a16:creationId xmlns:a16="http://schemas.microsoft.com/office/drawing/2014/main" id="{A9BC6733-929F-B3E3-4C62-27AA72DC64AB}"/>
              </a:ext>
            </a:extLst>
          </p:cNvPr>
          <p:cNvSpPr>
            <a:spLocks noGrp="1"/>
          </p:cNvSpPr>
          <p:nvPr>
            <p:ph type="ftr" sz="quarter" idx="4"/>
          </p:nvPr>
        </p:nvSpPr>
        <p:spPr/>
        <p:txBody>
          <a:bodyPr/>
          <a:lstStyle/>
          <a:p>
            <a:r>
              <a:rPr lang="en-US"/>
              <a:t>TEXAS RETIREMENT SOLUTIONS</a:t>
            </a:r>
            <a:endParaRPr lang="en-US" dirty="0"/>
          </a:p>
        </p:txBody>
      </p:sp>
    </p:spTree>
    <p:extLst>
      <p:ext uri="{BB962C8B-B14F-4D97-AF65-F5344CB8AC3E}">
        <p14:creationId xmlns:p14="http://schemas.microsoft.com/office/powerpoint/2010/main" val="40728473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971800" y="549275"/>
            <a:ext cx="3657600" cy="2743200"/>
          </a:xfrm>
        </p:spPr>
      </p:sp>
      <p:sp>
        <p:nvSpPr>
          <p:cNvPr id="3" name="Notes Placeholder 2"/>
          <p:cNvSpPr>
            <a:spLocks noGrp="1"/>
          </p:cNvSpPr>
          <p:nvPr>
            <p:ph type="body" idx="1"/>
          </p:nvPr>
        </p:nvSpPr>
        <p:spPr/>
        <p:txBody>
          <a:bodyPr>
            <a:normAutofit/>
          </a:bodyPr>
          <a:lstStyle/>
          <a:p>
            <a:r>
              <a:rPr lang="en-US" dirty="0"/>
              <a:t>Remember the 8 common places to put your money in retirement?  </a:t>
            </a:r>
          </a:p>
          <a:p>
            <a:endParaRPr lang="en-US" dirty="0"/>
          </a:p>
          <a:p>
            <a:r>
              <a:rPr lang="en-US" dirty="0"/>
              <a:t>The safe wealth plan approach focuses on the right side of this conceptual graphic to provide </a:t>
            </a:r>
          </a:p>
          <a:p>
            <a:endParaRPr lang="en-US" dirty="0"/>
          </a:p>
          <a:p>
            <a:r>
              <a:rPr lang="en-US" dirty="0"/>
              <a:t>[CLICK]</a:t>
            </a:r>
          </a:p>
          <a:p>
            <a:endParaRPr lang="en-US" dirty="0"/>
          </a:p>
          <a:p>
            <a:r>
              <a:rPr lang="en-US" dirty="0"/>
              <a:t>Downside protection so your retirement assets aren’t subjected to market losses that can take years to recover from increasing your and increasing significantly your longevity risk</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6A16513-24DE-42B3-9701-6459FE0E8DF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5017992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971800" y="549275"/>
            <a:ext cx="3657600" cy="2743200"/>
          </a:xfrm>
        </p:spPr>
      </p:sp>
      <p:sp>
        <p:nvSpPr>
          <p:cNvPr id="3" name="Notes Placeholder 2"/>
          <p:cNvSpPr>
            <a:spLocks noGrp="1"/>
          </p:cNvSpPr>
          <p:nvPr>
            <p:ph type="body" idx="1"/>
          </p:nvPr>
        </p:nvSpPr>
        <p:spPr/>
        <p:txBody>
          <a:bodyPr>
            <a:normAutofit fontScale="70000" lnSpcReduction="20000"/>
          </a:bodyPr>
          <a:lstStyle/>
          <a:p>
            <a:r>
              <a:rPr lang="en-US" dirty="0"/>
              <a:t>Let’s look at the real value of this downside protection that an indexed annuity can provide you.  You might be surprised at how very important this is. </a:t>
            </a:r>
          </a:p>
          <a:p>
            <a:endParaRPr lang="en-US" dirty="0"/>
          </a:p>
          <a:p>
            <a:r>
              <a:rPr lang="en-US" dirty="0"/>
              <a:t>In this example a retiree, let’s call her Jane, has $100,000 in her account. In one scenario her $100,000 is invested in the stock market.   In the second example, her funds are used to purchase an indexed annuity that is tied to the  S&amp;P500 index with a 50% participation rate. </a:t>
            </a:r>
          </a:p>
          <a:p>
            <a:endParaRPr lang="en-US" dirty="0"/>
          </a:p>
          <a:p>
            <a:r>
              <a:rPr lang="en-US" dirty="0"/>
              <a:t>Now, I should explain what the participation rate is. Indexed annuities usually have a participation rate as part of their contract terms.  In this example the participation rate is 50%, so if the S&amp;P500 goes up $10 dollars, her account will be credits with $5.  Simple right.  But remember, if the S&amp;P 500 drops 10%, her account will not go down at all due to the market loss. </a:t>
            </a:r>
          </a:p>
          <a:p>
            <a:endParaRPr lang="en-US" dirty="0"/>
          </a:p>
          <a:p>
            <a:r>
              <a:rPr lang="en-US" dirty="0"/>
              <a:t>Ok, so in this example, the stock market drops 30% in year 1.  Janes stock market account drops by 30% or $30,000.  </a:t>
            </a:r>
          </a:p>
          <a:p>
            <a:endParaRPr lang="en-US" dirty="0"/>
          </a:p>
          <a:p>
            <a:r>
              <a:rPr lang="en-US" dirty="0"/>
              <a:t> Janes indexed annuity account doesn’t drop at all because of her downside protection.  Her indexed annuity still has an account value of $100,000. </a:t>
            </a:r>
          </a:p>
          <a:p>
            <a:endParaRPr lang="en-US" dirty="0"/>
          </a:p>
          <a:p>
            <a:r>
              <a:rPr lang="en-US" dirty="0"/>
              <a:t>So after this stock market drop, Janes account has $70,000 left in the stock portfolio account, and still has $100,000 in her indexed annuity account example. </a:t>
            </a:r>
          </a:p>
          <a:p>
            <a:endParaRPr lang="en-US" dirty="0"/>
          </a:p>
          <a:p>
            <a:r>
              <a:rPr lang="en-US" dirty="0"/>
              <a:t>But the markets always recover right!  Well let’s see how this works. </a:t>
            </a:r>
          </a:p>
          <a:p>
            <a:endParaRPr lang="en-US" dirty="0"/>
          </a:p>
          <a:p>
            <a:r>
              <a:rPr lang="en-US" dirty="0"/>
              <a:t>In year 2 of our example, the market does in fact rebound and it goes up by 30%, the same amount it dropped the year before.  So, her stock portfolio account goes up by 30% of her $70,000 balance or $21,000, giving her a balance of $91,000 at the end of year 2.  </a:t>
            </a:r>
          </a:p>
          <a:p>
            <a:endParaRPr lang="en-US" dirty="0"/>
          </a:p>
          <a:p>
            <a:r>
              <a:rPr lang="en-US" dirty="0"/>
              <a:t>In the indexed annuity example, at the end of year two in which the market went up by 30%, Janes account is credited with $15,000.  Can anyone answer why it is $15,000? </a:t>
            </a:r>
          </a:p>
          <a:p>
            <a:endParaRPr lang="en-US" dirty="0"/>
          </a:p>
          <a:p>
            <a:r>
              <a:rPr lang="en-US" dirty="0"/>
              <a:t>Correct, Jane’s indexed annuity has a participation rate of 50%, so her account is credits with 50% of the 30% market gain, or 15% equal to $15,000.  </a:t>
            </a:r>
          </a:p>
          <a:p>
            <a:endParaRPr lang="en-US" dirty="0"/>
          </a:p>
          <a:p>
            <a:r>
              <a:rPr lang="en-US" dirty="0"/>
              <a:t>At the end of year two in which the market recovered all of its losses, Janes stock portfolio account is </a:t>
            </a:r>
            <a:r>
              <a:rPr lang="en-US" dirty="0" err="1"/>
              <a:t>workth</a:t>
            </a:r>
            <a:r>
              <a:rPr lang="en-US" dirty="0"/>
              <a:t> $91,000, but her indexed annuity account is worth $115,000, a 28% difference.  This is the power of downside protection. </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6A16513-24DE-42B3-9701-6459FE0E8DF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344602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971800" y="549275"/>
            <a:ext cx="3657600" cy="2743200"/>
          </a:xfrm>
        </p:spPr>
      </p:sp>
      <p:sp>
        <p:nvSpPr>
          <p:cNvPr id="3" name="Notes Placeholder 2"/>
          <p:cNvSpPr>
            <a:spLocks noGrp="1"/>
          </p:cNvSpPr>
          <p:nvPr>
            <p:ph type="body" idx="1"/>
          </p:nvPr>
        </p:nvSpPr>
        <p:spPr/>
        <p:txBody>
          <a:bodyPr>
            <a:normAutofit fontScale="92500" lnSpcReduction="20000"/>
          </a:bodyPr>
          <a:lstStyle/>
          <a:p>
            <a:r>
              <a:rPr lang="en-US" dirty="0"/>
              <a:t>Now let’s look at the same example with Jane’s account, but let’s see what it takes to get Jane back to even after suffering the 30% market drop.  </a:t>
            </a:r>
          </a:p>
          <a:p>
            <a:endParaRPr lang="en-US" dirty="0"/>
          </a:p>
          <a:p>
            <a:r>
              <a:rPr lang="en-US" dirty="0"/>
              <a:t>These are the same scenarios where Jane has $100,000 invested in stocks, or $100,000 invested in an indexed annuity with a 50% participation rate. </a:t>
            </a:r>
          </a:p>
          <a:p>
            <a:endParaRPr lang="en-US" dirty="0"/>
          </a:p>
          <a:p>
            <a:r>
              <a:rPr lang="en-US" dirty="0"/>
              <a:t>So, after the 30% loss, Janes stock account has a $70,000 value and her indexed annuity is still at $100,000. </a:t>
            </a:r>
          </a:p>
          <a:p>
            <a:endParaRPr lang="en-US" dirty="0"/>
          </a:p>
          <a:p>
            <a:r>
              <a:rPr lang="en-US" dirty="0"/>
              <a:t>Now to get back to even after a 30% loss, Jane needs to make $30,000 in year two. $30,000 divided by her $70,000 stock account value is 43%.  So Jane needs the market to go up by 43% just to get back to even after 30% loss. </a:t>
            </a:r>
          </a:p>
          <a:p>
            <a:endParaRPr lang="en-US" dirty="0"/>
          </a:p>
          <a:p>
            <a:r>
              <a:rPr lang="en-US" dirty="0"/>
              <a:t>What happens to her indexed annuity if this extraordinary gain does in fact happen?  Remember Jane has a 50% participation rate, so her account is credited with 50% of the 43% gain, or $21,500. </a:t>
            </a:r>
          </a:p>
          <a:p>
            <a:endParaRPr lang="en-US" dirty="0"/>
          </a:p>
          <a:p>
            <a:r>
              <a:rPr lang="en-US" dirty="0"/>
              <a:t>At the end of year two in this example, Jane did get her stock account back to even with where she started at $100,000.  But the indexed annuity account grew by 21% to $121,500.  </a:t>
            </a:r>
          </a:p>
          <a:p>
            <a:endParaRPr lang="en-US" dirty="0"/>
          </a:p>
          <a:p>
            <a:r>
              <a:rPr lang="en-US" dirty="0"/>
              <a:t>Now the real question is?  In which of these two scenarios do you think Jane had a better peace of mind over these two turbulent years?  </a:t>
            </a:r>
          </a:p>
          <a:p>
            <a:endParaRPr lang="en-US" dirty="0"/>
          </a:p>
          <a:p>
            <a:r>
              <a:rPr lang="en-US" dirty="0"/>
              <a:t>Part of building the Safe Wealth Plan is not jut financial protection, its also about Peace of Mind. </a:t>
            </a:r>
          </a:p>
        </p:txBody>
      </p:sp>
      <p:sp>
        <p:nvSpPr>
          <p:cNvPr id="4" name="Slide Number Placeholder 3"/>
          <p:cNvSpPr>
            <a:spLocks noGrp="1"/>
          </p:cNvSpPr>
          <p:nvPr>
            <p:ph type="sldNum" sz="quarter" idx="10"/>
          </p:nvPr>
        </p:nvSpPr>
        <p:spPr/>
        <p:txBody>
          <a:bodyPr/>
          <a:lstStyle/>
          <a:p>
            <a:pPr>
              <a:defRPr/>
            </a:pPr>
            <a:fld id="{D6A16513-24DE-42B3-9701-6459FE0E8DF7}" type="slidenum">
              <a:rPr lang="en-US" smtClean="0"/>
              <a:pPr>
                <a:defRPr/>
              </a:pPr>
              <a:t>89</a:t>
            </a:fld>
            <a:endParaRPr lang="en-US" dirty="0"/>
          </a:p>
        </p:txBody>
      </p:sp>
    </p:spTree>
    <p:extLst>
      <p:ext uri="{BB962C8B-B14F-4D97-AF65-F5344CB8AC3E}">
        <p14:creationId xmlns:p14="http://schemas.microsoft.com/office/powerpoint/2010/main" val="33179880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971800" y="549275"/>
            <a:ext cx="3657600" cy="2743200"/>
          </a:xfrm>
        </p:spPr>
      </p:sp>
      <p:sp>
        <p:nvSpPr>
          <p:cNvPr id="3" name="Notes Placeholder 2"/>
          <p:cNvSpPr>
            <a:spLocks noGrp="1"/>
          </p:cNvSpPr>
          <p:nvPr>
            <p:ph type="body" idx="1"/>
          </p:nvPr>
        </p:nvSpPr>
        <p:spPr/>
        <p:txBody>
          <a:bodyPr>
            <a:normAutofit fontScale="92500" lnSpcReduction="20000"/>
          </a:bodyPr>
          <a:lstStyle/>
          <a:p>
            <a:r>
              <a:rPr lang="en-US" dirty="0"/>
              <a:t>Now let’s look at the same example with Jane’s account, but let’s see what it takes to get Jane back to even after suffering the 30% market drop.  </a:t>
            </a:r>
          </a:p>
          <a:p>
            <a:endParaRPr lang="en-US" dirty="0"/>
          </a:p>
          <a:p>
            <a:r>
              <a:rPr lang="en-US" dirty="0"/>
              <a:t>These are the same scenarios where Jane has $100,000 invested in stocks, or $100,000 invested in an indexed annuity with a 50% participation rate. </a:t>
            </a:r>
          </a:p>
          <a:p>
            <a:endParaRPr lang="en-US" dirty="0"/>
          </a:p>
          <a:p>
            <a:r>
              <a:rPr lang="en-US" dirty="0"/>
              <a:t>So, after the 30% loss, Janes stock account has a $70,000 value and her indexed annuity is still at $100,000. </a:t>
            </a:r>
          </a:p>
          <a:p>
            <a:endParaRPr lang="en-US" dirty="0"/>
          </a:p>
          <a:p>
            <a:r>
              <a:rPr lang="en-US" dirty="0"/>
              <a:t>Now to get back to even after a 30% loss, Jane needs to make $30,000 in year two. $30,000 divided by her $70,000 stock account value is 43%.  So Jane needs the market to go up by 43% just to get back to even after 30% loss. </a:t>
            </a:r>
          </a:p>
          <a:p>
            <a:endParaRPr lang="en-US" dirty="0"/>
          </a:p>
          <a:p>
            <a:r>
              <a:rPr lang="en-US" dirty="0"/>
              <a:t>What happens to her indexed annuity if this extraordinary gain does in fact happen?  Remember Jane has a 50% participation rate, so her account is credited with 50% of the 43% gain, or $21,500. </a:t>
            </a:r>
          </a:p>
          <a:p>
            <a:endParaRPr lang="en-US" dirty="0"/>
          </a:p>
          <a:p>
            <a:r>
              <a:rPr lang="en-US" dirty="0"/>
              <a:t>At the end of year two in this example, Jane did get her stock account back to even with where she started at $100,000.  But the indexed annuity account grew by 21% to $121,500.  </a:t>
            </a:r>
          </a:p>
          <a:p>
            <a:endParaRPr lang="en-US" dirty="0"/>
          </a:p>
          <a:p>
            <a:r>
              <a:rPr lang="en-US" dirty="0"/>
              <a:t>Now the real question is?  In which of these two scenarios do you think Jane had a better peace of mind over these two turbulent years?  </a:t>
            </a:r>
          </a:p>
          <a:p>
            <a:endParaRPr lang="en-US" dirty="0"/>
          </a:p>
          <a:p>
            <a:r>
              <a:rPr lang="en-US" dirty="0"/>
              <a:t>Part of building the Safe Wealth Plan is not jut financial protection, its also about Peace of Mind. </a:t>
            </a:r>
          </a:p>
        </p:txBody>
      </p:sp>
      <p:sp>
        <p:nvSpPr>
          <p:cNvPr id="4" name="Slide Number Placeholder 3"/>
          <p:cNvSpPr>
            <a:spLocks noGrp="1"/>
          </p:cNvSpPr>
          <p:nvPr>
            <p:ph type="sldNum" sz="quarter" idx="10"/>
          </p:nvPr>
        </p:nvSpPr>
        <p:spPr/>
        <p:txBody>
          <a:bodyPr/>
          <a:lstStyle/>
          <a:p>
            <a:pPr>
              <a:defRPr/>
            </a:pPr>
            <a:fld id="{D6A16513-24DE-42B3-9701-6459FE0E8DF7}" type="slidenum">
              <a:rPr lang="en-US" smtClean="0"/>
              <a:pPr>
                <a:defRPr/>
              </a:pPr>
              <a:t>90</a:t>
            </a:fld>
            <a:endParaRPr lang="en-US" dirty="0"/>
          </a:p>
        </p:txBody>
      </p:sp>
    </p:spTree>
    <p:extLst>
      <p:ext uri="{BB962C8B-B14F-4D97-AF65-F5344CB8AC3E}">
        <p14:creationId xmlns:p14="http://schemas.microsoft.com/office/powerpoint/2010/main" val="37161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971800" y="549275"/>
            <a:ext cx="3657600" cy="2743200"/>
          </a:xfrm>
        </p:spPr>
      </p:sp>
      <p:sp>
        <p:nvSpPr>
          <p:cNvPr id="3" name="Notes Placeholder 2"/>
          <p:cNvSpPr>
            <a:spLocks noGrp="1"/>
          </p:cNvSpPr>
          <p:nvPr>
            <p:ph type="body" idx="1"/>
          </p:nvPr>
        </p:nvSpPr>
        <p:spPr/>
        <p:txBody>
          <a:bodyPr>
            <a:normAutofit fontScale="92500" lnSpcReduction="20000"/>
          </a:bodyPr>
          <a:lstStyle/>
          <a:p>
            <a:r>
              <a:rPr lang="en-US" dirty="0"/>
              <a:t>Now let’s look at the same example with Jane’s account, but let’s see what it takes to get Jane back to even after suffering the 30% market drop.  </a:t>
            </a:r>
          </a:p>
          <a:p>
            <a:endParaRPr lang="en-US" dirty="0"/>
          </a:p>
          <a:p>
            <a:r>
              <a:rPr lang="en-US" dirty="0"/>
              <a:t>These are the same scenarios where Jane has $100,000 invested in stocks, or $100,000 invested in an indexed annuity with a 50% participation rate. </a:t>
            </a:r>
          </a:p>
          <a:p>
            <a:endParaRPr lang="en-US" dirty="0"/>
          </a:p>
          <a:p>
            <a:r>
              <a:rPr lang="en-US" dirty="0"/>
              <a:t>So, after the 30% loss, Janes stock account has a $70,000 value and her indexed annuity is still at $100,000. </a:t>
            </a:r>
          </a:p>
          <a:p>
            <a:endParaRPr lang="en-US" dirty="0"/>
          </a:p>
          <a:p>
            <a:r>
              <a:rPr lang="en-US" dirty="0"/>
              <a:t>Now to get back to even after a 30% loss, Jane needs to make $30,000 in year two. $30,000 divided by her $70,000 stock account value is 43%.  So Jane needs the market to go up by 43% just to get back to even after 30% loss. </a:t>
            </a:r>
          </a:p>
          <a:p>
            <a:endParaRPr lang="en-US" dirty="0"/>
          </a:p>
          <a:p>
            <a:r>
              <a:rPr lang="en-US" dirty="0"/>
              <a:t>What happens to her indexed annuity if this extraordinary gain does in fact happen?  Remember Jane has a 50% participation rate, so her account is credited with 50% of the 43% gain, or $21,500. </a:t>
            </a:r>
          </a:p>
          <a:p>
            <a:endParaRPr lang="en-US" dirty="0"/>
          </a:p>
          <a:p>
            <a:r>
              <a:rPr lang="en-US" dirty="0"/>
              <a:t>At the end of year two in this example, Jane did get her stock account back to even with where she started at $100,000.  But the indexed annuity account grew by 21% to $121,500.  </a:t>
            </a:r>
          </a:p>
          <a:p>
            <a:endParaRPr lang="en-US" dirty="0"/>
          </a:p>
          <a:p>
            <a:r>
              <a:rPr lang="en-US" dirty="0"/>
              <a:t>Now the real question is?  In which of these two scenarios do you think Jane had a better peace of mind over these two turbulent years?  </a:t>
            </a:r>
          </a:p>
          <a:p>
            <a:endParaRPr lang="en-US" dirty="0"/>
          </a:p>
          <a:p>
            <a:r>
              <a:rPr lang="en-US" dirty="0"/>
              <a:t>Part of building the Safe Wealth Plan is not jut financial protection, its also about Peace of Mind. </a:t>
            </a:r>
          </a:p>
        </p:txBody>
      </p:sp>
      <p:sp>
        <p:nvSpPr>
          <p:cNvPr id="4" name="Slide Number Placeholder 3"/>
          <p:cNvSpPr>
            <a:spLocks noGrp="1"/>
          </p:cNvSpPr>
          <p:nvPr>
            <p:ph type="sldNum" sz="quarter" idx="10"/>
          </p:nvPr>
        </p:nvSpPr>
        <p:spPr/>
        <p:txBody>
          <a:bodyPr/>
          <a:lstStyle/>
          <a:p>
            <a:pPr>
              <a:defRPr/>
            </a:pPr>
            <a:fld id="{D6A16513-24DE-42B3-9701-6459FE0E8DF7}" type="slidenum">
              <a:rPr lang="en-US" smtClean="0"/>
              <a:pPr>
                <a:defRPr/>
              </a:pPr>
              <a:t>91</a:t>
            </a:fld>
            <a:endParaRPr lang="en-US" dirty="0"/>
          </a:p>
        </p:txBody>
      </p:sp>
    </p:spTree>
    <p:extLst>
      <p:ext uri="{BB962C8B-B14F-4D97-AF65-F5344CB8AC3E}">
        <p14:creationId xmlns:p14="http://schemas.microsoft.com/office/powerpoint/2010/main" val="24485458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most popular tax-deferred savings accounts is the employer-sponsored 401k plan.</a:t>
            </a:r>
          </a:p>
          <a:p>
            <a:endParaRPr lang="en-US" dirty="0"/>
          </a:p>
          <a:p>
            <a:r>
              <a:rPr lang="en-US" dirty="0">
                <a:solidFill>
                  <a:srgbClr val="FF0000"/>
                </a:solidFill>
                <a:latin typeface="Calibri" pitchFamily="34" charset="0"/>
              </a:rPr>
              <a:t>[CLICK]  </a:t>
            </a:r>
            <a:r>
              <a:rPr lang="en-US" dirty="0"/>
              <a:t>A 401(k) plan is a </a:t>
            </a:r>
            <a:r>
              <a:rPr lang="en-US" b="1" u="sng" dirty="0">
                <a:solidFill>
                  <a:schemeClr val="accent1"/>
                </a:solidFill>
              </a:rPr>
              <a:t>qualified plan </a:t>
            </a:r>
            <a:r>
              <a:rPr lang="en-US" dirty="0"/>
              <a:t>that includes a feature allowing an employee to elect to have the employer contribute a portion of the employee’s wages to an individual account under the plan.</a:t>
            </a:r>
          </a:p>
          <a:p>
            <a:pPr marL="742841" lvl="1" indent="-285708">
              <a:buFont typeface="Arial" panose="020B0604020202020204" pitchFamily="34" charset="0"/>
              <a:buChar char="•"/>
            </a:pPr>
            <a:endParaRPr lang="en-US" dirty="0"/>
          </a:p>
          <a:p>
            <a:pPr marL="742841" lvl="1" indent="-285708">
              <a:buFont typeface="Arial" panose="020B0604020202020204" pitchFamily="34" charset="0"/>
              <a:buChar char="•"/>
            </a:pPr>
            <a:r>
              <a:rPr lang="en-US" dirty="0">
                <a:solidFill>
                  <a:srgbClr val="FF0000"/>
                </a:solidFill>
                <a:latin typeface="Calibri" pitchFamily="34" charset="0"/>
              </a:rPr>
              <a:t>[CLICK]  </a:t>
            </a:r>
            <a:r>
              <a:rPr lang="en-US" dirty="0"/>
              <a:t>Elective salary deferrals are excluded from the employee’s taxable income (except for designated Roth deferrals).</a:t>
            </a:r>
          </a:p>
          <a:p>
            <a:pPr marL="742841" lvl="1" indent="-285708">
              <a:buFont typeface="Arial" panose="020B0604020202020204" pitchFamily="34" charset="0"/>
              <a:buChar char="•"/>
            </a:pPr>
            <a:r>
              <a:rPr lang="en-US" dirty="0">
                <a:solidFill>
                  <a:srgbClr val="FF0000"/>
                </a:solidFill>
                <a:latin typeface="Calibri" pitchFamily="34" charset="0"/>
              </a:rPr>
              <a:t>[CLICK]  </a:t>
            </a:r>
            <a:r>
              <a:rPr lang="en-US" dirty="0"/>
              <a:t>Employers can contribute to employees’ accounts.</a:t>
            </a:r>
          </a:p>
          <a:p>
            <a:pPr marL="742841" lvl="1" indent="-285708">
              <a:buFont typeface="Arial" panose="020B0604020202020204" pitchFamily="34" charset="0"/>
              <a:buChar char="•"/>
            </a:pPr>
            <a:r>
              <a:rPr lang="en-US" dirty="0">
                <a:solidFill>
                  <a:srgbClr val="FF0000"/>
                </a:solidFill>
                <a:latin typeface="Calibri" pitchFamily="34" charset="0"/>
              </a:rPr>
              <a:t>[CLICK]  </a:t>
            </a:r>
            <a:r>
              <a:rPr lang="en-US" dirty="0"/>
              <a:t>Distributions, including earnings, are includible in taxable income at retirement (except for qualified distributions of designated Roth accounts).”*</a:t>
            </a:r>
          </a:p>
          <a:p>
            <a:endParaRPr lang="en-US" dirty="0"/>
          </a:p>
          <a:p>
            <a:r>
              <a:rPr lang="en-US" dirty="0"/>
              <a:t>Two annual limits apply to contributions:  A limit on employee elective deferrals; and</a:t>
            </a:r>
            <a:br>
              <a:rPr lang="en-US" dirty="0"/>
            </a:br>
            <a:r>
              <a:rPr lang="en-US" dirty="0"/>
              <a:t> </a:t>
            </a:r>
          </a:p>
          <a:p>
            <a:r>
              <a:rPr lang="en-US" dirty="0">
                <a:solidFill>
                  <a:srgbClr val="FF0000"/>
                </a:solidFill>
                <a:latin typeface="Calibri" pitchFamily="34" charset="0"/>
              </a:rPr>
              <a:t>[CLICK] </a:t>
            </a:r>
            <a:r>
              <a:rPr lang="en-US" dirty="0"/>
              <a:t>An overall limit on contributions to a participant’s plan account (including the total of all employer contributions, employee elective deferrals (but not catch-up contributions) and any forfeiture allocations).</a:t>
            </a:r>
          </a:p>
          <a:p>
            <a:endParaRPr lang="en-US" b="1" dirty="0"/>
          </a:p>
          <a:p>
            <a:r>
              <a:rPr lang="en-US" b="1" dirty="0"/>
              <a:t>Deferral limits for 401(k) plans </a:t>
            </a:r>
          </a:p>
          <a:p>
            <a:r>
              <a:rPr lang="en-US" dirty="0"/>
              <a:t>The limit on employee elective deferrals (for traditional and safe harbor plans)</a:t>
            </a:r>
            <a:r>
              <a:rPr lang="en-US" b="1" dirty="0"/>
              <a:t> </a:t>
            </a:r>
            <a:r>
              <a:rPr lang="en-US" dirty="0"/>
              <a:t>is $20,500 in 2022. </a:t>
            </a:r>
          </a:p>
          <a:p>
            <a:r>
              <a:rPr lang="en-US" dirty="0"/>
              <a:t>The $20,500 amount may be increased in future years for </a:t>
            </a:r>
            <a:r>
              <a:rPr lang="en-US" dirty="0">
                <a:hlinkClick r:id="rId3" tooltip="COLA Increases for Dollar Limitations on Benefits and Contributions"/>
              </a:rPr>
              <a:t>cost-of-living</a:t>
            </a:r>
            <a:r>
              <a:rPr lang="en-US" dirty="0"/>
              <a:t> adjustments.</a:t>
            </a:r>
          </a:p>
          <a:p>
            <a:r>
              <a:rPr lang="en-US" dirty="0"/>
              <a:t>Generally, you aggregate all elective deferrals you made to all plans in which you participate to determine if you have exceeded these limits. If a plan participant’s elective deferrals are more than the annual limit, find out how you can </a:t>
            </a:r>
            <a:r>
              <a:rPr lang="en-US" dirty="0">
                <a:hlinkClick r:id="rId3" tooltip="401k Plan Fix It Guide Elective deferrals exceeded Code 402g limits for the calendar year and excesses were not distributed"/>
              </a:rPr>
              <a:t>correct</a:t>
            </a:r>
            <a:r>
              <a:rPr lang="en-US" dirty="0"/>
              <a:t> this plan mistake.</a:t>
            </a:r>
          </a:p>
          <a:p>
            <a:endParaRPr lang="en-US" b="1" dirty="0"/>
          </a:p>
          <a:p>
            <a:r>
              <a:rPr lang="en-US" b="1" dirty="0"/>
              <a:t>Deferral limits for a SIMPLE 401(k) plan</a:t>
            </a:r>
          </a:p>
          <a:p>
            <a:r>
              <a:rPr lang="en-US" dirty="0"/>
              <a:t>The limit on employee elective deferrals to a SIMPLE 401(k) plan is $14,000 in 2022.</a:t>
            </a:r>
          </a:p>
          <a:p>
            <a:r>
              <a:rPr lang="en-US" dirty="0"/>
              <a:t>This amount may be increased in future years for </a:t>
            </a:r>
            <a:r>
              <a:rPr lang="en-US" dirty="0">
                <a:hlinkClick r:id="rId3" tooltip="EP COLA Table"/>
              </a:rPr>
              <a:t>cost-of-living</a:t>
            </a:r>
            <a:r>
              <a:rPr lang="en-US" dirty="0"/>
              <a:t> adjustments.</a:t>
            </a:r>
          </a:p>
          <a:p>
            <a:endParaRPr lang="en-US" b="1" dirty="0"/>
          </a:p>
          <a:p>
            <a:r>
              <a:rPr lang="en-US" b="1" dirty="0"/>
              <a:t>Plan-based restrictions on elective deferrals</a:t>
            </a:r>
          </a:p>
          <a:p>
            <a:r>
              <a:rPr lang="en-US" dirty="0"/>
              <a:t>These restrictions may further reduce the maximum allowable elective deferrals. Your plan's terms may impose a lower limit on elective deferrals</a:t>
            </a:r>
            <a:br>
              <a:rPr lang="en-US" dirty="0"/>
            </a:br>
            <a:r>
              <a:rPr lang="en-US" dirty="0"/>
              <a:t> </a:t>
            </a:r>
          </a:p>
          <a:p>
            <a:r>
              <a:rPr lang="en-US" dirty="0"/>
              <a:t>If you are a manager, owner, or highly compensated employee, your plan might need to limit your elective deferrals to pass nondiscrimination tests.</a:t>
            </a:r>
          </a:p>
          <a:p>
            <a:endParaRPr lang="en-US" b="1" dirty="0"/>
          </a:p>
          <a:p>
            <a:r>
              <a:rPr lang="en-US" b="1" dirty="0"/>
              <a:t>Catch-up contributions for those age 50 and over</a:t>
            </a:r>
          </a:p>
          <a:p>
            <a:r>
              <a:rPr lang="en-US" dirty="0"/>
              <a:t>If permitted by the 401(k) plan, participants who are age 50 or over at the end of the calendar year can also make </a:t>
            </a:r>
            <a:r>
              <a:rPr lang="en-US" dirty="0">
                <a:hlinkClick r:id="rId3" tooltip="Retirement Topics Catch Up Contributions"/>
              </a:rPr>
              <a:t>catch-up contributions</a:t>
            </a:r>
            <a:r>
              <a:rPr lang="en-US" dirty="0"/>
              <a:t>. </a:t>
            </a:r>
          </a:p>
          <a:p>
            <a:r>
              <a:rPr lang="en-US" dirty="0"/>
              <a:t>The additional elective deferrals you may contribute is </a:t>
            </a:r>
          </a:p>
          <a:p>
            <a:r>
              <a:rPr lang="en-US" dirty="0"/>
              <a:t>- $6,500 in 2022 to traditional and safe harbor 401(k) plans</a:t>
            </a:r>
            <a:br>
              <a:rPr lang="en-US" dirty="0"/>
            </a:br>
            <a:r>
              <a:rPr lang="en-US" dirty="0"/>
              <a:t>- $3,000 in 2022 to SIMPLE 401(k) plans</a:t>
            </a:r>
            <a:br>
              <a:rPr lang="en-US" dirty="0"/>
            </a:br>
            <a:r>
              <a:rPr lang="en-US" dirty="0"/>
              <a:t> </a:t>
            </a:r>
          </a:p>
          <a:p>
            <a:r>
              <a:rPr lang="en-US" dirty="0"/>
              <a:t>These amounts may be increased in future years for </a:t>
            </a:r>
            <a:r>
              <a:rPr lang="en-US" dirty="0">
                <a:hlinkClick r:id="rId3" tooltip="EP COLA Table"/>
              </a:rPr>
              <a:t>cost-of-living</a:t>
            </a:r>
            <a:r>
              <a:rPr lang="en-US" dirty="0"/>
              <a:t> adjustments</a:t>
            </a:r>
          </a:p>
          <a:p>
            <a:r>
              <a:rPr lang="en-US" dirty="0"/>
              <a:t>You don’t need to be “behind” in your plan contributions in order to be eligible to make these additional elective deferrals.</a:t>
            </a:r>
          </a:p>
          <a:p>
            <a:endParaRPr lang="en-US" dirty="0"/>
          </a:p>
          <a:p>
            <a:r>
              <a:rPr lang="en-US" dirty="0">
                <a:solidFill>
                  <a:srgbClr val="FF0000"/>
                </a:solidFill>
                <a:latin typeface="Calibri" pitchFamily="34" charset="0"/>
              </a:rPr>
              <a:t>[CLICK] </a:t>
            </a:r>
            <a:endParaRPr lang="en-US" dirty="0"/>
          </a:p>
          <a:p>
            <a:endParaRPr lang="en-US" dirty="0"/>
          </a:p>
        </p:txBody>
      </p:sp>
      <p:sp>
        <p:nvSpPr>
          <p:cNvPr id="4" name="Slide Number Placeholder 3"/>
          <p:cNvSpPr>
            <a:spLocks noGrp="1"/>
          </p:cNvSpPr>
          <p:nvPr>
            <p:ph type="sldNum" sz="quarter" idx="10"/>
          </p:nvPr>
        </p:nvSpPr>
        <p:spPr/>
        <p:txBody>
          <a:bodyPr/>
          <a:lstStyle/>
          <a:p>
            <a:fld id="{41008294-58EC-4F48-B65C-4F06F4339DC4}" type="slidenum">
              <a:rPr lang="en-US" smtClean="0"/>
              <a:t>71</a:t>
            </a:fld>
            <a:endParaRPr lang="en-US"/>
          </a:p>
        </p:txBody>
      </p:sp>
      <p:sp>
        <p:nvSpPr>
          <p:cNvPr id="5" name="Footer Placeholder 4">
            <a:extLst>
              <a:ext uri="{FF2B5EF4-FFF2-40B4-BE49-F238E27FC236}">
                <a16:creationId xmlns:a16="http://schemas.microsoft.com/office/drawing/2014/main" id="{96FD41E2-5EDC-22DC-28B7-F73DCB0EC7EA}"/>
              </a:ext>
            </a:extLst>
          </p:cNvPr>
          <p:cNvSpPr>
            <a:spLocks noGrp="1"/>
          </p:cNvSpPr>
          <p:nvPr>
            <p:ph type="ftr" sz="quarter" idx="4"/>
          </p:nvPr>
        </p:nvSpPr>
        <p:spPr/>
        <p:txBody>
          <a:bodyPr/>
          <a:lstStyle/>
          <a:p>
            <a:r>
              <a:rPr lang="en-US"/>
              <a:t>TEXAS RETIREMENT SOLUTIONS</a:t>
            </a:r>
            <a:endParaRPr lang="en-US" dirty="0"/>
          </a:p>
        </p:txBody>
      </p:sp>
    </p:spTree>
    <p:extLst>
      <p:ext uri="{BB962C8B-B14F-4D97-AF65-F5344CB8AC3E}">
        <p14:creationId xmlns:p14="http://schemas.microsoft.com/office/powerpoint/2010/main" val="32606642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does an IRA/401k plan work? </a:t>
            </a:r>
          </a:p>
          <a:p>
            <a:endParaRPr lang="en-US" dirty="0"/>
          </a:p>
          <a:p>
            <a:r>
              <a:rPr lang="en-US" dirty="0">
                <a:solidFill>
                  <a:srgbClr val="FF0000"/>
                </a:solidFill>
                <a:latin typeface="Calibri" pitchFamily="34" charset="0"/>
              </a:rPr>
              <a:t>[CLICK]  </a:t>
            </a:r>
            <a:r>
              <a:rPr lang="en-US" dirty="0"/>
              <a:t>So, number one, money is distributed on a pre-tax basis. Funds are deducted from your paycheck and are not included in your taxable income. Would you rather pay taxes on $1,000 right now and never pay taxes on that money again ever no matter how much it grows, or would you rather not pay taxes on the $1,000 now, wait till it's $10,000 and pay the taxes then?</a:t>
            </a:r>
          </a:p>
          <a:p>
            <a:endParaRPr lang="en-US" dirty="0"/>
          </a:p>
          <a:p>
            <a:r>
              <a:rPr lang="en-US" dirty="0"/>
              <a:t>Great, how many of you are doing that, paying taxes now? Why not? You just said that you want to do it this way, you just said that this makes sense, you just said mathematically that that's what you would do and yet you're not doing it, why not? Interesting question, right?</a:t>
            </a:r>
          </a:p>
          <a:p>
            <a:endParaRPr lang="en-US" dirty="0"/>
          </a:p>
          <a:p>
            <a:r>
              <a:rPr lang="en-US" dirty="0">
                <a:solidFill>
                  <a:srgbClr val="FF0000"/>
                </a:solidFill>
                <a:latin typeface="Calibri" pitchFamily="34" charset="0"/>
              </a:rPr>
              <a:t>[CLICK]  </a:t>
            </a:r>
            <a:r>
              <a:rPr lang="en-US" dirty="0"/>
              <a:t>Example: If your paycheck is $1,500 and you contribute $200 to your IRA/401k, $200 will go into your IRA/401k account and you'll pay taxes on the remaining $1,300. </a:t>
            </a:r>
          </a:p>
          <a:p>
            <a:endParaRPr lang="en-US" dirty="0"/>
          </a:p>
          <a:p>
            <a:r>
              <a:rPr lang="en-US" dirty="0"/>
              <a:t>We're going to put $200 in the IRA/401k plan account. Are we ever going to have to pay taxes on that? Yes. So, it's not tax-free. We're choosing to pay taxes on it later when it's $4,000 or whatever the growth is going to be. </a:t>
            </a:r>
          </a:p>
          <a:p>
            <a:endParaRPr lang="en-US" dirty="0"/>
          </a:p>
          <a:p>
            <a:r>
              <a:rPr lang="en-US" dirty="0">
                <a:solidFill>
                  <a:srgbClr val="FF0000"/>
                </a:solidFill>
                <a:latin typeface="Calibri" pitchFamily="34" charset="0"/>
              </a:rPr>
              <a:t>[CLICK] </a:t>
            </a:r>
            <a:r>
              <a:rPr lang="en-US" dirty="0"/>
              <a:t>You're essentially deferring the amount of income tax you need to pay right now, not forever, just right now and you're deferring the tax calculation.</a:t>
            </a:r>
          </a:p>
          <a:p>
            <a:endParaRPr lang="en-US" dirty="0"/>
          </a:p>
          <a:p>
            <a:r>
              <a:rPr lang="en-US" dirty="0"/>
              <a:t>So again, withdrawals are taxed at the ordinary income rate.</a:t>
            </a:r>
          </a:p>
          <a:p>
            <a:endParaRPr lang="en-US" dirty="0"/>
          </a:p>
          <a:p>
            <a:r>
              <a:rPr lang="en-US" dirty="0">
                <a:solidFill>
                  <a:srgbClr val="FF0000"/>
                </a:solidFill>
                <a:latin typeface="Calibri" pitchFamily="34" charset="0"/>
              </a:rPr>
              <a:t>[CLICK]  </a:t>
            </a:r>
            <a:r>
              <a:rPr lang="en-US" dirty="0"/>
              <a:t>Is there any such thing as a long-term capital gains tax treatment in an IRA/401k? There is not. You're going to pay the highest possible taxes according to your specific situation on any money that you take out of an IRA/401k. It doesn't matter how long you own the stock or mutual fund inside your IRA/401k.</a:t>
            </a:r>
          </a:p>
          <a:p>
            <a:endParaRPr lang="en-US" dirty="0"/>
          </a:p>
          <a:p>
            <a:r>
              <a:rPr lang="en-US" dirty="0">
                <a:solidFill>
                  <a:srgbClr val="FF0000"/>
                </a:solidFill>
                <a:latin typeface="Calibri" pitchFamily="34" charset="0"/>
              </a:rPr>
              <a:t>[CLICK] </a:t>
            </a:r>
            <a:endParaRPr lang="en-US" dirty="0"/>
          </a:p>
          <a:p>
            <a:endParaRPr lang="en-US" dirty="0"/>
          </a:p>
        </p:txBody>
      </p:sp>
      <p:sp>
        <p:nvSpPr>
          <p:cNvPr id="4" name="Slide Number Placeholder 3"/>
          <p:cNvSpPr>
            <a:spLocks noGrp="1"/>
          </p:cNvSpPr>
          <p:nvPr>
            <p:ph type="sldNum" sz="quarter" idx="10"/>
          </p:nvPr>
        </p:nvSpPr>
        <p:spPr/>
        <p:txBody>
          <a:bodyPr/>
          <a:lstStyle/>
          <a:p>
            <a:fld id="{41008294-58EC-4F48-B65C-4F06F4339DC4}" type="slidenum">
              <a:rPr lang="en-US" smtClean="0"/>
              <a:t>72</a:t>
            </a:fld>
            <a:endParaRPr lang="en-US"/>
          </a:p>
        </p:txBody>
      </p:sp>
      <p:sp>
        <p:nvSpPr>
          <p:cNvPr id="5" name="Footer Placeholder 4">
            <a:extLst>
              <a:ext uri="{FF2B5EF4-FFF2-40B4-BE49-F238E27FC236}">
                <a16:creationId xmlns:a16="http://schemas.microsoft.com/office/drawing/2014/main" id="{607A1C98-8C30-48BF-CDA6-391A600111F3}"/>
              </a:ext>
            </a:extLst>
          </p:cNvPr>
          <p:cNvSpPr>
            <a:spLocks noGrp="1"/>
          </p:cNvSpPr>
          <p:nvPr>
            <p:ph type="ftr" sz="quarter" idx="4"/>
          </p:nvPr>
        </p:nvSpPr>
        <p:spPr/>
        <p:txBody>
          <a:bodyPr/>
          <a:lstStyle/>
          <a:p>
            <a:r>
              <a:rPr lang="en-US"/>
              <a:t>TEXAS RETIREMENT SOLUTIONS</a:t>
            </a:r>
            <a:endParaRPr lang="en-US" dirty="0"/>
          </a:p>
        </p:txBody>
      </p:sp>
    </p:spTree>
    <p:extLst>
      <p:ext uri="{BB962C8B-B14F-4D97-AF65-F5344CB8AC3E}">
        <p14:creationId xmlns:p14="http://schemas.microsoft.com/office/powerpoint/2010/main" val="37472224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Taxpayer Relief Act of 1997</a:t>
            </a:r>
          </a:p>
          <a:p>
            <a:r>
              <a:rPr lang="en-US" dirty="0"/>
              <a:t>How many people know that this tax law, this taxpayer relief act, exists? Can anybody tell me what the form of relief was in Congress passing this tax act? </a:t>
            </a:r>
          </a:p>
          <a:p>
            <a:endParaRPr lang="en-US" dirty="0"/>
          </a:p>
          <a:p>
            <a:r>
              <a:rPr lang="en-US" dirty="0"/>
              <a:t>Question, what does Roth mean, where does it come from?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FF0000"/>
                </a:solidFill>
                <a:latin typeface="Calibri" pitchFamily="34" charset="0"/>
              </a:rPr>
              <a:t>[CLICK]  </a:t>
            </a:r>
            <a:r>
              <a:rPr lang="en-US" dirty="0"/>
              <a:t>Answer: Senator Roth of Delaware, that's his name. He named it after himself.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FF0000"/>
                </a:solidFill>
                <a:latin typeface="Calibri" pitchFamily="34" charset="0"/>
              </a:rPr>
              <a:t>[CLICK]  </a:t>
            </a:r>
            <a:r>
              <a:rPr lang="en-US" dirty="0"/>
              <a:t>It reduced tax rates and offered new tax credits for taxpayers, like a tax exclusion from the sale of a personal residence. Wow. That was a big deal. “Imagine making $250,000 and not having to pay taxes on it. That’s the generous tax break – the home sale exclusion - homeowners are entitled to when they sell their primary residence for a gain after having lived in the home for at least two of the five years immediately preceding the sale. Couples can shelter $500,000. But there’s a way to shelter even more - if you keep good records of home improvement projects which add to your house’s cost basis.</a:t>
            </a:r>
          </a:p>
          <a:p>
            <a:endParaRPr lang="en-US" dirty="0"/>
          </a:p>
          <a:p>
            <a:r>
              <a:rPr lang="en-US" dirty="0">
                <a:solidFill>
                  <a:srgbClr val="FF0000"/>
                </a:solidFill>
                <a:latin typeface="Calibri" pitchFamily="34" charset="0"/>
              </a:rPr>
              <a:t>[CLICK]  </a:t>
            </a:r>
            <a:r>
              <a:rPr lang="en-US" dirty="0"/>
              <a:t>Tax relief-- relieved from paying taxes, there’s also a relief for educational savings and retirement accounts. Does anybody tonight have one of those? </a:t>
            </a:r>
          </a:p>
          <a:p>
            <a:endParaRPr lang="en-US" dirty="0"/>
          </a:p>
          <a:p>
            <a:r>
              <a:rPr lang="en-US" dirty="0">
                <a:solidFill>
                  <a:srgbClr val="FF0000"/>
                </a:solidFill>
                <a:latin typeface="Calibri" pitchFamily="34" charset="0"/>
              </a:rPr>
              <a:t>[CLICK]  </a:t>
            </a:r>
            <a:r>
              <a:rPr lang="en-US" dirty="0"/>
              <a:t>Establishment of a Roth IRA:  Of the thousands of myths, misconceptions, misunderstandings about </a:t>
            </a:r>
            <a:r>
              <a:rPr lang="en-US" dirty="0" err="1"/>
              <a:t>Roths</a:t>
            </a:r>
            <a:r>
              <a:rPr lang="en-US" dirty="0"/>
              <a:t> and Roth conversions, this is one of them. A lot of people I talk to who are very wealthy say, “I can't do a conversion”. Really? Why not? Because I'm too old. Is that true? Absolutely not. </a:t>
            </a:r>
          </a:p>
          <a:p>
            <a:r>
              <a:rPr lang="en-US" dirty="0"/>
              <a:t>A lot of people say, “I can't put money in a Roth. I can't convert because I make too much money”. Is that accurate? No, of course not. Not at all. </a:t>
            </a:r>
          </a:p>
          <a:p>
            <a:endParaRPr lang="en-US" dirty="0"/>
          </a:p>
          <a:p>
            <a:r>
              <a:rPr lang="en-US" dirty="0">
                <a:solidFill>
                  <a:srgbClr val="FF0000"/>
                </a:solidFill>
                <a:latin typeface="Calibri" pitchFamily="34" charset="0"/>
              </a:rPr>
              <a:t>[CLICK]  </a:t>
            </a:r>
            <a:r>
              <a:rPr lang="en-US" dirty="0"/>
              <a:t>Contribution limits. Once again, there's a difference between how much money you can put in a </a:t>
            </a:r>
            <a:r>
              <a:rPr lang="en-US" u="sng" dirty="0"/>
              <a:t>contributory Roth IRA </a:t>
            </a:r>
            <a:r>
              <a:rPr lang="en-US" dirty="0"/>
              <a:t>and how much money you can </a:t>
            </a:r>
            <a:r>
              <a:rPr lang="en-US" u="sng" dirty="0"/>
              <a:t>convert</a:t>
            </a:r>
            <a:r>
              <a:rPr lang="en-US" dirty="0"/>
              <a:t>. Those are not the same. Those are very different and we're going to be talking more about the benefits of a conversion strategy.</a:t>
            </a:r>
          </a:p>
          <a:p>
            <a:endParaRPr lang="en-US" dirty="0"/>
          </a:p>
          <a:p>
            <a:r>
              <a:rPr lang="en-US" dirty="0"/>
              <a:t>As for the contributory Roth IRA the limits for 2022, they’re on the bottom of the screen. </a:t>
            </a:r>
          </a:p>
          <a:p>
            <a:r>
              <a:rPr lang="en-US" dirty="0">
                <a:ea typeface="Open Sans" panose="020B0606030504020204" pitchFamily="34" charset="0"/>
              </a:rPr>
              <a:t>Contribution limits </a:t>
            </a:r>
          </a:p>
          <a:p>
            <a:pPr marL="351713" indent="-351713">
              <a:buFontTx/>
              <a:buChar char="-"/>
            </a:pPr>
            <a:r>
              <a:rPr lang="en-US" dirty="0">
                <a:ea typeface="Open Sans" panose="020B0606030504020204" pitchFamily="34" charset="0"/>
              </a:rPr>
              <a:t>under age 50</a:t>
            </a:r>
            <a:r>
              <a:rPr lang="en-US" b="1" dirty="0">
                <a:solidFill>
                  <a:srgbClr val="0070C0"/>
                </a:solidFill>
                <a:ea typeface="Open Sans" panose="020B0606030504020204" pitchFamily="34" charset="0"/>
              </a:rPr>
              <a:t> = </a:t>
            </a:r>
            <a:r>
              <a:rPr lang="en-US" dirty="0">
                <a:ea typeface="Open Sans" panose="020B0606030504020204" pitchFamily="34" charset="0"/>
              </a:rPr>
              <a:t>$6,000</a:t>
            </a:r>
          </a:p>
          <a:p>
            <a:pPr marL="351713" indent="-351713">
              <a:buFontTx/>
              <a:buChar char="-"/>
            </a:pPr>
            <a:r>
              <a:rPr lang="en-US" dirty="0">
                <a:ea typeface="Open Sans" panose="020B0606030504020204" pitchFamily="34" charset="0"/>
              </a:rPr>
              <a:t>50 and older = </a:t>
            </a:r>
            <a:r>
              <a:rPr lang="en-US" b="1" dirty="0">
                <a:solidFill>
                  <a:srgbClr val="0070C0"/>
                </a:solidFill>
                <a:ea typeface="Open Sans" panose="020B0606030504020204" pitchFamily="34" charset="0"/>
              </a:rPr>
              <a:t>$7,000</a:t>
            </a:r>
          </a:p>
          <a:p>
            <a:pPr marL="351713" indent="-351713">
              <a:buFontTx/>
              <a:buChar char="-"/>
            </a:pPr>
            <a:r>
              <a:rPr lang="en-US" dirty="0">
                <a:ea typeface="Open Sans" panose="020B0606030504020204" pitchFamily="34" charset="0"/>
              </a:rPr>
              <a:t>Single individuals income </a:t>
            </a:r>
            <a:r>
              <a:rPr lang="en-US" dirty="0">
                <a:ea typeface="Open Sans" panose="020B0606030504020204" pitchFamily="34" charset="0"/>
                <a:sym typeface="Wingdings" panose="05000000000000000000" pitchFamily="2" charset="2"/>
              </a:rPr>
              <a:t> </a:t>
            </a:r>
            <a:r>
              <a:rPr lang="en-US" b="1" dirty="0"/>
              <a:t>≥ </a:t>
            </a:r>
            <a:r>
              <a:rPr lang="en-US" dirty="0"/>
              <a:t>Income $144,000 </a:t>
            </a:r>
            <a:r>
              <a:rPr lang="en-US" dirty="0">
                <a:sym typeface="Wingdings" panose="05000000000000000000" pitchFamily="2" charset="2"/>
              </a:rPr>
              <a:t> Not eligible</a:t>
            </a:r>
          </a:p>
          <a:p>
            <a:pPr marL="351713" indent="-351713">
              <a:buFontTx/>
              <a:buChar char="-"/>
            </a:pPr>
            <a:r>
              <a:rPr lang="en-US" dirty="0">
                <a:ea typeface="Open Sans" panose="020B0606030504020204" pitchFamily="34" charset="0"/>
                <a:sym typeface="Wingdings" panose="05000000000000000000" pitchFamily="2" charset="2"/>
              </a:rPr>
              <a:t>Married (filing jointly) income </a:t>
            </a:r>
            <a:r>
              <a:rPr lang="en-US" b="1" dirty="0"/>
              <a:t>≥</a:t>
            </a:r>
            <a:r>
              <a:rPr lang="en-US" dirty="0"/>
              <a:t> Income $214,000</a:t>
            </a:r>
            <a:r>
              <a:rPr lang="en-US" dirty="0">
                <a:ea typeface="Open Sans" panose="020B0606030504020204" pitchFamily="34" charset="0"/>
                <a:sym typeface="Wingdings" panose="05000000000000000000" pitchFamily="2" charset="2"/>
              </a:rPr>
              <a:t>  Not eligible</a:t>
            </a:r>
          </a:p>
          <a:p>
            <a:endParaRPr lang="en-US" dirty="0"/>
          </a:p>
          <a:p>
            <a:r>
              <a:rPr lang="en-US" dirty="0"/>
              <a:t>On the IRS website there is a table </a:t>
            </a:r>
          </a:p>
          <a:p>
            <a:r>
              <a:rPr lang="en-US" i="1" dirty="0"/>
              <a:t>This table shows whether your contribution to a Roth IRA is affected by the amount of your </a:t>
            </a:r>
            <a:r>
              <a:rPr lang="en-US" i="1" dirty="0">
                <a:hlinkClick r:id="rId3" tooltip="Publication 590-A (2017), Contributions to Individual Retirement Arrangements (IRAs)"/>
              </a:rPr>
              <a:t>modified AGI</a:t>
            </a:r>
            <a:r>
              <a:rPr lang="en-US" i="1" dirty="0"/>
              <a:t> as computed for Roth IRA purpose.</a:t>
            </a:r>
          </a:p>
          <a:p>
            <a:r>
              <a:rPr lang="en-US" b="1" i="1" dirty="0"/>
              <a:t>If your filing status is...</a:t>
            </a:r>
            <a:r>
              <a:rPr lang="en-US" i="1" dirty="0"/>
              <a:t> </a:t>
            </a:r>
            <a:r>
              <a:rPr lang="en-US" b="1" i="1" dirty="0"/>
              <a:t>And your modified AGI is...</a:t>
            </a:r>
            <a:r>
              <a:rPr lang="en-US" i="1" dirty="0"/>
              <a:t> </a:t>
            </a:r>
            <a:r>
              <a:rPr lang="en-US" b="1" i="1" dirty="0"/>
              <a:t>Then you can contribute...</a:t>
            </a:r>
            <a:r>
              <a:rPr lang="en-US" i="1" dirty="0"/>
              <a:t> </a:t>
            </a:r>
            <a:r>
              <a:rPr lang="en-US" b="1" i="1" dirty="0"/>
              <a:t>married filing jointly</a:t>
            </a:r>
            <a:r>
              <a:rPr lang="en-US" i="1" dirty="0"/>
              <a:t> or </a:t>
            </a:r>
            <a:r>
              <a:rPr lang="en-US" b="1" i="1" dirty="0"/>
              <a:t>qualifying widow(er)</a:t>
            </a:r>
            <a:r>
              <a:rPr lang="en-US" i="1" dirty="0"/>
              <a:t>  &lt; $204,000</a:t>
            </a:r>
          </a:p>
          <a:p>
            <a:r>
              <a:rPr lang="en-US" i="1" dirty="0"/>
              <a:t>up to the </a:t>
            </a:r>
            <a:r>
              <a:rPr lang="en-US" i="1" dirty="0">
                <a:hlinkClick r:id="rId3" tooltip="Link to IRA Contribution Limits"/>
              </a:rPr>
              <a:t>limit</a:t>
            </a:r>
            <a:endParaRPr lang="en-US" i="1" dirty="0"/>
          </a:p>
          <a:p>
            <a:r>
              <a:rPr lang="en-US" i="1" dirty="0"/>
              <a:t>&gt; $204,000 but &lt; $214,000</a:t>
            </a:r>
          </a:p>
          <a:p>
            <a:r>
              <a:rPr lang="en-US" i="1" dirty="0"/>
              <a:t> a reduced amount</a:t>
            </a:r>
          </a:p>
          <a:p>
            <a:r>
              <a:rPr lang="en-US" i="1" dirty="0"/>
              <a:t> </a:t>
            </a:r>
            <a:r>
              <a:rPr lang="en-US" i="1" u="sng" dirty="0"/>
              <a:t>&gt;</a:t>
            </a:r>
            <a:r>
              <a:rPr lang="en-US" i="1" dirty="0"/>
              <a:t>  $214,000</a:t>
            </a:r>
          </a:p>
          <a:p>
            <a:r>
              <a:rPr lang="en-US" i="1" dirty="0"/>
              <a:t> zero</a:t>
            </a:r>
          </a:p>
          <a:p>
            <a:r>
              <a:rPr lang="en-US" b="1" i="1" dirty="0"/>
              <a:t>married filing separately</a:t>
            </a:r>
            <a:r>
              <a:rPr lang="en-US" i="1" dirty="0"/>
              <a:t> and you lived with your spouse at any time during the year  &lt; $10,000</a:t>
            </a:r>
          </a:p>
          <a:p>
            <a:r>
              <a:rPr lang="en-US" i="1" dirty="0"/>
              <a:t> a reduced amount</a:t>
            </a:r>
          </a:p>
          <a:p>
            <a:r>
              <a:rPr lang="en-US" i="1" dirty="0"/>
              <a:t> </a:t>
            </a:r>
            <a:r>
              <a:rPr lang="en-US" i="1" u="sng" dirty="0"/>
              <a:t>&gt;</a:t>
            </a:r>
            <a:r>
              <a:rPr lang="en-US" i="1" dirty="0"/>
              <a:t> $10,000</a:t>
            </a:r>
          </a:p>
          <a:p>
            <a:r>
              <a:rPr lang="en-US" i="1" dirty="0"/>
              <a:t> zero</a:t>
            </a:r>
          </a:p>
          <a:p>
            <a:r>
              <a:rPr lang="en-US" b="1" i="1" dirty="0"/>
              <a:t>single</a:t>
            </a:r>
            <a:r>
              <a:rPr lang="en-US" i="1" dirty="0"/>
              <a:t>, </a:t>
            </a:r>
            <a:r>
              <a:rPr lang="en-US" b="1" i="1" dirty="0"/>
              <a:t>head of household</a:t>
            </a:r>
            <a:r>
              <a:rPr lang="en-US" i="1" dirty="0"/>
              <a:t>, or </a:t>
            </a:r>
            <a:r>
              <a:rPr lang="en-US" b="1" i="1" dirty="0"/>
              <a:t>married filing separately</a:t>
            </a:r>
            <a:r>
              <a:rPr lang="en-US" i="1" dirty="0"/>
              <a:t> and you did not live with your spouse at any time during the year  &lt; $129,000</a:t>
            </a:r>
          </a:p>
          <a:p>
            <a:r>
              <a:rPr lang="en-US" i="1" dirty="0"/>
              <a:t> up to the </a:t>
            </a:r>
            <a:r>
              <a:rPr lang="en-US" i="1" dirty="0">
                <a:hlinkClick r:id="rId3" tooltip="Link to IRA Contribution Limits"/>
              </a:rPr>
              <a:t>limit</a:t>
            </a:r>
            <a:endParaRPr lang="en-US" i="1" dirty="0"/>
          </a:p>
          <a:p>
            <a:r>
              <a:rPr lang="en-US" i="1" dirty="0"/>
              <a:t> </a:t>
            </a:r>
            <a:r>
              <a:rPr lang="en-US" i="1" u="sng" dirty="0"/>
              <a:t>&gt;</a:t>
            </a:r>
            <a:r>
              <a:rPr lang="en-US" i="1" dirty="0"/>
              <a:t> $129,000 but &lt; $144,000</a:t>
            </a:r>
          </a:p>
          <a:p>
            <a:r>
              <a:rPr lang="en-US" i="1" dirty="0"/>
              <a:t> a reduced amount</a:t>
            </a:r>
          </a:p>
          <a:p>
            <a:r>
              <a:rPr lang="en-US" i="1" dirty="0"/>
              <a:t> </a:t>
            </a:r>
            <a:r>
              <a:rPr lang="en-US" i="1" u="sng" dirty="0"/>
              <a:t>&gt;</a:t>
            </a:r>
            <a:r>
              <a:rPr lang="en-US" i="1" dirty="0"/>
              <a:t> $144,000</a:t>
            </a:r>
          </a:p>
          <a:p>
            <a:r>
              <a:rPr lang="en-US" i="1" dirty="0"/>
              <a:t> zero</a:t>
            </a:r>
          </a:p>
          <a:p>
            <a:endParaRPr lang="en-US" i="1" dirty="0"/>
          </a:p>
          <a:p>
            <a:r>
              <a:rPr lang="en-US" b="1" i="1" dirty="0"/>
              <a:t>Amount of your reduced Roth IRA contribution</a:t>
            </a:r>
            <a:endParaRPr lang="en-US" i="1" dirty="0"/>
          </a:p>
          <a:p>
            <a:r>
              <a:rPr lang="en-US" i="1" dirty="0"/>
              <a:t>If the amount you can contribute must be reduced, figure your reduced contribution limit as follows.</a:t>
            </a:r>
          </a:p>
          <a:p>
            <a:r>
              <a:rPr lang="en-US" i="1" dirty="0"/>
              <a:t>Start with your modified AGI.</a:t>
            </a:r>
          </a:p>
          <a:p>
            <a:r>
              <a:rPr lang="en-US" i="1" dirty="0"/>
              <a:t>Subtract from the amount in (1): </a:t>
            </a:r>
          </a:p>
          <a:p>
            <a:pPr lvl="1"/>
            <a:r>
              <a:rPr lang="en-US" i="1" dirty="0"/>
              <a:t>$204,000 if filing a joint return or qualifying widow(er),</a:t>
            </a:r>
          </a:p>
          <a:p>
            <a:pPr lvl="1"/>
            <a:r>
              <a:rPr lang="en-US" i="1" dirty="0"/>
              <a:t>$-0- if married filing a separate return, and you lived with your spouse at any time during the year, or</a:t>
            </a:r>
          </a:p>
          <a:p>
            <a:pPr lvl="1"/>
            <a:r>
              <a:rPr lang="en-US" i="1" dirty="0"/>
              <a:t>$129,000 for all other individuals.</a:t>
            </a:r>
          </a:p>
          <a:p>
            <a:r>
              <a:rPr lang="en-US" i="1" dirty="0"/>
              <a:t>Divide the result in (2) by $15,000 ($10,000 if filing a joint return, qualifying widow(</a:t>
            </a:r>
            <a:r>
              <a:rPr lang="en-US" i="1" dirty="0" err="1"/>
              <a:t>er</a:t>
            </a:r>
            <a:r>
              <a:rPr lang="en-US" i="1" dirty="0"/>
              <a:t>), or married filing a separate return and you lived with your spouse at any time during the year).</a:t>
            </a:r>
          </a:p>
          <a:p>
            <a:r>
              <a:rPr lang="en-US" i="1" dirty="0"/>
              <a:t>Multiply the maximum contribution limit (before reduction by this adjustment and before reduction for any contributions to traditional IRAs) by the result in (3).</a:t>
            </a:r>
          </a:p>
          <a:p>
            <a:r>
              <a:rPr lang="en-US" i="1" dirty="0"/>
              <a:t>Subtract the result in (4) from the maximum contribution limit before this reduction. The result is your reduced contribution limit.</a:t>
            </a:r>
          </a:p>
          <a:p>
            <a:r>
              <a:rPr lang="en-US" i="1" dirty="0"/>
              <a:t>See </a:t>
            </a:r>
            <a:r>
              <a:rPr lang="en-US" i="1" dirty="0">
                <a:hlinkClick r:id="rId3"/>
              </a:rPr>
              <a:t>Publication 590-A</a:t>
            </a:r>
            <a:r>
              <a:rPr lang="en-US" i="1" dirty="0"/>
              <a:t>, Contributions to Individual Retirement Accounts (IRAs), for a worksheet to figure your reduced contribution.</a:t>
            </a:r>
          </a:p>
          <a:p>
            <a:endParaRPr lang="en-US" i="1" dirty="0">
              <a:ea typeface="Open Sans" panose="020B0606030504020204" pitchFamily="34" charset="0"/>
            </a:endParaRPr>
          </a:p>
          <a:p>
            <a:r>
              <a:rPr lang="en-US" b="1" i="1" dirty="0">
                <a:ea typeface="Open Sans" panose="020B0606030504020204" pitchFamily="34" charset="0"/>
              </a:rPr>
              <a:t>REMEMBER THE CONTRIBUTIONS MADE TO A ROTH IRA ARE DONE WITH AFTER TAX DOLLARS – meaning you have already paid taxes on these dollars (the contributions are not writes-offs) That is also why you pay the taxes upfront when you convert an IRA to a Roth. The government will always find a way to get a piece your hard-earned money</a:t>
            </a:r>
            <a:r>
              <a:rPr lang="en-US" i="1" dirty="0">
                <a:ea typeface="Open Sans" panose="020B0606030504020204" pitchFamily="34" charset="0"/>
              </a:rPr>
              <a:t>! </a:t>
            </a:r>
          </a:p>
          <a:p>
            <a:endParaRPr lang="en-US" i="1" dirty="0">
              <a:ea typeface="Open Sans" panose="020B0606030504020204" pitchFamily="34" charset="0"/>
            </a:endParaRPr>
          </a:p>
          <a:p>
            <a:endParaRPr lang="en-US" dirty="0"/>
          </a:p>
          <a:p>
            <a:r>
              <a:rPr lang="en-US" dirty="0">
                <a:solidFill>
                  <a:srgbClr val="FF0000"/>
                </a:solidFill>
                <a:latin typeface="Calibri" pitchFamily="34" charset="0"/>
              </a:rPr>
              <a:t>[CLICK] </a:t>
            </a:r>
            <a:endParaRPr lang="en-US" dirty="0"/>
          </a:p>
          <a:p>
            <a:endParaRPr lang="en-US" i="1" dirty="0">
              <a:ea typeface="Open Sans" panose="020B0606030504020204" pitchFamily="34" charset="0"/>
            </a:endParaRPr>
          </a:p>
          <a:p>
            <a:endParaRPr lang="en-US" dirty="0"/>
          </a:p>
        </p:txBody>
      </p:sp>
      <p:sp>
        <p:nvSpPr>
          <p:cNvPr id="4" name="Slide Number Placeholder 3"/>
          <p:cNvSpPr>
            <a:spLocks noGrp="1"/>
          </p:cNvSpPr>
          <p:nvPr>
            <p:ph type="sldNum" sz="quarter" idx="10"/>
          </p:nvPr>
        </p:nvSpPr>
        <p:spPr/>
        <p:txBody>
          <a:bodyPr/>
          <a:lstStyle/>
          <a:p>
            <a:fld id="{41008294-58EC-4F48-B65C-4F06F4339DC4}" type="slidenum">
              <a:rPr lang="en-US" smtClean="0"/>
              <a:t>73</a:t>
            </a:fld>
            <a:endParaRPr lang="en-US"/>
          </a:p>
        </p:txBody>
      </p:sp>
      <p:sp>
        <p:nvSpPr>
          <p:cNvPr id="5" name="Footer Placeholder 4">
            <a:extLst>
              <a:ext uri="{FF2B5EF4-FFF2-40B4-BE49-F238E27FC236}">
                <a16:creationId xmlns:a16="http://schemas.microsoft.com/office/drawing/2014/main" id="{B85A5B3A-2278-9878-DDBF-3D6478DE678C}"/>
              </a:ext>
            </a:extLst>
          </p:cNvPr>
          <p:cNvSpPr>
            <a:spLocks noGrp="1"/>
          </p:cNvSpPr>
          <p:nvPr>
            <p:ph type="ftr" sz="quarter" idx="4"/>
          </p:nvPr>
        </p:nvSpPr>
        <p:spPr/>
        <p:txBody>
          <a:bodyPr/>
          <a:lstStyle/>
          <a:p>
            <a:r>
              <a:rPr lang="en-US"/>
              <a:t>TEXAS RETIREMENT SOLUTIONS</a:t>
            </a:r>
            <a:endParaRPr lang="en-US" dirty="0"/>
          </a:p>
        </p:txBody>
      </p:sp>
    </p:spTree>
    <p:extLst>
      <p:ext uri="{BB962C8B-B14F-4D97-AF65-F5344CB8AC3E}">
        <p14:creationId xmlns:p14="http://schemas.microsoft.com/office/powerpoint/2010/main" val="29687194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does a Roth work? </a:t>
            </a:r>
          </a:p>
          <a:p>
            <a:endParaRPr lang="en-US" dirty="0">
              <a:solidFill>
                <a:srgbClr val="FF0000"/>
              </a:solidFill>
              <a:latin typeface="Calibri" pitchFamily="34" charset="0"/>
            </a:endParaRPr>
          </a:p>
          <a:p>
            <a:r>
              <a:rPr lang="en-US" dirty="0">
                <a:solidFill>
                  <a:srgbClr val="FF0000"/>
                </a:solidFill>
                <a:latin typeface="Calibri" pitchFamily="34" charset="0"/>
              </a:rPr>
              <a:t>[CLICK]  </a:t>
            </a:r>
            <a:r>
              <a:rPr lang="en-US" dirty="0"/>
              <a:t>First, you don't get to write the contribution off on your tax return. Let's go back to the $1,500 IRA example. When you put money in the Roth, the $1,500, you don't get to deduct it now, but you never pay taxes on it again. Why? Because you've settled that tax bill. It's over. It doesn't matter how much it grows. But remember, they're not deductible right now.</a:t>
            </a:r>
          </a:p>
          <a:p>
            <a:endParaRPr lang="en-US" dirty="0"/>
          </a:p>
          <a:p>
            <a:r>
              <a:rPr lang="en-US" dirty="0"/>
              <a:t>Post tax: funds are deducted from your paycheck, and they're included in your taxable income, so you're choosing to pay the tax now at a smaller rate on a smaller amount of money at a rate that's known to you rather than an unknown tax rate in the future. </a:t>
            </a:r>
          </a:p>
          <a:p>
            <a:endParaRPr lang="en-US" dirty="0"/>
          </a:p>
          <a:p>
            <a:pPr defTabSz="937900"/>
            <a:r>
              <a:rPr lang="en-US" dirty="0"/>
              <a:t>Example: Here we are with our $1500 paycheck. The entire thing gets taxed. You have to pay tax on the $200 that you put in.</a:t>
            </a:r>
          </a:p>
          <a:p>
            <a:pPr defTabSz="937900"/>
            <a:endParaRPr lang="en-US" dirty="0"/>
          </a:p>
          <a:p>
            <a:r>
              <a:rPr lang="en-US" dirty="0"/>
              <a:t>The Roth account would grow tax-deferred, and distributions would then potentially be tax free. That's the best. All the principle along with any gains are tax free after five tax years go by. </a:t>
            </a:r>
          </a:p>
          <a:p>
            <a:r>
              <a:rPr lang="en-US" dirty="0">
                <a:solidFill>
                  <a:srgbClr val="FF0000"/>
                </a:solidFill>
                <a:latin typeface="Calibri" pitchFamily="34" charset="0"/>
              </a:rPr>
              <a:t>[CLICK]  </a:t>
            </a:r>
            <a:r>
              <a:rPr lang="en-US" dirty="0"/>
              <a:t>Tax free withdrawals, of course, can be taken at any time after you're 59 and a half.</a:t>
            </a:r>
          </a:p>
          <a:p>
            <a:r>
              <a:rPr lang="en-US" dirty="0">
                <a:solidFill>
                  <a:srgbClr val="FF0000"/>
                </a:solidFill>
                <a:latin typeface="Calibri" pitchFamily="34" charset="0"/>
              </a:rPr>
              <a:t>[CLICK]  </a:t>
            </a:r>
            <a:r>
              <a:rPr lang="en-US" dirty="0"/>
              <a:t>Again, is there a five-year rule. You put the money in now, you pay the taxes on it now, and it's tax-free after five tax years. </a:t>
            </a:r>
          </a:p>
          <a:p>
            <a:endParaRPr lang="en-US" dirty="0"/>
          </a:p>
          <a:p>
            <a:r>
              <a:rPr lang="en-US" dirty="0">
                <a:solidFill>
                  <a:srgbClr val="FF0000"/>
                </a:solidFill>
                <a:latin typeface="Calibri" pitchFamily="34" charset="0"/>
              </a:rPr>
              <a:t>[CLICK] </a:t>
            </a:r>
            <a:endParaRPr lang="en-US" dirty="0"/>
          </a:p>
          <a:p>
            <a:endParaRPr lang="en-US" dirty="0"/>
          </a:p>
        </p:txBody>
      </p:sp>
      <p:sp>
        <p:nvSpPr>
          <p:cNvPr id="4" name="Slide Number Placeholder 3"/>
          <p:cNvSpPr>
            <a:spLocks noGrp="1"/>
          </p:cNvSpPr>
          <p:nvPr>
            <p:ph type="sldNum" sz="quarter" idx="10"/>
          </p:nvPr>
        </p:nvSpPr>
        <p:spPr/>
        <p:txBody>
          <a:bodyPr/>
          <a:lstStyle/>
          <a:p>
            <a:fld id="{41008294-58EC-4F48-B65C-4F06F4339DC4}" type="slidenum">
              <a:rPr lang="en-US" smtClean="0"/>
              <a:t>74</a:t>
            </a:fld>
            <a:endParaRPr lang="en-US"/>
          </a:p>
        </p:txBody>
      </p:sp>
      <p:sp>
        <p:nvSpPr>
          <p:cNvPr id="5" name="Footer Placeholder 4">
            <a:extLst>
              <a:ext uri="{FF2B5EF4-FFF2-40B4-BE49-F238E27FC236}">
                <a16:creationId xmlns:a16="http://schemas.microsoft.com/office/drawing/2014/main" id="{64C205B0-6DD0-9051-9F70-59AE52E9CF69}"/>
              </a:ext>
            </a:extLst>
          </p:cNvPr>
          <p:cNvSpPr>
            <a:spLocks noGrp="1"/>
          </p:cNvSpPr>
          <p:nvPr>
            <p:ph type="ftr" sz="quarter" idx="4"/>
          </p:nvPr>
        </p:nvSpPr>
        <p:spPr/>
        <p:txBody>
          <a:bodyPr/>
          <a:lstStyle/>
          <a:p>
            <a:r>
              <a:rPr lang="en-US"/>
              <a:t>TEXAS RETIREMENT SOLUTIONS</a:t>
            </a:r>
            <a:endParaRPr lang="en-US" dirty="0"/>
          </a:p>
        </p:txBody>
      </p:sp>
    </p:spTree>
    <p:extLst>
      <p:ext uri="{BB962C8B-B14F-4D97-AF65-F5344CB8AC3E}">
        <p14:creationId xmlns:p14="http://schemas.microsoft.com/office/powerpoint/2010/main" val="23124581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Does anybody have life insurance, anybody like life insurance? </a:t>
            </a:r>
          </a:p>
          <a:p>
            <a:endParaRPr lang="en-US" dirty="0"/>
          </a:p>
          <a:p>
            <a:r>
              <a:rPr lang="en-US" dirty="0">
                <a:solidFill>
                  <a:srgbClr val="FF0000"/>
                </a:solidFill>
                <a:latin typeface="Calibri" pitchFamily="34" charset="0"/>
              </a:rPr>
              <a:t>[CLICK]  </a:t>
            </a:r>
            <a:r>
              <a:rPr lang="en-US" dirty="0"/>
              <a:t>Has anybody heard of an IUL or VUL? An Indexed Universal Life or Variable Insurance contract? Ok, we will discuss that shortly.</a:t>
            </a:r>
          </a:p>
          <a:p>
            <a:endParaRPr lang="en-US" dirty="0"/>
          </a:p>
          <a:p>
            <a:r>
              <a:rPr lang="en-US" dirty="0">
                <a:solidFill>
                  <a:srgbClr val="FF0000"/>
                </a:solidFill>
                <a:latin typeface="Calibri" pitchFamily="34" charset="0"/>
              </a:rPr>
              <a:t>[CLICK]  </a:t>
            </a:r>
            <a:r>
              <a:rPr lang="en-US" dirty="0"/>
              <a:t>Section 7702 defines what is considered a life insurance contract for federal tax purposes. </a:t>
            </a:r>
          </a:p>
          <a:p>
            <a:endParaRPr lang="en-US" dirty="0"/>
          </a:p>
          <a:p>
            <a:r>
              <a:rPr lang="en-US" dirty="0"/>
              <a:t>Does the IRS have any concern with the fact that people are taking hundreds of thousands of dollars out and not paying any taxes on it at all? Does that pop up on their radar screen? It absolutely does. </a:t>
            </a:r>
          </a:p>
          <a:p>
            <a:endParaRPr lang="en-US" dirty="0"/>
          </a:p>
          <a:p>
            <a:r>
              <a:rPr lang="en-US" dirty="0">
                <a:solidFill>
                  <a:srgbClr val="FF0000"/>
                </a:solidFill>
                <a:latin typeface="Calibri" pitchFamily="34" charset="0"/>
              </a:rPr>
              <a:t>[CLICK]  </a:t>
            </a:r>
            <a:r>
              <a:rPr lang="en-US" dirty="0"/>
              <a:t>Section 7702 was created in order to limit the tax benefits given to life insurance companies. Wow. Think about this. Policies are so important, so many people have them, and there's so much potential tax-free income in them, that the IRS had to set limits. They had to set up corridors and hallways inside a life insurance contract to limit how much money you could put in.</a:t>
            </a:r>
          </a:p>
          <a:p>
            <a:endParaRPr lang="en-US" dirty="0"/>
          </a:p>
          <a:p>
            <a:r>
              <a:rPr lang="en-US" dirty="0">
                <a:solidFill>
                  <a:srgbClr val="FF0000"/>
                </a:solidFill>
                <a:latin typeface="Calibri" pitchFamily="34" charset="0"/>
              </a:rPr>
              <a:t>[CLICK]  </a:t>
            </a:r>
            <a:r>
              <a:rPr lang="en-US" dirty="0"/>
              <a:t>And then again, the IRS imposes limitations on premiums and benefits relative to death benefits. </a:t>
            </a:r>
          </a:p>
          <a:p>
            <a:endParaRPr lang="en-US" dirty="0"/>
          </a:p>
          <a:p>
            <a:r>
              <a:rPr lang="en-US" dirty="0">
                <a:solidFill>
                  <a:srgbClr val="FF0000"/>
                </a:solidFill>
                <a:latin typeface="Calibri" pitchFamily="34" charset="0"/>
              </a:rPr>
              <a:t>[CLICK] </a:t>
            </a:r>
            <a:endParaRPr lang="en-US" dirty="0"/>
          </a:p>
        </p:txBody>
      </p:sp>
      <p:sp>
        <p:nvSpPr>
          <p:cNvPr id="4" name="Slide Number Placeholder 3"/>
          <p:cNvSpPr>
            <a:spLocks noGrp="1"/>
          </p:cNvSpPr>
          <p:nvPr>
            <p:ph type="sldNum" sz="quarter" idx="10"/>
          </p:nvPr>
        </p:nvSpPr>
        <p:spPr/>
        <p:txBody>
          <a:bodyPr/>
          <a:lstStyle/>
          <a:p>
            <a:fld id="{41008294-58EC-4F48-B65C-4F06F4339DC4}" type="slidenum">
              <a:rPr lang="en-US" smtClean="0"/>
              <a:t>76</a:t>
            </a:fld>
            <a:endParaRPr lang="en-US"/>
          </a:p>
        </p:txBody>
      </p:sp>
      <p:sp>
        <p:nvSpPr>
          <p:cNvPr id="5" name="Footer Placeholder 4">
            <a:extLst>
              <a:ext uri="{FF2B5EF4-FFF2-40B4-BE49-F238E27FC236}">
                <a16:creationId xmlns:a16="http://schemas.microsoft.com/office/drawing/2014/main" id="{400387BB-7451-2D8E-6F93-546D95474946}"/>
              </a:ext>
            </a:extLst>
          </p:cNvPr>
          <p:cNvSpPr>
            <a:spLocks noGrp="1"/>
          </p:cNvSpPr>
          <p:nvPr>
            <p:ph type="ftr" sz="quarter" idx="4"/>
          </p:nvPr>
        </p:nvSpPr>
        <p:spPr/>
        <p:txBody>
          <a:bodyPr/>
          <a:lstStyle/>
          <a:p>
            <a:r>
              <a:rPr lang="en-US"/>
              <a:t>TEXAS RETIREMENT SOLUTIONS</a:t>
            </a:r>
            <a:endParaRPr lang="en-US" dirty="0"/>
          </a:p>
        </p:txBody>
      </p:sp>
    </p:spTree>
    <p:extLst>
      <p:ext uri="{BB962C8B-B14F-4D97-AF65-F5344CB8AC3E}">
        <p14:creationId xmlns:p14="http://schemas.microsoft.com/office/powerpoint/2010/main" val="15282347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how does permanent life insurance work? </a:t>
            </a:r>
          </a:p>
          <a:p>
            <a:endParaRPr lang="en-US" dirty="0"/>
          </a:p>
          <a:p>
            <a:r>
              <a:rPr lang="en-US" dirty="0">
                <a:solidFill>
                  <a:srgbClr val="FF0000"/>
                </a:solidFill>
                <a:latin typeface="Calibri" pitchFamily="34" charset="0"/>
              </a:rPr>
              <a:t>[CLICK] </a:t>
            </a:r>
            <a:r>
              <a:rPr lang="en-US" dirty="0"/>
              <a:t>Contributions are not tax deductible. You can't put money, pretax money, IRA money, retirement money, into a life insurance policy. </a:t>
            </a:r>
          </a:p>
          <a:p>
            <a:endParaRPr lang="en-US" dirty="0"/>
          </a:p>
          <a:p>
            <a:pPr defTabSz="937900">
              <a:defRPr/>
            </a:pPr>
            <a:r>
              <a:rPr lang="en-US" dirty="0">
                <a:solidFill>
                  <a:srgbClr val="FF0000"/>
                </a:solidFill>
                <a:latin typeface="Calibri" pitchFamily="34" charset="0"/>
              </a:rPr>
              <a:t>[CLICK] </a:t>
            </a:r>
            <a:r>
              <a:rPr lang="en-US" dirty="0"/>
              <a:t>These policies give the policy holder options depending on the type of permanent insurance they select. </a:t>
            </a:r>
          </a:p>
          <a:p>
            <a:pPr defTabSz="937900">
              <a:defRPr/>
            </a:pPr>
            <a:r>
              <a:rPr lang="en-US" dirty="0"/>
              <a:t>With an IUL, you can allocate cash value amounts to either a fixed account or an equity index account. With</a:t>
            </a:r>
            <a:r>
              <a:rPr lang="en-US" baseline="0" dirty="0"/>
              <a:t> the index option, you get </a:t>
            </a:r>
            <a:r>
              <a:rPr lang="en-US" dirty="0"/>
              <a:t>market link gains without market-based risk. Again, all that means is it goes up when the market goes up, it doesn't go down if the market goes down. </a:t>
            </a:r>
          </a:p>
          <a:p>
            <a:pPr defTabSz="937900">
              <a:defRPr/>
            </a:pPr>
            <a:r>
              <a:rPr lang="en-US" dirty="0"/>
              <a:t>With a VUL, you have choices of sub accounts (similar to a mutual Fund, with the same up and downs). </a:t>
            </a:r>
          </a:p>
          <a:p>
            <a:pPr defTabSz="937900">
              <a:defRPr/>
            </a:pPr>
            <a:r>
              <a:rPr lang="en-US" dirty="0"/>
              <a:t>In the case of whole life, the Insurance company determines the rate, and the outcome is predetermined.</a:t>
            </a:r>
          </a:p>
          <a:p>
            <a:pPr defTabSz="937900">
              <a:defRPr/>
            </a:pPr>
            <a:r>
              <a:rPr lang="en-US" dirty="0"/>
              <a:t>With Universal Life, the cash value grows based on current interest rates.</a:t>
            </a:r>
          </a:p>
          <a:p>
            <a:endParaRPr lang="en-US" dirty="0"/>
          </a:p>
          <a:p>
            <a:r>
              <a:rPr lang="en-US" dirty="0">
                <a:solidFill>
                  <a:srgbClr val="FF0000"/>
                </a:solidFill>
                <a:latin typeface="Calibri" pitchFamily="34" charset="0"/>
              </a:rPr>
              <a:t>[CLICK]  </a:t>
            </a:r>
            <a:r>
              <a:rPr lang="en-US" dirty="0"/>
              <a:t>No taxes are due while it's growing. </a:t>
            </a:r>
          </a:p>
          <a:p>
            <a:r>
              <a:rPr lang="en-US" dirty="0">
                <a:solidFill>
                  <a:srgbClr val="FF0000"/>
                </a:solidFill>
                <a:latin typeface="Calibri" pitchFamily="34" charset="0"/>
              </a:rPr>
              <a:t>[CLICK]  </a:t>
            </a:r>
            <a:r>
              <a:rPr lang="en-US" dirty="0"/>
              <a:t>Death benefits are typically tax free. </a:t>
            </a:r>
          </a:p>
          <a:p>
            <a:r>
              <a:rPr lang="en-US" dirty="0">
                <a:solidFill>
                  <a:srgbClr val="FF0000"/>
                </a:solidFill>
                <a:latin typeface="Calibri" pitchFamily="34" charset="0"/>
              </a:rPr>
              <a:t>[CLICK]  </a:t>
            </a:r>
            <a:r>
              <a:rPr lang="en-US" dirty="0"/>
              <a:t>And again, potential tax-free withdrawals in the form of policy loans and return of principle.  </a:t>
            </a:r>
          </a:p>
          <a:p>
            <a:r>
              <a:rPr lang="en-US" dirty="0">
                <a:solidFill>
                  <a:srgbClr val="FF0000"/>
                </a:solidFill>
                <a:latin typeface="Calibri" pitchFamily="34" charset="0"/>
              </a:rPr>
              <a:t>[CLICK]  </a:t>
            </a:r>
            <a:r>
              <a:rPr lang="en-US" dirty="0"/>
              <a:t>As for contribution limits, there are none. </a:t>
            </a:r>
          </a:p>
          <a:p>
            <a:endParaRPr lang="en-US" dirty="0">
              <a:solidFill>
                <a:srgbClr val="FF0000"/>
              </a:solidFill>
              <a:latin typeface="Calibri" pitchFamily="34" charset="0"/>
            </a:endParaRPr>
          </a:p>
          <a:p>
            <a:r>
              <a:rPr lang="en-US" dirty="0">
                <a:solidFill>
                  <a:srgbClr val="FF0000"/>
                </a:solidFill>
                <a:latin typeface="Calibri" pitchFamily="34" charset="0"/>
              </a:rPr>
              <a:t>[CLICK] </a:t>
            </a:r>
            <a:endParaRPr lang="en-US" dirty="0"/>
          </a:p>
        </p:txBody>
      </p:sp>
      <p:sp>
        <p:nvSpPr>
          <p:cNvPr id="4" name="Slide Number Placeholder 3"/>
          <p:cNvSpPr>
            <a:spLocks noGrp="1"/>
          </p:cNvSpPr>
          <p:nvPr>
            <p:ph type="sldNum" sz="quarter" idx="10"/>
          </p:nvPr>
        </p:nvSpPr>
        <p:spPr/>
        <p:txBody>
          <a:bodyPr/>
          <a:lstStyle/>
          <a:p>
            <a:fld id="{41008294-58EC-4F48-B65C-4F06F4339DC4}" type="slidenum">
              <a:rPr lang="en-US" smtClean="0"/>
              <a:t>77</a:t>
            </a:fld>
            <a:endParaRPr lang="en-US"/>
          </a:p>
        </p:txBody>
      </p:sp>
      <p:sp>
        <p:nvSpPr>
          <p:cNvPr id="5" name="Footer Placeholder 4">
            <a:extLst>
              <a:ext uri="{FF2B5EF4-FFF2-40B4-BE49-F238E27FC236}">
                <a16:creationId xmlns:a16="http://schemas.microsoft.com/office/drawing/2014/main" id="{E5A37C8E-F971-3B5A-500A-F964398097F6}"/>
              </a:ext>
            </a:extLst>
          </p:cNvPr>
          <p:cNvSpPr>
            <a:spLocks noGrp="1"/>
          </p:cNvSpPr>
          <p:nvPr>
            <p:ph type="ftr" sz="quarter" idx="4"/>
          </p:nvPr>
        </p:nvSpPr>
        <p:spPr/>
        <p:txBody>
          <a:bodyPr/>
          <a:lstStyle/>
          <a:p>
            <a:r>
              <a:rPr lang="en-US"/>
              <a:t>TEXAS RETIREMENT SOLUTIONS</a:t>
            </a:r>
            <a:endParaRPr lang="en-US" dirty="0"/>
          </a:p>
        </p:txBody>
      </p:sp>
    </p:spTree>
    <p:extLst>
      <p:ext uri="{BB962C8B-B14F-4D97-AF65-F5344CB8AC3E}">
        <p14:creationId xmlns:p14="http://schemas.microsoft.com/office/powerpoint/2010/main" val="11485325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how does permanent life insurance work? </a:t>
            </a:r>
          </a:p>
          <a:p>
            <a:endParaRPr lang="en-US" dirty="0"/>
          </a:p>
          <a:p>
            <a:r>
              <a:rPr lang="en-US" dirty="0">
                <a:solidFill>
                  <a:srgbClr val="FF0000"/>
                </a:solidFill>
                <a:latin typeface="Calibri" pitchFamily="34" charset="0"/>
              </a:rPr>
              <a:t>[CLICK] </a:t>
            </a:r>
            <a:r>
              <a:rPr lang="en-US" dirty="0"/>
              <a:t>Contributions are not tax deductible. You can't put money, pretax money, IRA money, retirement money, into a life insurance policy. </a:t>
            </a:r>
          </a:p>
          <a:p>
            <a:endParaRPr lang="en-US" dirty="0"/>
          </a:p>
          <a:p>
            <a:pPr defTabSz="937900">
              <a:defRPr/>
            </a:pPr>
            <a:r>
              <a:rPr lang="en-US" dirty="0">
                <a:solidFill>
                  <a:srgbClr val="FF0000"/>
                </a:solidFill>
                <a:latin typeface="Calibri" pitchFamily="34" charset="0"/>
              </a:rPr>
              <a:t>[CLICK] </a:t>
            </a:r>
            <a:r>
              <a:rPr lang="en-US" dirty="0"/>
              <a:t>These policies give the policy holder options depending on the type of permanent insurance they select. </a:t>
            </a:r>
          </a:p>
          <a:p>
            <a:pPr defTabSz="937900">
              <a:defRPr/>
            </a:pPr>
            <a:r>
              <a:rPr lang="en-US" dirty="0"/>
              <a:t>With an IUL, you can allocate cash value amounts to either a fixed account or an equity index account. With</a:t>
            </a:r>
            <a:r>
              <a:rPr lang="en-US" baseline="0" dirty="0"/>
              <a:t> the index option, you get </a:t>
            </a:r>
            <a:r>
              <a:rPr lang="en-US" dirty="0"/>
              <a:t>market link gains without market-based risk. Again, all that means is it goes up when the market goes up, it doesn't go down if the market goes down. </a:t>
            </a:r>
          </a:p>
          <a:p>
            <a:pPr defTabSz="937900">
              <a:defRPr/>
            </a:pPr>
            <a:r>
              <a:rPr lang="en-US" dirty="0"/>
              <a:t>With a VUL, you have choices of sub accounts (similar to a mutual Fund, with the same up and downs). </a:t>
            </a:r>
          </a:p>
          <a:p>
            <a:pPr defTabSz="937900">
              <a:defRPr/>
            </a:pPr>
            <a:r>
              <a:rPr lang="en-US" dirty="0"/>
              <a:t>In the case of whole life, the Insurance company determines the rate, and the outcome is predetermined.</a:t>
            </a:r>
          </a:p>
          <a:p>
            <a:pPr defTabSz="937900">
              <a:defRPr/>
            </a:pPr>
            <a:r>
              <a:rPr lang="en-US" dirty="0"/>
              <a:t>With Universal Life, the cash value grows based on current interest rates.</a:t>
            </a:r>
          </a:p>
          <a:p>
            <a:endParaRPr lang="en-US" dirty="0"/>
          </a:p>
          <a:p>
            <a:r>
              <a:rPr lang="en-US" dirty="0">
                <a:solidFill>
                  <a:srgbClr val="FF0000"/>
                </a:solidFill>
                <a:latin typeface="Calibri" pitchFamily="34" charset="0"/>
              </a:rPr>
              <a:t>[CLICK]  </a:t>
            </a:r>
            <a:r>
              <a:rPr lang="en-US" dirty="0"/>
              <a:t>No taxes are due while it's growing. </a:t>
            </a:r>
          </a:p>
          <a:p>
            <a:r>
              <a:rPr lang="en-US" dirty="0">
                <a:solidFill>
                  <a:srgbClr val="FF0000"/>
                </a:solidFill>
                <a:latin typeface="Calibri" pitchFamily="34" charset="0"/>
              </a:rPr>
              <a:t>[CLICK]  </a:t>
            </a:r>
            <a:r>
              <a:rPr lang="en-US" dirty="0"/>
              <a:t>Death benefits are typically tax free. </a:t>
            </a:r>
          </a:p>
          <a:p>
            <a:r>
              <a:rPr lang="en-US" dirty="0">
                <a:solidFill>
                  <a:srgbClr val="FF0000"/>
                </a:solidFill>
                <a:latin typeface="Calibri" pitchFamily="34" charset="0"/>
              </a:rPr>
              <a:t>[CLICK]  </a:t>
            </a:r>
            <a:r>
              <a:rPr lang="en-US" dirty="0"/>
              <a:t>And again, potential tax-free withdrawals in the form of policy loans and return of principle.  </a:t>
            </a:r>
          </a:p>
          <a:p>
            <a:r>
              <a:rPr lang="en-US" dirty="0">
                <a:solidFill>
                  <a:srgbClr val="FF0000"/>
                </a:solidFill>
                <a:latin typeface="Calibri" pitchFamily="34" charset="0"/>
              </a:rPr>
              <a:t>[CLICK]  </a:t>
            </a:r>
            <a:r>
              <a:rPr lang="en-US" dirty="0"/>
              <a:t>As for contribution limits, there are none. </a:t>
            </a:r>
          </a:p>
          <a:p>
            <a:endParaRPr lang="en-US" dirty="0">
              <a:solidFill>
                <a:srgbClr val="FF0000"/>
              </a:solidFill>
              <a:latin typeface="Calibri" pitchFamily="34" charset="0"/>
            </a:endParaRPr>
          </a:p>
          <a:p>
            <a:r>
              <a:rPr lang="en-US" dirty="0">
                <a:solidFill>
                  <a:srgbClr val="FF0000"/>
                </a:solidFill>
                <a:latin typeface="Calibri" pitchFamily="34" charset="0"/>
              </a:rPr>
              <a:t>[CLICK] </a:t>
            </a: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1008294-58EC-4F48-B65C-4F06F4339DC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Footer Placeholder 4">
            <a:extLst>
              <a:ext uri="{FF2B5EF4-FFF2-40B4-BE49-F238E27FC236}">
                <a16:creationId xmlns:a16="http://schemas.microsoft.com/office/drawing/2014/main" id="{E5A37C8E-F971-3B5A-500A-F964398097F6}"/>
              </a:ext>
            </a:extLst>
          </p:cNvPr>
          <p:cNvSpPr>
            <a:spLocks noGrp="1"/>
          </p:cNvSpPr>
          <p:nvPr>
            <p:ph type="ftr" sz="quarter" idx="4"/>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a:ea typeface="+mn-ea"/>
                <a:cs typeface="+mn-cs"/>
              </a:rPr>
              <a:t>TEXAS RETIREMENT SOLUTIONS</a:t>
            </a:r>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13818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Sometimes a visual</a:t>
            </a:r>
            <a:r>
              <a:rPr lang="en-US" baseline="0" dirty="0"/>
              <a:t> helps to understand taxes. </a:t>
            </a:r>
          </a:p>
          <a:p>
            <a:endParaRPr lang="en-US" baseline="0" dirty="0"/>
          </a:p>
          <a:p>
            <a:r>
              <a:rPr lang="en-US" dirty="0"/>
              <a:t>On the left, the big tank is filled up by your income, except for those dollars siphoned off by Qualified Plan Contributions. Those contributions into your IRAs, 401ks, 403bs and the like are put in the investment tank on the right.</a:t>
            </a:r>
          </a:p>
          <a:p>
            <a:endParaRPr lang="en-US" dirty="0"/>
          </a:p>
          <a:p>
            <a:r>
              <a:rPr lang="en-US" dirty="0"/>
              <a:t>We always see the</a:t>
            </a:r>
            <a:r>
              <a:rPr lang="en-US" baseline="0" dirty="0"/>
              <a:t> best picture when it comes to our “stuff”, right? So, the yellow is your money, right? Your investments are growing each year, right? </a:t>
            </a:r>
          </a:p>
          <a:p>
            <a:endParaRPr lang="en-US" baseline="0" dirty="0"/>
          </a:p>
          <a:p>
            <a:r>
              <a:rPr lang="en-US" baseline="0" dirty="0"/>
              <a:t>Well, not so fast… you have a partner in this account. It’s sort of like a joint account. I know it doesn’t have your spouse’s name on it or your children’s name, BUT you do have a partner…..</a:t>
            </a:r>
            <a:endParaRPr lang="en-US" dirty="0"/>
          </a:p>
          <a:p>
            <a:endParaRPr lang="en-US" dirty="0"/>
          </a:p>
          <a:p>
            <a:r>
              <a:rPr lang="en-US" dirty="0">
                <a:solidFill>
                  <a:srgbClr val="FF0000"/>
                </a:solidFill>
                <a:latin typeface="Calibri" pitchFamily="34" charset="0"/>
              </a:rPr>
              <a:t>[CLICK] </a:t>
            </a:r>
            <a:endParaRPr lang="en-US" dirty="0"/>
          </a:p>
        </p:txBody>
      </p:sp>
      <p:sp>
        <p:nvSpPr>
          <p:cNvPr id="4" name="Slide Number Placeholder 3"/>
          <p:cNvSpPr>
            <a:spLocks noGrp="1"/>
          </p:cNvSpPr>
          <p:nvPr>
            <p:ph type="sldNum" sz="quarter" idx="10"/>
          </p:nvPr>
        </p:nvSpPr>
        <p:spPr/>
        <p:txBody>
          <a:bodyPr/>
          <a:lstStyle/>
          <a:p>
            <a:fld id="{41008294-58EC-4F48-B65C-4F06F4339DC4}" type="slidenum">
              <a:rPr lang="en-US" smtClean="0"/>
              <a:t>79</a:t>
            </a:fld>
            <a:endParaRPr lang="en-US"/>
          </a:p>
        </p:txBody>
      </p:sp>
      <p:sp>
        <p:nvSpPr>
          <p:cNvPr id="5" name="Footer Placeholder 4">
            <a:extLst>
              <a:ext uri="{FF2B5EF4-FFF2-40B4-BE49-F238E27FC236}">
                <a16:creationId xmlns:a16="http://schemas.microsoft.com/office/drawing/2014/main" id="{61595E15-70F3-6F75-5493-4FF8938FC333}"/>
              </a:ext>
            </a:extLst>
          </p:cNvPr>
          <p:cNvSpPr>
            <a:spLocks noGrp="1"/>
          </p:cNvSpPr>
          <p:nvPr>
            <p:ph type="ftr" sz="quarter" idx="4"/>
          </p:nvPr>
        </p:nvSpPr>
        <p:spPr/>
        <p:txBody>
          <a:bodyPr/>
          <a:lstStyle/>
          <a:p>
            <a:r>
              <a:rPr lang="en-US"/>
              <a:t>TEXAS RETIREMENT SOLUTIONS</a:t>
            </a:r>
            <a:endParaRPr lang="en-US" dirty="0"/>
          </a:p>
        </p:txBody>
      </p:sp>
    </p:spTree>
    <p:extLst>
      <p:ext uri="{BB962C8B-B14F-4D97-AF65-F5344CB8AC3E}">
        <p14:creationId xmlns:p14="http://schemas.microsoft.com/office/powerpoint/2010/main" val="529044465"/>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Text Placeholder 10">
            <a:extLst>
              <a:ext uri="{FF2B5EF4-FFF2-40B4-BE49-F238E27FC236}">
                <a16:creationId xmlns:a16="http://schemas.microsoft.com/office/drawing/2014/main" id="{3C483B50-4239-4FB1-AA66-AD0DC66EE7A5}"/>
              </a:ext>
            </a:extLst>
          </p:cNvPr>
          <p:cNvSpPr>
            <a:spLocks noGrp="1"/>
          </p:cNvSpPr>
          <p:nvPr>
            <p:ph type="body" sz="quarter" idx="13" hasCustomPrompt="1"/>
          </p:nvPr>
        </p:nvSpPr>
        <p:spPr>
          <a:xfrm>
            <a:off x="3657600" y="1600200"/>
            <a:ext cx="4572000" cy="533400"/>
          </a:xfrm>
        </p:spPr>
        <p:txBody>
          <a:bodyPr>
            <a:normAutofit/>
          </a:bodyPr>
          <a:lstStyle>
            <a:lvl1pPr marL="0" indent="0" algn="r">
              <a:buNone/>
              <a:defRPr sz="2100">
                <a:solidFill>
                  <a:schemeClr val="bg1"/>
                </a:solidFill>
              </a:defRPr>
            </a:lvl1pPr>
          </a:lstStyle>
          <a:p>
            <a:pPr lvl="0"/>
            <a:r>
              <a:rPr lang="en-US" dirty="0"/>
              <a:t>Introduction</a:t>
            </a:r>
          </a:p>
        </p:txBody>
      </p:sp>
      <p:sp>
        <p:nvSpPr>
          <p:cNvPr id="9" name="Title 1">
            <a:extLst>
              <a:ext uri="{FF2B5EF4-FFF2-40B4-BE49-F238E27FC236}">
                <a16:creationId xmlns:a16="http://schemas.microsoft.com/office/drawing/2014/main" id="{49C3262D-3319-4C35-B8EC-49CEF3AE982D}"/>
              </a:ext>
            </a:extLst>
          </p:cNvPr>
          <p:cNvSpPr>
            <a:spLocks noGrp="1"/>
          </p:cNvSpPr>
          <p:nvPr>
            <p:ph type="ctrTitle" hasCustomPrompt="1"/>
          </p:nvPr>
        </p:nvSpPr>
        <p:spPr>
          <a:xfrm>
            <a:off x="1828800" y="2171700"/>
            <a:ext cx="6400800" cy="838200"/>
          </a:xfrm>
        </p:spPr>
        <p:txBody>
          <a:bodyPr/>
          <a:lstStyle>
            <a:lvl1pPr algn="r">
              <a:defRPr sz="4050" baseline="0">
                <a:solidFill>
                  <a:srgbClr val="012A9D"/>
                </a:solidFill>
              </a:defRPr>
            </a:lvl1pPr>
          </a:lstStyle>
          <a:p>
            <a:r>
              <a:rPr lang="en-US" dirty="0"/>
              <a:t>MAIN TITTLE</a:t>
            </a:r>
          </a:p>
        </p:txBody>
      </p:sp>
      <p:pic>
        <p:nvPicPr>
          <p:cNvPr id="3" name="Picture 2" descr="Two people laughing&#10;&#10;Description automatically generated with medium confidence">
            <a:extLst>
              <a:ext uri="{FF2B5EF4-FFF2-40B4-BE49-F238E27FC236}">
                <a16:creationId xmlns:a16="http://schemas.microsoft.com/office/drawing/2014/main" id="{B3827E41-A2DF-FF18-62A8-400854DEF3B1}"/>
              </a:ext>
            </a:extLst>
          </p:cNvPr>
          <p:cNvPicPr>
            <a:picLocks noChangeAspect="1"/>
          </p:cNvPicPr>
          <p:nvPr userDrawn="1"/>
        </p:nvPicPr>
        <p:blipFill>
          <a:blip r:embed="rId2" cstate="screen">
            <a:duotone>
              <a:schemeClr val="accent1">
                <a:shade val="45000"/>
                <a:satMod val="135000"/>
              </a:schemeClr>
              <a:prstClr val="white"/>
            </a:duotone>
            <a:alphaModFix amt="40000"/>
            <a:extLst>
              <a:ext uri="{BEBA8EAE-BF5A-486C-A8C5-ECC9F3942E4B}">
                <a14:imgProps xmlns:a14="http://schemas.microsoft.com/office/drawing/2010/main">
                  <a14:imgLayer r:embed="rId3">
                    <a14:imgEffect>
                      <a14:colorTemperature colorTemp="6192"/>
                    </a14:imgEffect>
                  </a14:imgLayer>
                </a14:imgProps>
              </a:ext>
              <a:ext uri="{28A0092B-C50C-407E-A947-70E740481C1C}">
                <a14:useLocalDpi xmlns:a14="http://schemas.microsoft.com/office/drawing/2010/main"/>
              </a:ext>
            </a:extLst>
          </a:blip>
          <a:stretch>
            <a:fillRect/>
          </a:stretch>
        </p:blipFill>
        <p:spPr>
          <a:xfrm>
            <a:off x="999" y="6773"/>
            <a:ext cx="9142003" cy="6851227"/>
          </a:xfrm>
          <a:prstGeom prst="rect">
            <a:avLst/>
          </a:prstGeom>
          <a:solidFill>
            <a:srgbClr val="196BAC"/>
          </a:solidFill>
          <a:effectLst>
            <a:outerShdw blurRad="50800" dist="50800" dir="5400000" algn="ctr" rotWithShape="0">
              <a:srgbClr val="196BAC"/>
            </a:outerShdw>
          </a:effectLst>
        </p:spPr>
      </p:pic>
      <p:sp>
        <p:nvSpPr>
          <p:cNvPr id="4" name="Diagonal Stripe 3">
            <a:extLst>
              <a:ext uri="{FF2B5EF4-FFF2-40B4-BE49-F238E27FC236}">
                <a16:creationId xmlns:a16="http://schemas.microsoft.com/office/drawing/2014/main" id="{9AB22CB6-0DDA-F5CA-EBB6-882E9F5B3CC5}"/>
              </a:ext>
            </a:extLst>
          </p:cNvPr>
          <p:cNvSpPr/>
          <p:nvPr userDrawn="1"/>
        </p:nvSpPr>
        <p:spPr>
          <a:xfrm>
            <a:off x="0" y="0"/>
            <a:ext cx="2387600" cy="2661920"/>
          </a:xfrm>
          <a:prstGeom prst="diagStripe">
            <a:avLst>
              <a:gd name="adj" fmla="val 53086"/>
            </a:avLst>
          </a:prstGeom>
          <a:solidFill>
            <a:srgbClr val="00A65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solidFill>
                <a:schemeClr val="tx1"/>
              </a:solidFill>
            </a:endParaRPr>
          </a:p>
        </p:txBody>
      </p:sp>
      <p:sp>
        <p:nvSpPr>
          <p:cNvPr id="11" name="Right Triangle 10">
            <a:extLst>
              <a:ext uri="{FF2B5EF4-FFF2-40B4-BE49-F238E27FC236}">
                <a16:creationId xmlns:a16="http://schemas.microsoft.com/office/drawing/2014/main" id="{65B17BAD-17F4-E84E-A79A-5D2797228981}"/>
              </a:ext>
            </a:extLst>
          </p:cNvPr>
          <p:cNvSpPr/>
          <p:nvPr userDrawn="1"/>
        </p:nvSpPr>
        <p:spPr>
          <a:xfrm rot="5400000">
            <a:off x="-56727" y="56727"/>
            <a:ext cx="1408853" cy="1295400"/>
          </a:xfrm>
          <a:prstGeom prst="rtTriangle">
            <a:avLst/>
          </a:prstGeom>
          <a:solidFill>
            <a:srgbClr val="196BA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sp>
        <p:nvSpPr>
          <p:cNvPr id="12" name="Diagonal Stripe 11">
            <a:extLst>
              <a:ext uri="{FF2B5EF4-FFF2-40B4-BE49-F238E27FC236}">
                <a16:creationId xmlns:a16="http://schemas.microsoft.com/office/drawing/2014/main" id="{AFCA7F18-86CA-6C3B-5564-7E43DDB756D6}"/>
              </a:ext>
            </a:extLst>
          </p:cNvPr>
          <p:cNvSpPr/>
          <p:nvPr userDrawn="1"/>
        </p:nvSpPr>
        <p:spPr>
          <a:xfrm rot="10800000">
            <a:off x="6755401" y="4234180"/>
            <a:ext cx="2387600" cy="2661920"/>
          </a:xfrm>
          <a:prstGeom prst="diagStripe">
            <a:avLst>
              <a:gd name="adj" fmla="val 53086"/>
            </a:avLst>
          </a:prstGeom>
          <a:solidFill>
            <a:srgbClr val="00A65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solidFill>
                <a:schemeClr val="tx1"/>
              </a:solidFill>
            </a:endParaRPr>
          </a:p>
        </p:txBody>
      </p:sp>
      <p:sp>
        <p:nvSpPr>
          <p:cNvPr id="13" name="Right Triangle 12">
            <a:extLst>
              <a:ext uri="{FF2B5EF4-FFF2-40B4-BE49-F238E27FC236}">
                <a16:creationId xmlns:a16="http://schemas.microsoft.com/office/drawing/2014/main" id="{F31740C5-FF2A-EE7A-4661-8FD036332068}"/>
              </a:ext>
            </a:extLst>
          </p:cNvPr>
          <p:cNvSpPr/>
          <p:nvPr userDrawn="1"/>
        </p:nvSpPr>
        <p:spPr>
          <a:xfrm rot="16200000">
            <a:off x="7791874" y="5531697"/>
            <a:ext cx="1408853" cy="1295400"/>
          </a:xfrm>
          <a:prstGeom prst="rtTriangle">
            <a:avLst/>
          </a:prstGeom>
          <a:solidFill>
            <a:srgbClr val="196BA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4895267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1"/>
            <a:ext cx="2133600" cy="365125"/>
          </a:xfrm>
          <a:prstGeom prst="rect">
            <a:avLst/>
          </a:prstGeom>
        </p:spPr>
        <p:txBody>
          <a:bodyPr/>
          <a:lstStyle/>
          <a:p>
            <a:fld id="{67D3A7AF-B112-1944-AFFA-C0EAA0AD48FE}" type="datetimeFigureOut">
              <a:rPr lang="en-US" smtClean="0"/>
              <a:pPr/>
              <a:t>9/1/2023</a:t>
            </a:fld>
            <a:endParaRPr lang="en-US"/>
          </a:p>
        </p:txBody>
      </p:sp>
      <p:sp>
        <p:nvSpPr>
          <p:cNvPr id="5" name="Footer Placeholder 4"/>
          <p:cNvSpPr>
            <a:spLocks noGrp="1"/>
          </p:cNvSpPr>
          <p:nvPr>
            <p:ph type="ftr" sz="quarter" idx="11"/>
          </p:nvPr>
        </p:nvSpPr>
        <p:spPr>
          <a:xfrm>
            <a:off x="3124200" y="6356351"/>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1"/>
            <a:ext cx="2133600" cy="365125"/>
          </a:xfrm>
          <a:prstGeom prst="rect">
            <a:avLst/>
          </a:prstGeom>
        </p:spPr>
        <p:txBody>
          <a:bodyPr/>
          <a:lstStyle/>
          <a:p>
            <a:fld id="{CD3FA38A-006F-124B-8A51-CDDC49716C82}" type="slidenum">
              <a:rPr lang="en-US" smtClean="0"/>
              <a:pPr/>
              <a:t>‹#›</a:t>
            </a:fld>
            <a:endParaRPr lang="en-US"/>
          </a:p>
        </p:txBody>
      </p:sp>
    </p:spTree>
    <p:extLst>
      <p:ext uri="{BB962C8B-B14F-4D97-AF65-F5344CB8AC3E}">
        <p14:creationId xmlns:p14="http://schemas.microsoft.com/office/powerpoint/2010/main" val="24559163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9"/>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1"/>
            <a:ext cx="2133600" cy="365125"/>
          </a:xfrm>
          <a:prstGeom prst="rect">
            <a:avLst/>
          </a:prstGeom>
        </p:spPr>
        <p:txBody>
          <a:bodyPr/>
          <a:lstStyle/>
          <a:p>
            <a:fld id="{67D3A7AF-B112-1944-AFFA-C0EAA0AD48FE}" type="datetimeFigureOut">
              <a:rPr lang="en-US" smtClean="0"/>
              <a:pPr/>
              <a:t>9/1/2023</a:t>
            </a:fld>
            <a:endParaRPr lang="en-US"/>
          </a:p>
        </p:txBody>
      </p:sp>
      <p:sp>
        <p:nvSpPr>
          <p:cNvPr id="5" name="Footer Placeholder 4"/>
          <p:cNvSpPr>
            <a:spLocks noGrp="1"/>
          </p:cNvSpPr>
          <p:nvPr>
            <p:ph type="ftr" sz="quarter" idx="11"/>
          </p:nvPr>
        </p:nvSpPr>
        <p:spPr>
          <a:xfrm>
            <a:off x="3124200" y="6356351"/>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1"/>
            <a:ext cx="2133600" cy="365125"/>
          </a:xfrm>
          <a:prstGeom prst="rect">
            <a:avLst/>
          </a:prstGeom>
        </p:spPr>
        <p:txBody>
          <a:bodyPr/>
          <a:lstStyle/>
          <a:p>
            <a:fld id="{CD3FA38A-006F-124B-8A51-CDDC49716C82}" type="slidenum">
              <a:rPr lang="en-US" smtClean="0"/>
              <a:pPr/>
              <a:t>‹#›</a:t>
            </a:fld>
            <a:endParaRPr lang="en-US"/>
          </a:p>
        </p:txBody>
      </p:sp>
    </p:spTree>
    <p:extLst>
      <p:ext uri="{BB962C8B-B14F-4D97-AF65-F5344CB8AC3E}">
        <p14:creationId xmlns:p14="http://schemas.microsoft.com/office/powerpoint/2010/main" val="36704778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x">
  <p:cSld name="Title,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7813"/>
            <a:ext cx="7772400" cy="1143000"/>
          </a:xfrm>
        </p:spPr>
        <p:txBody>
          <a:bodyPr/>
          <a:lstStyle/>
          <a:p>
            <a:r>
              <a:rPr lang="en-US"/>
              <a:t>Click to edit Master title style</a:t>
            </a:r>
          </a:p>
        </p:txBody>
      </p:sp>
      <p:sp>
        <p:nvSpPr>
          <p:cNvPr id="3" name="Content Placeholder 2"/>
          <p:cNvSpPr>
            <a:spLocks noGrp="1"/>
          </p:cNvSpPr>
          <p:nvPr>
            <p:ph sz="half" idx="1"/>
          </p:nvPr>
        </p:nvSpPr>
        <p:spPr>
          <a:xfrm>
            <a:off x="914400" y="1600200"/>
            <a:ext cx="3810000" cy="4530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876800" y="1600200"/>
            <a:ext cx="3810000" cy="4530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9"/>
          <p:cNvSpPr>
            <a:spLocks noGrp="1" noChangeArrowheads="1"/>
          </p:cNvSpPr>
          <p:nvPr>
            <p:ph type="dt" sz="half" idx="10"/>
          </p:nvPr>
        </p:nvSpPr>
        <p:spPr>
          <a:xfrm>
            <a:off x="914400" y="6251575"/>
            <a:ext cx="1981200" cy="457200"/>
          </a:xfrm>
          <a:prstGeom prst="rect">
            <a:avLst/>
          </a:prstGeom>
          <a:ln/>
        </p:spPr>
        <p:txBody>
          <a:bodyPr/>
          <a:lstStyle>
            <a:lvl1pPr>
              <a:defRPr/>
            </a:lvl1pPr>
          </a:lstStyle>
          <a:p>
            <a:pPr>
              <a:defRPr/>
            </a:pPr>
            <a:endParaRPr lang="en-US"/>
          </a:p>
        </p:txBody>
      </p:sp>
      <p:sp>
        <p:nvSpPr>
          <p:cNvPr id="6" name="Rectangle 10"/>
          <p:cNvSpPr>
            <a:spLocks noGrp="1" noChangeArrowheads="1"/>
          </p:cNvSpPr>
          <p:nvPr>
            <p:ph type="ftr" sz="quarter" idx="11"/>
          </p:nvPr>
        </p:nvSpPr>
        <p:spPr>
          <a:xfrm>
            <a:off x="3352800" y="6248400"/>
            <a:ext cx="2971800" cy="457200"/>
          </a:xfrm>
          <a:prstGeom prst="rect">
            <a:avLst/>
          </a:prstGeom>
          <a:ln/>
        </p:spPr>
        <p:txBody>
          <a:bodyPr/>
          <a:lstStyle>
            <a:lvl1pPr>
              <a:defRPr/>
            </a:lvl1pPr>
          </a:lstStyle>
          <a:p>
            <a:pPr>
              <a:defRPr/>
            </a:pPr>
            <a:endParaRPr lang="en-US"/>
          </a:p>
        </p:txBody>
      </p:sp>
      <p:sp>
        <p:nvSpPr>
          <p:cNvPr id="7" name="Rectangle 11"/>
          <p:cNvSpPr>
            <a:spLocks noGrp="1" noChangeArrowheads="1"/>
          </p:cNvSpPr>
          <p:nvPr>
            <p:ph type="sldNum" sz="quarter" idx="12"/>
          </p:nvPr>
        </p:nvSpPr>
        <p:spPr>
          <a:xfrm>
            <a:off x="6781800" y="6248400"/>
            <a:ext cx="1905000" cy="457200"/>
          </a:xfrm>
          <a:prstGeom prst="rect">
            <a:avLst/>
          </a:prstGeom>
          <a:ln/>
        </p:spPr>
        <p:txBody>
          <a:bodyPr/>
          <a:lstStyle>
            <a:lvl1pPr>
              <a:defRPr/>
            </a:lvl1pPr>
          </a:lstStyle>
          <a:p>
            <a:pPr>
              <a:defRPr/>
            </a:pPr>
            <a:fld id="{142CF08B-31EB-478C-9299-1C55ED6543D4}" type="slidenum">
              <a:rPr lang="en-US"/>
              <a:pPr>
                <a:defRPr/>
              </a:pPr>
              <a:t>‹#›</a:t>
            </a:fld>
            <a:endParaRPr lang="en-US" dirty="0"/>
          </a:p>
        </p:txBody>
      </p:sp>
    </p:spTree>
    <p:extLst>
      <p:ext uri="{BB962C8B-B14F-4D97-AF65-F5344CB8AC3E}">
        <p14:creationId xmlns:p14="http://schemas.microsoft.com/office/powerpoint/2010/main" val="41396702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3 Point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4637"/>
            <a:ext cx="5029200" cy="868363"/>
          </a:xfrm>
        </p:spPr>
        <p:txBody>
          <a:bodyPr/>
          <a:lstStyle>
            <a:lvl1pPr>
              <a:defRPr sz="4050" baseline="0">
                <a:solidFill>
                  <a:srgbClr val="012A9D"/>
                </a:solidFill>
              </a:defRPr>
            </a:lvl1pPr>
          </a:lstStyle>
          <a:p>
            <a:r>
              <a:rPr lang="en-US" dirty="0"/>
              <a:t>THREE POINT</a:t>
            </a:r>
          </a:p>
        </p:txBody>
      </p:sp>
      <p:sp>
        <p:nvSpPr>
          <p:cNvPr id="3" name="Content Placeholder 2"/>
          <p:cNvSpPr>
            <a:spLocks noGrp="1"/>
          </p:cNvSpPr>
          <p:nvPr>
            <p:ph idx="1"/>
          </p:nvPr>
        </p:nvSpPr>
        <p:spPr>
          <a:xfrm>
            <a:off x="457200" y="2209801"/>
            <a:ext cx="8229600" cy="68580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0" hasCustomPrompt="1"/>
          </p:nvPr>
        </p:nvSpPr>
        <p:spPr>
          <a:xfrm>
            <a:off x="457200" y="1143000"/>
            <a:ext cx="5029200" cy="533400"/>
          </a:xfrm>
        </p:spPr>
        <p:txBody>
          <a:bodyPr/>
          <a:lstStyle>
            <a:lvl1pPr marL="0" indent="0">
              <a:buNone/>
              <a:defRPr sz="2400" b="0" baseline="0"/>
            </a:lvl1pPr>
          </a:lstStyle>
          <a:p>
            <a:pPr lvl="0"/>
            <a:r>
              <a:rPr lang="en-US" dirty="0"/>
              <a:t>SUBTITTLE</a:t>
            </a:r>
          </a:p>
        </p:txBody>
      </p:sp>
      <p:sp>
        <p:nvSpPr>
          <p:cNvPr id="11" name="Text Placeholder 10"/>
          <p:cNvSpPr>
            <a:spLocks noGrp="1"/>
          </p:cNvSpPr>
          <p:nvPr>
            <p:ph type="body" sz="quarter" idx="11" hasCustomPrompt="1"/>
          </p:nvPr>
        </p:nvSpPr>
        <p:spPr>
          <a:xfrm>
            <a:off x="457200" y="1828800"/>
            <a:ext cx="5029200" cy="381000"/>
          </a:xfrm>
        </p:spPr>
        <p:txBody>
          <a:bodyPr>
            <a:normAutofit/>
          </a:bodyPr>
          <a:lstStyle>
            <a:lvl1pPr marL="0" indent="0">
              <a:buNone/>
              <a:defRPr sz="1800" b="1"/>
            </a:lvl1pPr>
          </a:lstStyle>
          <a:p>
            <a:pPr lvl="0"/>
            <a:r>
              <a:rPr lang="en-US" dirty="0"/>
              <a:t>MAIN POINT</a:t>
            </a:r>
          </a:p>
        </p:txBody>
      </p:sp>
      <p:sp>
        <p:nvSpPr>
          <p:cNvPr id="16" name="Content Placeholder 2"/>
          <p:cNvSpPr>
            <a:spLocks noGrp="1"/>
          </p:cNvSpPr>
          <p:nvPr>
            <p:ph idx="12"/>
          </p:nvPr>
        </p:nvSpPr>
        <p:spPr>
          <a:xfrm>
            <a:off x="457200" y="3276601"/>
            <a:ext cx="8229600" cy="68580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Text Placeholder 10"/>
          <p:cNvSpPr>
            <a:spLocks noGrp="1"/>
          </p:cNvSpPr>
          <p:nvPr>
            <p:ph type="body" sz="quarter" idx="13" hasCustomPrompt="1"/>
          </p:nvPr>
        </p:nvSpPr>
        <p:spPr>
          <a:xfrm>
            <a:off x="457200" y="2895600"/>
            <a:ext cx="5029200" cy="381000"/>
          </a:xfrm>
        </p:spPr>
        <p:txBody>
          <a:bodyPr>
            <a:normAutofit/>
          </a:bodyPr>
          <a:lstStyle>
            <a:lvl1pPr marL="0" indent="0">
              <a:buNone/>
              <a:defRPr sz="1800" b="1"/>
            </a:lvl1pPr>
          </a:lstStyle>
          <a:p>
            <a:pPr lvl="0"/>
            <a:r>
              <a:rPr lang="en-US" dirty="0"/>
              <a:t>MAIN POINT</a:t>
            </a:r>
          </a:p>
        </p:txBody>
      </p:sp>
      <p:sp>
        <p:nvSpPr>
          <p:cNvPr id="18" name="Content Placeholder 2"/>
          <p:cNvSpPr>
            <a:spLocks noGrp="1"/>
          </p:cNvSpPr>
          <p:nvPr>
            <p:ph idx="14"/>
          </p:nvPr>
        </p:nvSpPr>
        <p:spPr>
          <a:xfrm>
            <a:off x="457200" y="4343401"/>
            <a:ext cx="8229600" cy="68580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Text Placeholder 10"/>
          <p:cNvSpPr>
            <a:spLocks noGrp="1"/>
          </p:cNvSpPr>
          <p:nvPr>
            <p:ph type="body" sz="quarter" idx="15" hasCustomPrompt="1"/>
          </p:nvPr>
        </p:nvSpPr>
        <p:spPr>
          <a:xfrm>
            <a:off x="457200" y="3962400"/>
            <a:ext cx="5029200" cy="381000"/>
          </a:xfrm>
        </p:spPr>
        <p:txBody>
          <a:bodyPr>
            <a:normAutofit/>
          </a:bodyPr>
          <a:lstStyle>
            <a:lvl1pPr marL="0" indent="0">
              <a:buNone/>
              <a:defRPr sz="1800" b="1"/>
            </a:lvl1pPr>
          </a:lstStyle>
          <a:p>
            <a:pPr lvl="0"/>
            <a:r>
              <a:rPr lang="en-US" dirty="0"/>
              <a:t>MAIN POINT</a:t>
            </a:r>
          </a:p>
        </p:txBody>
      </p:sp>
    </p:spTree>
    <p:extLst>
      <p:ext uri="{BB962C8B-B14F-4D97-AF65-F5344CB8AC3E}">
        <p14:creationId xmlns:p14="http://schemas.microsoft.com/office/powerpoint/2010/main" val="2818124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9928512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2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934345D-EB67-3346-AA70-8C734AFB6B17}"/>
              </a:ext>
            </a:extLst>
          </p:cNvPr>
          <p:cNvSpPr/>
          <p:nvPr userDrawn="1"/>
        </p:nvSpPr>
        <p:spPr>
          <a:xfrm>
            <a:off x="0" y="0"/>
            <a:ext cx="3531870" cy="6858000"/>
          </a:xfrm>
          <a:prstGeom prst="rect">
            <a:avLst/>
          </a:prstGeom>
          <a:solidFill>
            <a:srgbClr val="109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 name="Content Placeholder 2">
            <a:extLst>
              <a:ext uri="{FF2B5EF4-FFF2-40B4-BE49-F238E27FC236}">
                <a16:creationId xmlns:a16="http://schemas.microsoft.com/office/drawing/2014/main" id="{BCE2AD42-126F-114F-8E2F-0D985674E0FB}"/>
              </a:ext>
            </a:extLst>
          </p:cNvPr>
          <p:cNvSpPr>
            <a:spLocks noGrp="1"/>
          </p:cNvSpPr>
          <p:nvPr>
            <p:ph idx="10"/>
          </p:nvPr>
        </p:nvSpPr>
        <p:spPr>
          <a:xfrm>
            <a:off x="4572000" y="1143000"/>
            <a:ext cx="3886200" cy="5143501"/>
          </a:xfrm>
          <a:prstGeom prst="rect">
            <a:avLst/>
          </a:prstGeom>
        </p:spPr>
        <p:txBody>
          <a:bodyPr/>
          <a:lstStyle>
            <a:lvl1pPr marL="257175" indent="-257175">
              <a:buFont typeface="Franklin Gothic Book" panose="020B0604020202020204" pitchFamily="34" charset="0"/>
              <a:buChar char="•"/>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1">
            <a:extLst>
              <a:ext uri="{FF2B5EF4-FFF2-40B4-BE49-F238E27FC236}">
                <a16:creationId xmlns:a16="http://schemas.microsoft.com/office/drawing/2014/main" id="{9BBDC5F9-D6CE-9A42-B9EA-31D8E9EDEDBD}"/>
              </a:ext>
            </a:extLst>
          </p:cNvPr>
          <p:cNvSpPr>
            <a:spLocks noGrp="1"/>
          </p:cNvSpPr>
          <p:nvPr>
            <p:ph type="ctrTitle"/>
          </p:nvPr>
        </p:nvSpPr>
        <p:spPr>
          <a:xfrm>
            <a:off x="685800" y="1828800"/>
            <a:ext cx="2462022" cy="2743200"/>
          </a:xfrm>
        </p:spPr>
        <p:txBody>
          <a:bodyPr lIns="0" tIns="155448" rIns="0" bIns="0" anchor="t">
            <a:normAutofit/>
          </a:bodyPr>
          <a:lstStyle>
            <a:lvl1pPr algn="l">
              <a:defRPr sz="3000">
                <a:solidFill>
                  <a:schemeClr val="bg1"/>
                </a:solidFill>
              </a:defRPr>
            </a:lvl1pPr>
          </a:lstStyle>
          <a:p>
            <a:r>
              <a:rPr lang="en-US" dirty="0"/>
              <a:t>Click to edit Master title style</a:t>
            </a:r>
          </a:p>
        </p:txBody>
      </p:sp>
      <p:sp>
        <p:nvSpPr>
          <p:cNvPr id="10" name="Subtitle 2">
            <a:extLst>
              <a:ext uri="{FF2B5EF4-FFF2-40B4-BE49-F238E27FC236}">
                <a16:creationId xmlns:a16="http://schemas.microsoft.com/office/drawing/2014/main" id="{D7D55D6D-749C-F849-B557-5B8CD3EB1427}"/>
              </a:ext>
            </a:extLst>
          </p:cNvPr>
          <p:cNvSpPr>
            <a:spLocks noGrp="1"/>
          </p:cNvSpPr>
          <p:nvPr>
            <p:ph type="subTitle" idx="1" hasCustomPrompt="1"/>
          </p:nvPr>
        </p:nvSpPr>
        <p:spPr>
          <a:xfrm>
            <a:off x="685802" y="4206240"/>
            <a:ext cx="2667377" cy="274320"/>
          </a:xfrm>
        </p:spPr>
        <p:txBody>
          <a:bodyPr>
            <a:noAutofit/>
          </a:bodyPr>
          <a:lstStyle>
            <a:lvl1pPr marL="0" indent="0" algn="l">
              <a:buNone/>
              <a:defRPr sz="1500" spc="0">
                <a:solidFill>
                  <a:schemeClr val="bg1"/>
                </a:solidFill>
                <a:latin typeface="+mn-lt"/>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4" name="Picture 3">
            <a:extLst>
              <a:ext uri="{FF2B5EF4-FFF2-40B4-BE49-F238E27FC236}">
                <a16:creationId xmlns:a16="http://schemas.microsoft.com/office/drawing/2014/main" id="{263DEA70-E464-C334-A02A-6562E984FD07}"/>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4949" y="6457840"/>
            <a:ext cx="1956759" cy="400160"/>
          </a:xfrm>
          <a:prstGeom prst="rect">
            <a:avLst/>
          </a:prstGeom>
          <a:ln>
            <a:noFill/>
          </a:ln>
        </p:spPr>
      </p:pic>
    </p:spTree>
    <p:extLst>
      <p:ext uri="{BB962C8B-B14F-4D97-AF65-F5344CB8AC3E}">
        <p14:creationId xmlns:p14="http://schemas.microsoft.com/office/powerpoint/2010/main" val="42799119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4_Title Only">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669F3F97-2915-7341-B4FD-D23B73ED7F0F}"/>
              </a:ext>
            </a:extLst>
          </p:cNvPr>
          <p:cNvSpPr>
            <a:spLocks noGrp="1"/>
          </p:cNvSpPr>
          <p:nvPr>
            <p:ph type="sldNum" sz="quarter" idx="10"/>
          </p:nvPr>
        </p:nvSpPr>
        <p:spPr/>
        <p:txBody>
          <a:bodyPr/>
          <a:lstStyle>
            <a:lvl1pPr>
              <a:defRPr>
                <a:solidFill>
                  <a:schemeClr val="bg1"/>
                </a:solidFill>
              </a:defRPr>
            </a:lvl1pPr>
          </a:lstStyle>
          <a:p>
            <a:fld id="{6CE93059-664D-844A-B143-B7E2D894D813}" type="slidenum">
              <a:rPr lang="en-US" smtClean="0"/>
              <a:pPr/>
              <a:t>‹#›</a:t>
            </a:fld>
            <a:endParaRPr lang="en-US" dirty="0"/>
          </a:p>
        </p:txBody>
      </p:sp>
      <p:sp>
        <p:nvSpPr>
          <p:cNvPr id="7" name="Title 1">
            <a:extLst>
              <a:ext uri="{FF2B5EF4-FFF2-40B4-BE49-F238E27FC236}">
                <a16:creationId xmlns:a16="http://schemas.microsoft.com/office/drawing/2014/main" id="{401E7859-DE04-9448-AF2D-663A960BA7E9}"/>
              </a:ext>
            </a:extLst>
          </p:cNvPr>
          <p:cNvSpPr>
            <a:spLocks noGrp="1"/>
          </p:cNvSpPr>
          <p:nvPr>
            <p:ph type="ctrTitle"/>
          </p:nvPr>
        </p:nvSpPr>
        <p:spPr>
          <a:xfrm>
            <a:off x="685802" y="2514600"/>
            <a:ext cx="7772399" cy="2149997"/>
          </a:xfrm>
        </p:spPr>
        <p:txBody>
          <a:bodyPr lIns="0" tIns="155448" rIns="0" bIns="0" anchor="t">
            <a:normAutofit/>
          </a:bodyPr>
          <a:lstStyle>
            <a:lvl1pPr algn="l">
              <a:defRPr sz="3000">
                <a:solidFill>
                  <a:schemeClr val="tx1"/>
                </a:solidFill>
              </a:defRPr>
            </a:lvl1pPr>
          </a:lstStyle>
          <a:p>
            <a:r>
              <a:rPr lang="en-US" dirty="0"/>
              <a:t>Click to edit Master title style</a:t>
            </a:r>
          </a:p>
        </p:txBody>
      </p:sp>
      <p:sp>
        <p:nvSpPr>
          <p:cNvPr id="14" name="Subtitle 2">
            <a:extLst>
              <a:ext uri="{FF2B5EF4-FFF2-40B4-BE49-F238E27FC236}">
                <a16:creationId xmlns:a16="http://schemas.microsoft.com/office/drawing/2014/main" id="{1D0A7CEE-229F-AA43-8556-017BC7B17E9B}"/>
              </a:ext>
            </a:extLst>
          </p:cNvPr>
          <p:cNvSpPr>
            <a:spLocks noGrp="1"/>
          </p:cNvSpPr>
          <p:nvPr>
            <p:ph type="subTitle" idx="1" hasCustomPrompt="1"/>
          </p:nvPr>
        </p:nvSpPr>
        <p:spPr>
          <a:xfrm>
            <a:off x="685802" y="2057400"/>
            <a:ext cx="7772399" cy="451861"/>
          </a:xfrm>
        </p:spPr>
        <p:txBody>
          <a:bodyPr>
            <a:normAutofit/>
          </a:bodyPr>
          <a:lstStyle>
            <a:lvl1pPr marL="0" indent="0" algn="l">
              <a:buNone/>
              <a:defRPr sz="2250" spc="225">
                <a:solidFill>
                  <a:schemeClr val="accent2"/>
                </a:solidFill>
                <a:latin typeface="+mj-lt"/>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Tree>
    <p:extLst>
      <p:ext uri="{BB962C8B-B14F-4D97-AF65-F5344CB8AC3E}">
        <p14:creationId xmlns:p14="http://schemas.microsoft.com/office/powerpoint/2010/main" val="5676957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184355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216A3D1-368B-5347-AD0B-15CB39B10556}"/>
              </a:ext>
            </a:extLst>
          </p:cNvPr>
          <p:cNvSpPr>
            <a:spLocks noGrp="1"/>
          </p:cNvSpPr>
          <p:nvPr>
            <p:ph idx="1"/>
          </p:nvPr>
        </p:nvSpPr>
        <p:spPr>
          <a:xfrm>
            <a:off x="685801" y="2514600"/>
            <a:ext cx="7772399" cy="3429000"/>
          </a:xfrm>
          <a:prstGeom prst="rect">
            <a:avLst/>
          </a:prstGeom>
        </p:spPr>
        <p:txBody>
          <a:bodyPr/>
          <a:lstStyle>
            <a:lvl1pPr marL="257175" indent="-257175">
              <a:buFont typeface="Franklin Gothic Book" panose="020B0604020202020204" pitchFamily="34" charset="0"/>
              <a:buChar char="•"/>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a:extLst>
              <a:ext uri="{FF2B5EF4-FFF2-40B4-BE49-F238E27FC236}">
                <a16:creationId xmlns:a16="http://schemas.microsoft.com/office/drawing/2014/main" id="{A854E7D8-621A-324C-9BE9-59E160708DBA}"/>
              </a:ext>
            </a:extLst>
          </p:cNvPr>
          <p:cNvSpPr>
            <a:spLocks noGrp="1"/>
          </p:cNvSpPr>
          <p:nvPr>
            <p:ph type="sldNum" sz="quarter" idx="10"/>
          </p:nvPr>
        </p:nvSpPr>
        <p:spPr/>
        <p:txBody>
          <a:bodyPr/>
          <a:lstStyle/>
          <a:p>
            <a:fld id="{6CE93059-664D-844A-B143-B7E2D894D813}" type="slidenum">
              <a:rPr lang="en-US" smtClean="0"/>
              <a:pPr/>
              <a:t>‹#›</a:t>
            </a:fld>
            <a:endParaRPr lang="en-US"/>
          </a:p>
        </p:txBody>
      </p:sp>
      <p:sp>
        <p:nvSpPr>
          <p:cNvPr id="8" name="Title 1">
            <a:extLst>
              <a:ext uri="{FF2B5EF4-FFF2-40B4-BE49-F238E27FC236}">
                <a16:creationId xmlns:a16="http://schemas.microsoft.com/office/drawing/2014/main" id="{542550E9-C8C8-EB49-AEE8-0D9110AAB253}"/>
              </a:ext>
            </a:extLst>
          </p:cNvPr>
          <p:cNvSpPr>
            <a:spLocks noGrp="1"/>
          </p:cNvSpPr>
          <p:nvPr>
            <p:ph type="ctrTitle"/>
          </p:nvPr>
        </p:nvSpPr>
        <p:spPr>
          <a:xfrm>
            <a:off x="685800" y="914400"/>
            <a:ext cx="7772400" cy="1188720"/>
          </a:xfrm>
        </p:spPr>
        <p:txBody>
          <a:bodyPr lIns="0" tIns="155448" rIns="0" bIns="0" anchor="t">
            <a:normAutofit/>
          </a:bodyPr>
          <a:lstStyle>
            <a:lvl1pPr algn="l">
              <a:defRPr sz="3000"/>
            </a:lvl1pPr>
          </a:lstStyle>
          <a:p>
            <a:r>
              <a:rPr lang="en-US"/>
              <a:t>Click to edit Master title style</a:t>
            </a:r>
          </a:p>
        </p:txBody>
      </p:sp>
    </p:spTree>
    <p:extLst>
      <p:ext uri="{BB962C8B-B14F-4D97-AF65-F5344CB8AC3E}">
        <p14:creationId xmlns:p14="http://schemas.microsoft.com/office/powerpoint/2010/main" val="12994542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216A3D1-368B-5347-AD0B-15CB39B10556}"/>
              </a:ext>
            </a:extLst>
          </p:cNvPr>
          <p:cNvSpPr>
            <a:spLocks noGrp="1"/>
          </p:cNvSpPr>
          <p:nvPr>
            <p:ph idx="1"/>
          </p:nvPr>
        </p:nvSpPr>
        <p:spPr>
          <a:xfrm>
            <a:off x="685801" y="2514600"/>
            <a:ext cx="7772399" cy="3429000"/>
          </a:xfrm>
          <a:prstGeom prst="rect">
            <a:avLst/>
          </a:prstGeom>
        </p:spPr>
        <p:txBody>
          <a:bodyPr/>
          <a:lstStyle>
            <a:lvl1pPr marL="257175" indent="-257175">
              <a:buFont typeface="Franklin Gothic Book" panose="020B0604020202020204" pitchFamily="34" charset="0"/>
              <a:buChar char="•"/>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a:extLst>
              <a:ext uri="{FF2B5EF4-FFF2-40B4-BE49-F238E27FC236}">
                <a16:creationId xmlns:a16="http://schemas.microsoft.com/office/drawing/2014/main" id="{A854E7D8-621A-324C-9BE9-59E160708DBA}"/>
              </a:ext>
            </a:extLst>
          </p:cNvPr>
          <p:cNvSpPr>
            <a:spLocks noGrp="1"/>
          </p:cNvSpPr>
          <p:nvPr>
            <p:ph type="sldNum" sz="quarter" idx="10"/>
          </p:nvPr>
        </p:nvSpPr>
        <p:spPr/>
        <p:txBody>
          <a:bodyPr/>
          <a:lstStyle/>
          <a:p>
            <a:fld id="{6CE93059-664D-844A-B143-B7E2D894D813}" type="slidenum">
              <a:rPr lang="en-US" smtClean="0"/>
              <a:pPr/>
              <a:t>‹#›</a:t>
            </a:fld>
            <a:endParaRPr lang="en-US"/>
          </a:p>
        </p:txBody>
      </p:sp>
      <p:sp>
        <p:nvSpPr>
          <p:cNvPr id="8" name="Title 1">
            <a:extLst>
              <a:ext uri="{FF2B5EF4-FFF2-40B4-BE49-F238E27FC236}">
                <a16:creationId xmlns:a16="http://schemas.microsoft.com/office/drawing/2014/main" id="{542550E9-C8C8-EB49-AEE8-0D9110AAB253}"/>
              </a:ext>
            </a:extLst>
          </p:cNvPr>
          <p:cNvSpPr>
            <a:spLocks noGrp="1"/>
          </p:cNvSpPr>
          <p:nvPr>
            <p:ph type="ctrTitle"/>
          </p:nvPr>
        </p:nvSpPr>
        <p:spPr>
          <a:xfrm>
            <a:off x="685800" y="914400"/>
            <a:ext cx="7772400" cy="1188720"/>
          </a:xfrm>
        </p:spPr>
        <p:txBody>
          <a:bodyPr lIns="0" tIns="155448" rIns="0" bIns="0" anchor="t">
            <a:normAutofit/>
          </a:bodyPr>
          <a:lstStyle>
            <a:lvl1pPr algn="l">
              <a:defRPr sz="3000"/>
            </a:lvl1pPr>
          </a:lstStyle>
          <a:p>
            <a:r>
              <a:rPr lang="en-US"/>
              <a:t>Click to edit Master title style</a:t>
            </a:r>
          </a:p>
        </p:txBody>
      </p:sp>
    </p:spTree>
    <p:extLst>
      <p:ext uri="{BB962C8B-B14F-4D97-AF65-F5344CB8AC3E}">
        <p14:creationId xmlns:p14="http://schemas.microsoft.com/office/powerpoint/2010/main" val="1595148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457200" y="6356351"/>
            <a:ext cx="2133600" cy="365125"/>
          </a:xfrm>
          <a:prstGeom prst="rect">
            <a:avLst/>
          </a:prstGeom>
        </p:spPr>
        <p:txBody>
          <a:bodyPr/>
          <a:lstStyle/>
          <a:p>
            <a:fld id="{67D3A7AF-B112-1944-AFFA-C0EAA0AD48FE}" type="datetimeFigureOut">
              <a:rPr lang="en-US" smtClean="0"/>
              <a:pPr/>
              <a:t>9/1/2023</a:t>
            </a:fld>
            <a:endParaRPr lang="en-US"/>
          </a:p>
        </p:txBody>
      </p:sp>
      <p:sp>
        <p:nvSpPr>
          <p:cNvPr id="5" name="Footer Placeholder 4"/>
          <p:cNvSpPr>
            <a:spLocks noGrp="1"/>
          </p:cNvSpPr>
          <p:nvPr>
            <p:ph type="ftr" sz="quarter" idx="11"/>
          </p:nvPr>
        </p:nvSpPr>
        <p:spPr>
          <a:xfrm>
            <a:off x="3124200" y="6356351"/>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1"/>
            <a:ext cx="2133600" cy="365125"/>
          </a:xfrm>
          <a:prstGeom prst="rect">
            <a:avLst/>
          </a:prstGeom>
        </p:spPr>
        <p:txBody>
          <a:bodyPr/>
          <a:lstStyle/>
          <a:p>
            <a:fld id="{CD3FA38A-006F-124B-8A51-CDDC49716C82}" type="slidenum">
              <a:rPr lang="en-US" smtClean="0"/>
              <a:pPr/>
              <a:t>‹#›</a:t>
            </a:fld>
            <a:endParaRPr lang="en-US"/>
          </a:p>
        </p:txBody>
      </p:sp>
    </p:spTree>
    <p:extLst>
      <p:ext uri="{BB962C8B-B14F-4D97-AF65-F5344CB8AC3E}">
        <p14:creationId xmlns:p14="http://schemas.microsoft.com/office/powerpoint/2010/main" val="33570456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AF026034-B9FF-4CAC-AAF7-D5E4F9C6AB50}" type="datetimeFigureOut">
              <a:rPr lang="en-US" smtClean="0"/>
              <a:t>9/1/2023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F0C302-BBFD-4015-9E88-F6FAB4735DA0}" type="slidenum">
              <a:rPr lang="en-US" smtClean="0"/>
              <a:t>‹#›</a:t>
            </a:fld>
            <a:endParaRPr lang="en-US"/>
          </a:p>
        </p:txBody>
      </p:sp>
    </p:spTree>
    <p:extLst>
      <p:ext uri="{BB962C8B-B14F-4D97-AF65-F5344CB8AC3E}">
        <p14:creationId xmlns:p14="http://schemas.microsoft.com/office/powerpoint/2010/main" val="30764450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9B60DAD-AA1E-4F92-8435-55A1FE1C2E52}"/>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8328545" y="6201296"/>
            <a:ext cx="607637" cy="555923"/>
          </a:xfrm>
          <a:prstGeom prst="rect">
            <a:avLst/>
          </a:prstGeom>
          <a:solidFill>
            <a:schemeClr val="bg1"/>
          </a:solidFill>
        </p:spPr>
      </p:pic>
    </p:spTree>
    <p:extLst>
      <p:ext uri="{BB962C8B-B14F-4D97-AF65-F5344CB8AC3E}">
        <p14:creationId xmlns:p14="http://schemas.microsoft.com/office/powerpoint/2010/main" val="137503532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69804" cy="6874935"/>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F026034-B9FF-4CAC-AAF7-D5E4F9C6AB50}" type="datetimeFigureOut">
              <a:rPr lang="en-US" smtClean="0"/>
              <a:t>9/1/2023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F0C302-BBFD-4015-9E88-F6FAB4735DA0}" type="slidenum">
              <a:rPr lang="en-US" smtClean="0"/>
              <a:t>‹#›</a:t>
            </a:fld>
            <a:endParaRPr lang="en-US"/>
          </a:p>
        </p:txBody>
      </p:sp>
    </p:spTree>
    <p:extLst>
      <p:ext uri="{BB962C8B-B14F-4D97-AF65-F5344CB8AC3E}">
        <p14:creationId xmlns:p14="http://schemas.microsoft.com/office/powerpoint/2010/main" val="28252197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026034-B9FF-4CAC-AAF7-D5E4F9C6AB50}" type="datetimeFigureOut">
              <a:rPr lang="en-US" smtClean="0"/>
              <a:t>9/1/2023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F0C302-BBFD-4015-9E88-F6FAB4735DA0}" type="slidenum">
              <a:rPr lang="en-US" smtClean="0"/>
              <a:t>‹#›</a:t>
            </a:fld>
            <a:endParaRPr lang="en-US"/>
          </a:p>
        </p:txBody>
      </p:sp>
    </p:spTree>
    <p:extLst>
      <p:ext uri="{BB962C8B-B14F-4D97-AF65-F5344CB8AC3E}">
        <p14:creationId xmlns:p14="http://schemas.microsoft.com/office/powerpoint/2010/main" val="24159249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F026034-B9FF-4CAC-AAF7-D5E4F9C6AB50}" type="datetimeFigureOut">
              <a:rPr lang="en-US" smtClean="0"/>
              <a:t>9/1/2023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F0C302-BBFD-4015-9E88-F6FAB4735DA0}" type="slidenum">
              <a:rPr lang="en-US" smtClean="0"/>
              <a:t>‹#›</a:t>
            </a:fld>
            <a:endParaRPr lang="en-US"/>
          </a:p>
        </p:txBody>
      </p:sp>
    </p:spTree>
    <p:extLst>
      <p:ext uri="{BB962C8B-B14F-4D97-AF65-F5344CB8AC3E}">
        <p14:creationId xmlns:p14="http://schemas.microsoft.com/office/powerpoint/2010/main" val="179269447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F026034-B9FF-4CAC-AAF7-D5E4F9C6AB50}" type="datetimeFigureOut">
              <a:rPr lang="en-US" smtClean="0"/>
              <a:t>9/1/2023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7F0C302-BBFD-4015-9E88-F6FAB4735DA0}" type="slidenum">
              <a:rPr lang="en-US" smtClean="0"/>
              <a:t>‹#›</a:t>
            </a:fld>
            <a:endParaRPr lang="en-US"/>
          </a:p>
        </p:txBody>
      </p:sp>
    </p:spTree>
    <p:extLst>
      <p:ext uri="{BB962C8B-B14F-4D97-AF65-F5344CB8AC3E}">
        <p14:creationId xmlns:p14="http://schemas.microsoft.com/office/powerpoint/2010/main" val="25284571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F026034-B9FF-4CAC-AAF7-D5E4F9C6AB50}" type="datetimeFigureOut">
              <a:rPr lang="en-US" smtClean="0"/>
              <a:t>9/1/2023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7F0C302-BBFD-4015-9E88-F6FAB4735DA0}" type="slidenum">
              <a:rPr lang="en-US" smtClean="0"/>
              <a:t>‹#›</a:t>
            </a:fld>
            <a:endParaRPr lang="en-US"/>
          </a:p>
        </p:txBody>
      </p:sp>
    </p:spTree>
    <p:extLst>
      <p:ext uri="{BB962C8B-B14F-4D97-AF65-F5344CB8AC3E}">
        <p14:creationId xmlns:p14="http://schemas.microsoft.com/office/powerpoint/2010/main" val="2237158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F026034-B9FF-4CAC-AAF7-D5E4F9C6AB50}" type="datetimeFigureOut">
              <a:rPr lang="en-US" smtClean="0"/>
              <a:t>9/1/2023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7F0C302-BBFD-4015-9E88-F6FAB4735DA0}" type="slidenum">
              <a:rPr lang="en-US" smtClean="0"/>
              <a:t>‹#›</a:t>
            </a:fld>
            <a:endParaRPr lang="en-US"/>
          </a:p>
        </p:txBody>
      </p:sp>
    </p:spTree>
    <p:extLst>
      <p:ext uri="{BB962C8B-B14F-4D97-AF65-F5344CB8AC3E}">
        <p14:creationId xmlns:p14="http://schemas.microsoft.com/office/powerpoint/2010/main" val="40089626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026034-B9FF-4CAC-AAF7-D5E4F9C6AB50}" type="datetimeFigureOut">
              <a:rPr lang="en-US" smtClean="0"/>
              <a:t>9/1/2023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7F0C302-BBFD-4015-9E88-F6FAB4735DA0}" type="slidenum">
              <a:rPr lang="en-US" smtClean="0"/>
              <a:t>‹#›</a:t>
            </a:fld>
            <a:endParaRPr lang="en-US"/>
          </a:p>
        </p:txBody>
      </p:sp>
    </p:spTree>
    <p:extLst>
      <p:ext uri="{BB962C8B-B14F-4D97-AF65-F5344CB8AC3E}">
        <p14:creationId xmlns:p14="http://schemas.microsoft.com/office/powerpoint/2010/main" val="331075419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AF026034-B9FF-4CAC-AAF7-D5E4F9C6AB50}" type="datetimeFigureOut">
              <a:rPr lang="en-US" smtClean="0"/>
              <a:t>9/1/2023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7F0C302-BBFD-4015-9E88-F6FAB4735DA0}" type="slidenum">
              <a:rPr lang="en-US" smtClean="0"/>
              <a:t>‹#›</a:t>
            </a:fld>
            <a:endParaRPr lang="en-US"/>
          </a:p>
        </p:txBody>
      </p:sp>
    </p:spTree>
    <p:extLst>
      <p:ext uri="{BB962C8B-B14F-4D97-AF65-F5344CB8AC3E}">
        <p14:creationId xmlns:p14="http://schemas.microsoft.com/office/powerpoint/2010/main" val="16617766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200" y="6356351"/>
            <a:ext cx="2133600" cy="365125"/>
          </a:xfrm>
          <a:prstGeom prst="rect">
            <a:avLst/>
          </a:prstGeom>
        </p:spPr>
        <p:txBody>
          <a:bodyPr/>
          <a:lstStyle/>
          <a:p>
            <a:fld id="{67D3A7AF-B112-1944-AFFA-C0EAA0AD48FE}" type="datetimeFigureOut">
              <a:rPr lang="en-US" smtClean="0"/>
              <a:pPr/>
              <a:t>9/1/2023</a:t>
            </a:fld>
            <a:endParaRPr lang="en-US"/>
          </a:p>
        </p:txBody>
      </p:sp>
      <p:sp>
        <p:nvSpPr>
          <p:cNvPr id="5" name="Footer Placeholder 4"/>
          <p:cNvSpPr>
            <a:spLocks noGrp="1"/>
          </p:cNvSpPr>
          <p:nvPr>
            <p:ph type="ftr" sz="quarter" idx="11"/>
          </p:nvPr>
        </p:nvSpPr>
        <p:spPr>
          <a:xfrm>
            <a:off x="3124200" y="6356351"/>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1"/>
            <a:ext cx="2133600" cy="365125"/>
          </a:xfrm>
          <a:prstGeom prst="rect">
            <a:avLst/>
          </a:prstGeom>
        </p:spPr>
        <p:txBody>
          <a:bodyPr/>
          <a:lstStyle/>
          <a:p>
            <a:fld id="{CD3FA38A-006F-124B-8A51-CDDC49716C82}" type="slidenum">
              <a:rPr lang="en-US" smtClean="0"/>
              <a:pPr/>
              <a:t>‹#›</a:t>
            </a:fld>
            <a:endParaRPr lang="en-US"/>
          </a:p>
        </p:txBody>
      </p:sp>
    </p:spTree>
    <p:extLst>
      <p:ext uri="{BB962C8B-B14F-4D97-AF65-F5344CB8AC3E}">
        <p14:creationId xmlns:p14="http://schemas.microsoft.com/office/powerpoint/2010/main" val="31436615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F026034-B9FF-4CAC-AAF7-D5E4F9C6AB50}" type="datetimeFigureOut">
              <a:rPr lang="en-US" smtClean="0"/>
              <a:t>9/1/2023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7F0C302-BBFD-4015-9E88-F6FAB4735DA0}" type="slidenum">
              <a:rPr lang="en-US" smtClean="0"/>
              <a:t>‹#›</a:t>
            </a:fld>
            <a:endParaRPr lang="en-US"/>
          </a:p>
        </p:txBody>
      </p:sp>
    </p:spTree>
    <p:extLst>
      <p:ext uri="{BB962C8B-B14F-4D97-AF65-F5344CB8AC3E}">
        <p14:creationId xmlns:p14="http://schemas.microsoft.com/office/powerpoint/2010/main" val="52695043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F026034-B9FF-4CAC-AAF7-D5E4F9C6AB50}" type="datetimeFigureOut">
              <a:rPr lang="en-US" smtClean="0"/>
              <a:t>9/1/2023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F0C302-BBFD-4015-9E88-F6FAB4735DA0}" type="slidenum">
              <a:rPr lang="en-US" smtClean="0"/>
              <a:t>‹#›</a:t>
            </a:fld>
            <a:endParaRPr lang="en-US"/>
          </a:p>
        </p:txBody>
      </p:sp>
    </p:spTree>
    <p:extLst>
      <p:ext uri="{BB962C8B-B14F-4D97-AF65-F5344CB8AC3E}">
        <p14:creationId xmlns:p14="http://schemas.microsoft.com/office/powerpoint/2010/main" val="234433264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F026034-B9FF-4CAC-AAF7-D5E4F9C6AB50}" type="datetimeFigureOut">
              <a:rPr lang="en-US" smtClean="0"/>
              <a:t>9/1/2023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F0C302-BBFD-4015-9E88-F6FAB4735DA0}"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96481733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F026034-B9FF-4CAC-AAF7-D5E4F9C6AB50}" type="datetimeFigureOut">
              <a:rPr lang="en-US" smtClean="0"/>
              <a:t>9/1/2023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F0C302-BBFD-4015-9E88-F6FAB4735DA0}" type="slidenum">
              <a:rPr lang="en-US" smtClean="0"/>
              <a:t>‹#›</a:t>
            </a:fld>
            <a:endParaRPr lang="en-US"/>
          </a:p>
        </p:txBody>
      </p:sp>
    </p:spTree>
    <p:extLst>
      <p:ext uri="{BB962C8B-B14F-4D97-AF65-F5344CB8AC3E}">
        <p14:creationId xmlns:p14="http://schemas.microsoft.com/office/powerpoint/2010/main" val="35220148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F026034-B9FF-4CAC-AAF7-D5E4F9C6AB50}" type="datetimeFigureOut">
              <a:rPr lang="en-US" smtClean="0"/>
              <a:t>9/1/2023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F0C302-BBFD-4015-9E88-F6FAB4735DA0}"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0172454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F026034-B9FF-4CAC-AAF7-D5E4F9C6AB50}" type="datetimeFigureOut">
              <a:rPr lang="en-US" smtClean="0"/>
              <a:t>9/1/2023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F0C302-BBFD-4015-9E88-F6FAB4735DA0}" type="slidenum">
              <a:rPr lang="en-US" smtClean="0"/>
              <a:t>‹#›</a:t>
            </a:fld>
            <a:endParaRPr lang="en-US"/>
          </a:p>
        </p:txBody>
      </p:sp>
    </p:spTree>
    <p:extLst>
      <p:ext uri="{BB962C8B-B14F-4D97-AF65-F5344CB8AC3E}">
        <p14:creationId xmlns:p14="http://schemas.microsoft.com/office/powerpoint/2010/main" val="204765543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026034-B9FF-4CAC-AAF7-D5E4F9C6AB50}" type="datetimeFigureOut">
              <a:rPr lang="en-US" smtClean="0"/>
              <a:t>9/1/2023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F0C302-BBFD-4015-9E88-F6FAB4735DA0}" type="slidenum">
              <a:rPr lang="en-US" smtClean="0"/>
              <a:t>‹#›</a:t>
            </a:fld>
            <a:endParaRPr lang="en-US"/>
          </a:p>
        </p:txBody>
      </p:sp>
    </p:spTree>
    <p:extLst>
      <p:ext uri="{BB962C8B-B14F-4D97-AF65-F5344CB8AC3E}">
        <p14:creationId xmlns:p14="http://schemas.microsoft.com/office/powerpoint/2010/main" val="364543950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026034-B9FF-4CAC-AAF7-D5E4F9C6AB50}" type="datetimeFigureOut">
              <a:rPr lang="en-US" smtClean="0"/>
              <a:t>9/1/2023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F0C302-BBFD-4015-9E88-F6FAB4735DA0}" type="slidenum">
              <a:rPr lang="en-US" smtClean="0"/>
              <a:t>‹#›</a:t>
            </a:fld>
            <a:endParaRPr lang="en-US"/>
          </a:p>
        </p:txBody>
      </p:sp>
    </p:spTree>
    <p:extLst>
      <p:ext uri="{BB962C8B-B14F-4D97-AF65-F5344CB8AC3E}">
        <p14:creationId xmlns:p14="http://schemas.microsoft.com/office/powerpoint/2010/main" val="50810303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9144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300" y="2404534"/>
            <a:ext cx="5825202" cy="1646302"/>
          </a:xfrm>
        </p:spPr>
        <p:txBody>
          <a:bodyPr anchor="b">
            <a:noAutofit/>
          </a:bodyPr>
          <a:lstStyle>
            <a:lvl1pPr algn="r">
              <a:defRPr sz="405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300" y="4050834"/>
            <a:ext cx="5825202" cy="1096899"/>
          </a:xfrm>
        </p:spPr>
        <p:txBody>
          <a:bodyPr anchor="t"/>
          <a:lstStyle>
            <a:lvl1pPr marL="0" indent="0" algn="r">
              <a:buNone/>
              <a:defRPr>
                <a:solidFill>
                  <a:schemeClr val="tx1">
                    <a:lumMod val="50000"/>
                    <a:lumOff val="5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EF215C1-4BAE-4D69-9F3C-884C69F4FF0F}" type="datetime1">
              <a:rPr lang="en-US" smtClean="0"/>
              <a:t>9/1/2023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84E554-4265-405F-B1EE-680A754E767C}" type="slidenum">
              <a:rPr lang="en-US" smtClean="0"/>
              <a:t>‹#›</a:t>
            </a:fld>
            <a:endParaRPr lang="en-US" dirty="0"/>
          </a:p>
        </p:txBody>
      </p:sp>
    </p:spTree>
    <p:extLst>
      <p:ext uri="{BB962C8B-B14F-4D97-AF65-F5344CB8AC3E}">
        <p14:creationId xmlns:p14="http://schemas.microsoft.com/office/powerpoint/2010/main" val="419444408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7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645961-88C2-4394-B457-2248BBCE6463}" type="datetime1">
              <a:rPr lang="en-US" smtClean="0"/>
              <a:t>9/1/2023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9260198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1"/>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1"/>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1"/>
            <a:ext cx="2133600" cy="365125"/>
          </a:xfrm>
          <a:prstGeom prst="rect">
            <a:avLst/>
          </a:prstGeom>
        </p:spPr>
        <p:txBody>
          <a:bodyPr/>
          <a:lstStyle/>
          <a:p>
            <a:fld id="{67D3A7AF-B112-1944-AFFA-C0EAA0AD48FE}" type="datetimeFigureOut">
              <a:rPr lang="en-US" smtClean="0"/>
              <a:pPr/>
              <a:t>9/1/2023</a:t>
            </a:fld>
            <a:endParaRPr lang="en-US"/>
          </a:p>
        </p:txBody>
      </p:sp>
      <p:sp>
        <p:nvSpPr>
          <p:cNvPr id="6" name="Footer Placeholder 5"/>
          <p:cNvSpPr>
            <a:spLocks noGrp="1"/>
          </p:cNvSpPr>
          <p:nvPr>
            <p:ph type="ftr" sz="quarter" idx="11"/>
          </p:nvPr>
        </p:nvSpPr>
        <p:spPr>
          <a:xfrm>
            <a:off x="3124200" y="6356351"/>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1"/>
            <a:ext cx="2133600" cy="365125"/>
          </a:xfrm>
          <a:prstGeom prst="rect">
            <a:avLst/>
          </a:prstGeom>
        </p:spPr>
        <p:txBody>
          <a:bodyPr/>
          <a:lstStyle/>
          <a:p>
            <a:fld id="{CD3FA38A-006F-124B-8A51-CDDC49716C82}" type="slidenum">
              <a:rPr lang="en-US" smtClean="0"/>
              <a:pPr/>
              <a:t>‹#›</a:t>
            </a:fld>
            <a:endParaRPr lang="en-US"/>
          </a:p>
        </p:txBody>
      </p:sp>
    </p:spTree>
    <p:extLst>
      <p:ext uri="{BB962C8B-B14F-4D97-AF65-F5344CB8AC3E}">
        <p14:creationId xmlns:p14="http://schemas.microsoft.com/office/powerpoint/2010/main" val="80715671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08001" y="2700868"/>
            <a:ext cx="6447501" cy="1826581"/>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508001" y="4527448"/>
            <a:ext cx="6447501" cy="860400"/>
          </a:xfrm>
        </p:spPr>
        <p:txBody>
          <a:bodyPr anchor="t"/>
          <a:lstStyle>
            <a:lvl1pPr marL="0" indent="0" algn="l">
              <a:buNone/>
              <a:defRPr sz="150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FFF892-A31D-4786-8B73-36B1BC2E4F1D}" type="datetime1">
              <a:rPr lang="en-US" smtClean="0"/>
              <a:t>9/1/2023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84E554-4265-405F-B1EE-680A754E767C}" type="slidenum">
              <a:rPr lang="en-US" smtClean="0"/>
              <a:t>‹#›</a:t>
            </a:fld>
            <a:endParaRPr lang="en-US" dirty="0"/>
          </a:p>
        </p:txBody>
      </p:sp>
    </p:spTree>
    <p:extLst>
      <p:ext uri="{BB962C8B-B14F-4D97-AF65-F5344CB8AC3E}">
        <p14:creationId xmlns:p14="http://schemas.microsoft.com/office/powerpoint/2010/main" val="346229484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08001" y="2160589"/>
            <a:ext cx="3138026"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17477" y="2160590"/>
            <a:ext cx="3138026"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34058B0-EECE-48DD-9B94-DAB1A5F01323}" type="datetime1">
              <a:rPr lang="en-US" smtClean="0"/>
              <a:t>9/1/2023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784E554-4265-405F-B1EE-680A754E767C}" type="slidenum">
              <a:rPr lang="en-US" smtClean="0"/>
              <a:t>‹#›</a:t>
            </a:fld>
            <a:endParaRPr lang="en-US" dirty="0"/>
          </a:p>
        </p:txBody>
      </p:sp>
    </p:spTree>
    <p:extLst>
      <p:ext uri="{BB962C8B-B14F-4D97-AF65-F5344CB8AC3E}">
        <p14:creationId xmlns:p14="http://schemas.microsoft.com/office/powerpoint/2010/main" val="144200095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506809" y="2160983"/>
            <a:ext cx="3139217" cy="576262"/>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506809" y="2737246"/>
            <a:ext cx="31392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16287" y="2160983"/>
            <a:ext cx="3139214" cy="576262"/>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816288" y="2737246"/>
            <a:ext cx="313921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82EAF7D-0DA2-45E8-915D-DA163E52CFB3}" type="datetime1">
              <a:rPr lang="en-US" smtClean="0"/>
              <a:t>9/1/2023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784E554-4265-405F-B1EE-680A754E767C}" type="slidenum">
              <a:rPr lang="en-US" smtClean="0"/>
              <a:t>‹#›</a:t>
            </a:fld>
            <a:endParaRPr lang="en-US" dirty="0"/>
          </a:p>
        </p:txBody>
      </p:sp>
    </p:spTree>
    <p:extLst>
      <p:ext uri="{BB962C8B-B14F-4D97-AF65-F5344CB8AC3E}">
        <p14:creationId xmlns:p14="http://schemas.microsoft.com/office/powerpoint/2010/main" val="105723312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8001" y="609600"/>
            <a:ext cx="6447501"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714083-C63B-4BA7-9569-3DACA78862E7}" type="datetime1">
              <a:rPr lang="en-US" smtClean="0"/>
              <a:t>9/1/2023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784E554-4265-405F-B1EE-680A754E767C}" type="slidenum">
              <a:rPr lang="en-US" smtClean="0"/>
              <a:t>‹#›</a:t>
            </a:fld>
            <a:endParaRPr lang="en-US" dirty="0"/>
          </a:p>
        </p:txBody>
      </p:sp>
    </p:spTree>
    <p:extLst>
      <p:ext uri="{BB962C8B-B14F-4D97-AF65-F5344CB8AC3E}">
        <p14:creationId xmlns:p14="http://schemas.microsoft.com/office/powerpoint/2010/main" val="69522546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A7D2F8C-FF47-44B3-958D-CD161AB739B4}" type="datetime1">
              <a:rPr lang="en-US" smtClean="0"/>
              <a:t>9/1/2023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784E554-4265-405F-B1EE-680A754E767C}" type="slidenum">
              <a:rPr lang="en-US" smtClean="0"/>
              <a:t>‹#›</a:t>
            </a:fld>
            <a:endParaRPr lang="en-US" dirty="0"/>
          </a:p>
        </p:txBody>
      </p:sp>
    </p:spTree>
    <p:extLst>
      <p:ext uri="{BB962C8B-B14F-4D97-AF65-F5344CB8AC3E}">
        <p14:creationId xmlns:p14="http://schemas.microsoft.com/office/powerpoint/2010/main" val="46321436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1498604"/>
            <a:ext cx="2890896" cy="1278466"/>
          </a:xfrm>
        </p:spPr>
        <p:txBody>
          <a:bodyPr anchor="b">
            <a:normAutofit/>
          </a:bodyPr>
          <a:lstStyle>
            <a:lvl1pPr>
              <a:defRPr sz="1500"/>
            </a:lvl1pPr>
          </a:lstStyle>
          <a:p>
            <a:r>
              <a:rPr lang="en-US"/>
              <a:t>Click to edit Master title style</a:t>
            </a:r>
            <a:endParaRPr lang="en-US" dirty="0"/>
          </a:p>
        </p:txBody>
      </p:sp>
      <p:sp>
        <p:nvSpPr>
          <p:cNvPr id="3" name="Content Placeholder 2"/>
          <p:cNvSpPr>
            <a:spLocks noGrp="1"/>
          </p:cNvSpPr>
          <p:nvPr>
            <p:ph idx="1"/>
          </p:nvPr>
        </p:nvSpPr>
        <p:spPr>
          <a:xfrm>
            <a:off x="3570346" y="514925"/>
            <a:ext cx="3385156"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08001" y="2777069"/>
            <a:ext cx="2890896" cy="2584449"/>
          </a:xfrm>
        </p:spPr>
        <p:txBody>
          <a:bodyPr>
            <a:normAutofit/>
          </a:bodyPr>
          <a:lstStyle>
            <a:lvl1pPr marL="0" indent="0">
              <a:buNone/>
              <a:defRPr sz="1050"/>
            </a:lvl1pPr>
            <a:lvl2pPr marL="342797" indent="0">
              <a:buNone/>
              <a:defRPr sz="1050"/>
            </a:lvl2pPr>
            <a:lvl3pPr marL="685595" indent="0">
              <a:buNone/>
              <a:defRPr sz="900"/>
            </a:lvl3pPr>
            <a:lvl4pPr marL="1028392" indent="0">
              <a:buNone/>
              <a:defRPr sz="750"/>
            </a:lvl4pPr>
            <a:lvl5pPr marL="1371188" indent="0">
              <a:buNone/>
              <a:defRPr sz="750"/>
            </a:lvl5pPr>
            <a:lvl6pPr marL="1713986" indent="0">
              <a:buNone/>
              <a:defRPr sz="750"/>
            </a:lvl6pPr>
            <a:lvl7pPr marL="2056783" indent="0">
              <a:buNone/>
              <a:defRPr sz="750"/>
            </a:lvl7pPr>
            <a:lvl8pPr marL="2399580" indent="0">
              <a:buNone/>
              <a:defRPr sz="750"/>
            </a:lvl8pPr>
            <a:lvl9pPr marL="2742377"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7D2F31B8-09EA-4C81-BFB3-7AE38DAF2075}" type="datetime1">
              <a:rPr lang="en-US" smtClean="0"/>
              <a:t>9/1/2023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784E554-4265-405F-B1EE-680A754E767C}" type="slidenum">
              <a:rPr lang="en-US" smtClean="0"/>
              <a:t>‹#›</a:t>
            </a:fld>
            <a:endParaRPr lang="en-US" dirty="0"/>
          </a:p>
        </p:txBody>
      </p:sp>
    </p:spTree>
    <p:extLst>
      <p:ext uri="{BB962C8B-B14F-4D97-AF65-F5344CB8AC3E}">
        <p14:creationId xmlns:p14="http://schemas.microsoft.com/office/powerpoint/2010/main" val="60167400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4800600"/>
            <a:ext cx="6447500" cy="566738"/>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08001" y="609600"/>
            <a:ext cx="6447501" cy="3845718"/>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508001" y="5367338"/>
            <a:ext cx="6447500" cy="674024"/>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6FE419CB-1289-425F-A5E4-2B843ED593BD}" type="datetime1">
              <a:rPr lang="en-US" smtClean="0"/>
              <a:t>9/1/2023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784E554-4265-405F-B1EE-680A754E767C}" type="slidenum">
              <a:rPr lang="en-US" smtClean="0"/>
              <a:t>‹#›</a:t>
            </a:fld>
            <a:endParaRPr lang="en-US" dirty="0"/>
          </a:p>
        </p:txBody>
      </p:sp>
    </p:spTree>
    <p:extLst>
      <p:ext uri="{BB962C8B-B14F-4D97-AF65-F5344CB8AC3E}">
        <p14:creationId xmlns:p14="http://schemas.microsoft.com/office/powerpoint/2010/main" val="356683832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609600"/>
            <a:ext cx="6447501" cy="3403600"/>
          </a:xfrm>
        </p:spPr>
        <p:txBody>
          <a:bodyPr anchor="ctr">
            <a:normAutofit/>
          </a:bodyPr>
          <a:lstStyle>
            <a:lvl1pPr algn="l">
              <a:defRPr sz="3300" b="0" cap="none"/>
            </a:lvl1pPr>
          </a:lstStyle>
          <a:p>
            <a:r>
              <a:rPr lang="en-US"/>
              <a:t>Click to edit Master title style</a:t>
            </a:r>
            <a:endParaRPr lang="en-US" dirty="0"/>
          </a:p>
        </p:txBody>
      </p:sp>
      <p:sp>
        <p:nvSpPr>
          <p:cNvPr id="3" name="Text Placeholder 2"/>
          <p:cNvSpPr>
            <a:spLocks noGrp="1"/>
          </p:cNvSpPr>
          <p:nvPr>
            <p:ph type="body" idx="1"/>
          </p:nvPr>
        </p:nvSpPr>
        <p:spPr>
          <a:xfrm>
            <a:off x="508001" y="4470400"/>
            <a:ext cx="6447501" cy="157096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157B03B-3FB9-4031-9C63-B36B583E4CA3}" type="datetime1">
              <a:rPr lang="en-US" smtClean="0"/>
              <a:t>9/1/2023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84E554-4265-405F-B1EE-680A754E767C}" type="slidenum">
              <a:rPr lang="en-US" smtClean="0"/>
              <a:t>‹#›</a:t>
            </a:fld>
            <a:endParaRPr lang="en-US" dirty="0"/>
          </a:p>
        </p:txBody>
      </p:sp>
    </p:spTree>
    <p:extLst>
      <p:ext uri="{BB962C8B-B14F-4D97-AF65-F5344CB8AC3E}">
        <p14:creationId xmlns:p14="http://schemas.microsoft.com/office/powerpoint/2010/main" val="218867698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8500" y="609600"/>
            <a:ext cx="6070601" cy="3022600"/>
          </a:xfrm>
        </p:spPr>
        <p:txBody>
          <a:bodyPr anchor="ctr">
            <a:normAutofit/>
          </a:bodyPr>
          <a:lstStyle>
            <a:lvl1pPr algn="l">
              <a:defRPr sz="33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024604" y="3632200"/>
            <a:ext cx="5418393" cy="38100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508001" y="4470400"/>
            <a:ext cx="6447501" cy="157096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54B237-5356-4730-902A-41359C94FE2E}" type="datetime1">
              <a:rPr lang="en-US" smtClean="0"/>
              <a:t>9/1/2023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84E554-4265-405F-B1EE-680A754E767C}" type="slidenum">
              <a:rPr lang="en-US" smtClean="0"/>
              <a:t>‹#›</a:t>
            </a:fld>
            <a:endParaRPr lang="en-US" dirty="0"/>
          </a:p>
        </p:txBody>
      </p:sp>
      <p:sp>
        <p:nvSpPr>
          <p:cNvPr id="20" name="TextBox 19"/>
          <p:cNvSpPr txBox="1"/>
          <p:nvPr/>
        </p:nvSpPr>
        <p:spPr>
          <a:xfrm>
            <a:off x="406403" y="790378"/>
            <a:ext cx="457200" cy="584776"/>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6669758" y="2886556"/>
            <a:ext cx="457200" cy="584776"/>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latin typeface="Arial"/>
              </a:rPr>
              <a:t>”</a:t>
            </a:r>
            <a:endParaRPr lang="en-US" sz="1350" dirty="0">
              <a:solidFill>
                <a:schemeClr val="accent1">
                  <a:lumMod val="60000"/>
                  <a:lumOff val="40000"/>
                </a:schemeClr>
              </a:solidFill>
              <a:latin typeface="Arial"/>
            </a:endParaRPr>
          </a:p>
        </p:txBody>
      </p:sp>
    </p:spTree>
    <p:extLst>
      <p:ext uri="{BB962C8B-B14F-4D97-AF65-F5344CB8AC3E}">
        <p14:creationId xmlns:p14="http://schemas.microsoft.com/office/powerpoint/2010/main" val="26368414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08001" y="1931988"/>
            <a:ext cx="6447501" cy="2595460"/>
          </a:xfrm>
        </p:spPr>
        <p:txBody>
          <a:bodyPr anchor="b">
            <a:normAutofit/>
          </a:bodyPr>
          <a:lstStyle>
            <a:lvl1pPr algn="l">
              <a:defRPr sz="3300" b="0" cap="none"/>
            </a:lvl1pPr>
          </a:lstStyle>
          <a:p>
            <a:r>
              <a:rPr lang="en-US"/>
              <a:t>Click to edit Master title style</a:t>
            </a:r>
            <a:endParaRPr lang="en-US" dirty="0"/>
          </a:p>
        </p:txBody>
      </p:sp>
      <p:sp>
        <p:nvSpPr>
          <p:cNvPr id="3" name="Text Placeholder 2"/>
          <p:cNvSpPr>
            <a:spLocks noGrp="1"/>
          </p:cNvSpPr>
          <p:nvPr>
            <p:ph type="body" idx="1"/>
          </p:nvPr>
        </p:nvSpPr>
        <p:spPr>
          <a:xfrm>
            <a:off x="508001" y="4527448"/>
            <a:ext cx="6447501" cy="1513914"/>
          </a:xfrm>
        </p:spPr>
        <p:txBody>
          <a:bodyPr anchor="t">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A6BF88-2F17-4370-9001-D13F910E6A04}" type="datetime1">
              <a:rPr lang="en-US" smtClean="0"/>
              <a:t>9/1/2023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84E554-4265-405F-B1EE-680A754E767C}" type="slidenum">
              <a:rPr lang="en-US" smtClean="0"/>
              <a:t>‹#›</a:t>
            </a:fld>
            <a:endParaRPr lang="en-US" dirty="0"/>
          </a:p>
        </p:txBody>
      </p:sp>
    </p:spTree>
    <p:extLst>
      <p:ext uri="{BB962C8B-B14F-4D97-AF65-F5344CB8AC3E}">
        <p14:creationId xmlns:p14="http://schemas.microsoft.com/office/powerpoint/2010/main" val="20797532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535113"/>
            <a:ext cx="4041775" cy="63976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1"/>
            <a:ext cx="2133600" cy="365125"/>
          </a:xfrm>
          <a:prstGeom prst="rect">
            <a:avLst/>
          </a:prstGeom>
        </p:spPr>
        <p:txBody>
          <a:bodyPr/>
          <a:lstStyle/>
          <a:p>
            <a:fld id="{67D3A7AF-B112-1944-AFFA-C0EAA0AD48FE}" type="datetimeFigureOut">
              <a:rPr lang="en-US" smtClean="0"/>
              <a:pPr/>
              <a:t>9/1/2023</a:t>
            </a:fld>
            <a:endParaRPr lang="en-US"/>
          </a:p>
        </p:txBody>
      </p:sp>
      <p:sp>
        <p:nvSpPr>
          <p:cNvPr id="8" name="Footer Placeholder 7"/>
          <p:cNvSpPr>
            <a:spLocks noGrp="1"/>
          </p:cNvSpPr>
          <p:nvPr>
            <p:ph type="ftr" sz="quarter" idx="11"/>
          </p:nvPr>
        </p:nvSpPr>
        <p:spPr>
          <a:xfrm>
            <a:off x="3124200" y="6356351"/>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6356351"/>
            <a:ext cx="2133600" cy="365125"/>
          </a:xfrm>
          <a:prstGeom prst="rect">
            <a:avLst/>
          </a:prstGeom>
        </p:spPr>
        <p:txBody>
          <a:bodyPr/>
          <a:lstStyle/>
          <a:p>
            <a:fld id="{CD3FA38A-006F-124B-8A51-CDDC49716C82}" type="slidenum">
              <a:rPr lang="en-US" smtClean="0"/>
              <a:pPr/>
              <a:t>‹#›</a:t>
            </a:fld>
            <a:endParaRPr lang="en-US"/>
          </a:p>
        </p:txBody>
      </p:sp>
    </p:spTree>
    <p:extLst>
      <p:ext uri="{BB962C8B-B14F-4D97-AF65-F5344CB8AC3E}">
        <p14:creationId xmlns:p14="http://schemas.microsoft.com/office/powerpoint/2010/main" val="202929567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698500" y="609600"/>
            <a:ext cx="6070601" cy="3022600"/>
          </a:xfrm>
        </p:spPr>
        <p:txBody>
          <a:bodyPr anchor="ctr">
            <a:normAutofit/>
          </a:bodyPr>
          <a:lstStyle>
            <a:lvl1pPr algn="l">
              <a:defRPr sz="33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507999" y="4013200"/>
            <a:ext cx="6447502" cy="514248"/>
          </a:xfrm>
        </p:spPr>
        <p:txBody>
          <a:bodyPr anchor="b">
            <a:noAutofit/>
          </a:bodyPr>
          <a:lstStyle>
            <a:lvl1pPr marL="0" indent="0">
              <a:buFontTx/>
              <a:buNone/>
              <a:defRPr sz="1800">
                <a:solidFill>
                  <a:schemeClr val="tx1">
                    <a:lumMod val="75000"/>
                    <a:lumOff val="25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508001" y="4527448"/>
            <a:ext cx="6447501" cy="1513914"/>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A5645D-D32A-4436-A75C-B8F92E9B5B0D}" type="datetime1">
              <a:rPr lang="en-US" smtClean="0"/>
              <a:t>9/1/2023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84E554-4265-405F-B1EE-680A754E767C}" type="slidenum">
              <a:rPr lang="en-US" smtClean="0"/>
              <a:t>‹#›</a:t>
            </a:fld>
            <a:endParaRPr lang="en-US" dirty="0"/>
          </a:p>
        </p:txBody>
      </p:sp>
      <p:sp>
        <p:nvSpPr>
          <p:cNvPr id="24" name="TextBox 23"/>
          <p:cNvSpPr txBox="1"/>
          <p:nvPr/>
        </p:nvSpPr>
        <p:spPr>
          <a:xfrm>
            <a:off x="406403" y="790378"/>
            <a:ext cx="457200" cy="584776"/>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669758" y="2886556"/>
            <a:ext cx="457200" cy="584776"/>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2871502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514350" y="609600"/>
            <a:ext cx="6441152" cy="3022600"/>
          </a:xfrm>
        </p:spPr>
        <p:txBody>
          <a:bodyPr anchor="ctr">
            <a:normAutofit/>
          </a:bodyPr>
          <a:lstStyle>
            <a:lvl1pPr algn="l">
              <a:defRPr sz="33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507999" y="4013200"/>
            <a:ext cx="6447502" cy="514248"/>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508001" y="4527448"/>
            <a:ext cx="6447501" cy="1513914"/>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43C063B-C307-4FF0-BF92-9EDFF062FC52}" type="datetime1">
              <a:rPr lang="en-US" smtClean="0"/>
              <a:t>9/1/2023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84E554-4265-405F-B1EE-680A754E767C}" type="slidenum">
              <a:rPr lang="en-US" smtClean="0"/>
              <a:t>‹#›</a:t>
            </a:fld>
            <a:endParaRPr lang="en-US" dirty="0"/>
          </a:p>
        </p:txBody>
      </p:sp>
    </p:spTree>
    <p:extLst>
      <p:ext uri="{BB962C8B-B14F-4D97-AF65-F5344CB8AC3E}">
        <p14:creationId xmlns:p14="http://schemas.microsoft.com/office/powerpoint/2010/main" val="286400502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DCAD4C-53B6-48E8-BD4C-A8B4B1DF2446}" type="datetime1">
              <a:rPr lang="en-US" smtClean="0"/>
              <a:t>9/1/2023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84E554-4265-405F-B1EE-680A754E767C}" type="slidenum">
              <a:rPr lang="en-US" smtClean="0"/>
              <a:t>‹#›</a:t>
            </a:fld>
            <a:endParaRPr lang="en-US" dirty="0"/>
          </a:p>
        </p:txBody>
      </p:sp>
    </p:spTree>
    <p:extLst>
      <p:ext uri="{BB962C8B-B14F-4D97-AF65-F5344CB8AC3E}">
        <p14:creationId xmlns:p14="http://schemas.microsoft.com/office/powerpoint/2010/main" val="134571196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5755" y="609600"/>
            <a:ext cx="978557"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508001" y="609600"/>
            <a:ext cx="5295113"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119BA9-8604-408F-B6E0-0512442EB53B}" type="datetime1">
              <a:rPr lang="en-US" smtClean="0"/>
              <a:t>9/1/2023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84E554-4265-405F-B1EE-680A754E767C}" type="slidenum">
              <a:rPr lang="en-US" smtClean="0"/>
              <a:t>‹#›</a:t>
            </a:fld>
            <a:endParaRPr lang="en-US" dirty="0"/>
          </a:p>
        </p:txBody>
      </p:sp>
    </p:spTree>
    <p:extLst>
      <p:ext uri="{BB962C8B-B14F-4D97-AF65-F5344CB8AC3E}">
        <p14:creationId xmlns:p14="http://schemas.microsoft.com/office/powerpoint/2010/main" val="249412560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cSld name="1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600202"/>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2"/>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p:cNvSpPr>
            <a:spLocks noGrp="1"/>
          </p:cNvSpPr>
          <p:nvPr>
            <p:ph type="title" hasCustomPrompt="1"/>
          </p:nvPr>
        </p:nvSpPr>
        <p:spPr>
          <a:xfrm>
            <a:off x="457200" y="274638"/>
            <a:ext cx="5029200" cy="868362"/>
          </a:xfrm>
        </p:spPr>
        <p:txBody>
          <a:bodyPr/>
          <a:lstStyle>
            <a:lvl1pPr>
              <a:defRPr sz="4050" baseline="0">
                <a:solidFill>
                  <a:srgbClr val="012A9D"/>
                </a:solidFill>
              </a:defRPr>
            </a:lvl1pPr>
          </a:lstStyle>
          <a:p>
            <a:r>
              <a:rPr lang="en-US" dirty="0"/>
              <a:t>TWO COLUMN</a:t>
            </a:r>
          </a:p>
        </p:txBody>
      </p:sp>
      <p:sp>
        <p:nvSpPr>
          <p:cNvPr id="9" name="Text Placeholder 8"/>
          <p:cNvSpPr>
            <a:spLocks noGrp="1"/>
          </p:cNvSpPr>
          <p:nvPr>
            <p:ph type="body" sz="quarter" idx="10" hasCustomPrompt="1"/>
          </p:nvPr>
        </p:nvSpPr>
        <p:spPr>
          <a:xfrm>
            <a:off x="457200" y="1143000"/>
            <a:ext cx="5029200" cy="533400"/>
          </a:xfrm>
        </p:spPr>
        <p:txBody>
          <a:bodyPr/>
          <a:lstStyle>
            <a:lvl1pPr marL="0" indent="0">
              <a:buNone/>
              <a:defRPr sz="2400" b="0" baseline="0"/>
            </a:lvl1pPr>
          </a:lstStyle>
          <a:p>
            <a:pPr lvl="0"/>
            <a:r>
              <a:rPr lang="en-US" dirty="0"/>
              <a:t>SUBTITTLE</a:t>
            </a:r>
          </a:p>
        </p:txBody>
      </p:sp>
    </p:spTree>
    <p:extLst>
      <p:ext uri="{BB962C8B-B14F-4D97-AF65-F5344CB8AC3E}">
        <p14:creationId xmlns:p14="http://schemas.microsoft.com/office/powerpoint/2010/main" val="357358486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9B60DAD-AA1E-4F92-8435-55A1FE1C2E52}"/>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8328545" y="6201296"/>
            <a:ext cx="607637" cy="555923"/>
          </a:xfrm>
          <a:prstGeom prst="rect">
            <a:avLst/>
          </a:prstGeom>
          <a:solidFill>
            <a:schemeClr val="bg1"/>
          </a:solidFill>
        </p:spPr>
      </p:pic>
    </p:spTree>
    <p:extLst>
      <p:ext uri="{BB962C8B-B14F-4D97-AF65-F5344CB8AC3E}">
        <p14:creationId xmlns:p14="http://schemas.microsoft.com/office/powerpoint/2010/main" val="6026701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457200" y="6356351"/>
            <a:ext cx="2133600" cy="365125"/>
          </a:xfrm>
          <a:prstGeom prst="rect">
            <a:avLst/>
          </a:prstGeom>
        </p:spPr>
        <p:txBody>
          <a:bodyPr/>
          <a:lstStyle/>
          <a:p>
            <a:fld id="{67D3A7AF-B112-1944-AFFA-C0EAA0AD48FE}" type="datetimeFigureOut">
              <a:rPr lang="en-US" smtClean="0"/>
              <a:pPr/>
              <a:t>9/1/2023</a:t>
            </a:fld>
            <a:endParaRPr lang="en-US"/>
          </a:p>
        </p:txBody>
      </p:sp>
      <p:sp>
        <p:nvSpPr>
          <p:cNvPr id="4" name="Footer Placeholder 3"/>
          <p:cNvSpPr>
            <a:spLocks noGrp="1"/>
          </p:cNvSpPr>
          <p:nvPr>
            <p:ph type="ftr" sz="quarter" idx="11"/>
          </p:nvPr>
        </p:nvSpPr>
        <p:spPr>
          <a:xfrm>
            <a:off x="3124200" y="6356351"/>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6356351"/>
            <a:ext cx="2133600" cy="365125"/>
          </a:xfrm>
          <a:prstGeom prst="rect">
            <a:avLst/>
          </a:prstGeom>
        </p:spPr>
        <p:txBody>
          <a:bodyPr/>
          <a:lstStyle/>
          <a:p>
            <a:fld id="{CD3FA38A-006F-124B-8A51-CDDC49716C82}" type="slidenum">
              <a:rPr lang="en-US" smtClean="0"/>
              <a:pPr/>
              <a:t>‹#›</a:t>
            </a:fld>
            <a:endParaRPr lang="en-US"/>
          </a:p>
        </p:txBody>
      </p:sp>
    </p:spTree>
    <p:extLst>
      <p:ext uri="{BB962C8B-B14F-4D97-AF65-F5344CB8AC3E}">
        <p14:creationId xmlns:p14="http://schemas.microsoft.com/office/powerpoint/2010/main" val="37437652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1"/>
            <a:ext cx="2133600" cy="365125"/>
          </a:xfrm>
          <a:prstGeom prst="rect">
            <a:avLst/>
          </a:prstGeom>
        </p:spPr>
        <p:txBody>
          <a:bodyPr/>
          <a:lstStyle/>
          <a:p>
            <a:fld id="{67D3A7AF-B112-1944-AFFA-C0EAA0AD48FE}" type="datetimeFigureOut">
              <a:rPr lang="en-US" smtClean="0"/>
              <a:pPr/>
              <a:t>9/1/2023</a:t>
            </a:fld>
            <a:endParaRPr lang="en-US"/>
          </a:p>
        </p:txBody>
      </p:sp>
      <p:sp>
        <p:nvSpPr>
          <p:cNvPr id="3" name="Footer Placeholder 2"/>
          <p:cNvSpPr>
            <a:spLocks noGrp="1"/>
          </p:cNvSpPr>
          <p:nvPr>
            <p:ph type="ftr" sz="quarter" idx="11"/>
          </p:nvPr>
        </p:nvSpPr>
        <p:spPr>
          <a:xfrm>
            <a:off x="3124200" y="6356351"/>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6356351"/>
            <a:ext cx="2133600" cy="365125"/>
          </a:xfrm>
          <a:prstGeom prst="rect">
            <a:avLst/>
          </a:prstGeom>
        </p:spPr>
        <p:txBody>
          <a:bodyPr/>
          <a:lstStyle/>
          <a:p>
            <a:fld id="{CD3FA38A-006F-124B-8A51-CDDC49716C82}" type="slidenum">
              <a:rPr lang="en-US" smtClean="0"/>
              <a:pPr/>
              <a:t>‹#›</a:t>
            </a:fld>
            <a:endParaRPr lang="en-US"/>
          </a:p>
        </p:txBody>
      </p:sp>
    </p:spTree>
    <p:extLst>
      <p:ext uri="{BB962C8B-B14F-4D97-AF65-F5344CB8AC3E}">
        <p14:creationId xmlns:p14="http://schemas.microsoft.com/office/powerpoint/2010/main" val="15877719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49"/>
            <a:ext cx="3008313" cy="1162051"/>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73052"/>
            <a:ext cx="5111750" cy="585311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2"/>
            <a:ext cx="3008313" cy="469106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457200" y="6356351"/>
            <a:ext cx="2133600" cy="365125"/>
          </a:xfrm>
          <a:prstGeom prst="rect">
            <a:avLst/>
          </a:prstGeom>
        </p:spPr>
        <p:txBody>
          <a:bodyPr/>
          <a:lstStyle/>
          <a:p>
            <a:fld id="{67D3A7AF-B112-1944-AFFA-C0EAA0AD48FE}" type="datetimeFigureOut">
              <a:rPr lang="en-US" smtClean="0"/>
              <a:pPr/>
              <a:t>9/1/2023</a:t>
            </a:fld>
            <a:endParaRPr lang="en-US"/>
          </a:p>
        </p:txBody>
      </p:sp>
      <p:sp>
        <p:nvSpPr>
          <p:cNvPr id="6" name="Footer Placeholder 5"/>
          <p:cNvSpPr>
            <a:spLocks noGrp="1"/>
          </p:cNvSpPr>
          <p:nvPr>
            <p:ph type="ftr" sz="quarter" idx="11"/>
          </p:nvPr>
        </p:nvSpPr>
        <p:spPr>
          <a:xfrm>
            <a:off x="3124200" y="6356351"/>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1"/>
            <a:ext cx="2133600" cy="365125"/>
          </a:xfrm>
          <a:prstGeom prst="rect">
            <a:avLst/>
          </a:prstGeom>
        </p:spPr>
        <p:txBody>
          <a:bodyPr/>
          <a:lstStyle/>
          <a:p>
            <a:fld id="{CD3FA38A-006F-124B-8A51-CDDC49716C82}" type="slidenum">
              <a:rPr lang="en-US" smtClean="0"/>
              <a:pPr/>
              <a:t>‹#›</a:t>
            </a:fld>
            <a:endParaRPr lang="en-US"/>
          </a:p>
        </p:txBody>
      </p:sp>
    </p:spTree>
    <p:extLst>
      <p:ext uri="{BB962C8B-B14F-4D97-AF65-F5344CB8AC3E}">
        <p14:creationId xmlns:p14="http://schemas.microsoft.com/office/powerpoint/2010/main" val="23397838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9"/>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5367338"/>
            <a:ext cx="5486400" cy="80486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457200" y="6356351"/>
            <a:ext cx="2133600" cy="365125"/>
          </a:xfrm>
          <a:prstGeom prst="rect">
            <a:avLst/>
          </a:prstGeom>
        </p:spPr>
        <p:txBody>
          <a:bodyPr/>
          <a:lstStyle/>
          <a:p>
            <a:fld id="{67D3A7AF-B112-1944-AFFA-C0EAA0AD48FE}" type="datetimeFigureOut">
              <a:rPr lang="en-US" smtClean="0"/>
              <a:pPr/>
              <a:t>9/1/2023</a:t>
            </a:fld>
            <a:endParaRPr lang="en-US"/>
          </a:p>
        </p:txBody>
      </p:sp>
      <p:sp>
        <p:nvSpPr>
          <p:cNvPr id="6" name="Footer Placeholder 5"/>
          <p:cNvSpPr>
            <a:spLocks noGrp="1"/>
          </p:cNvSpPr>
          <p:nvPr>
            <p:ph type="ftr" sz="quarter" idx="11"/>
          </p:nvPr>
        </p:nvSpPr>
        <p:spPr>
          <a:xfrm>
            <a:off x="3124200" y="6356351"/>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1"/>
            <a:ext cx="2133600" cy="365125"/>
          </a:xfrm>
          <a:prstGeom prst="rect">
            <a:avLst/>
          </a:prstGeom>
        </p:spPr>
        <p:txBody>
          <a:bodyPr/>
          <a:lstStyle/>
          <a:p>
            <a:fld id="{CD3FA38A-006F-124B-8A51-CDDC49716C82}" type="slidenum">
              <a:rPr lang="en-US" smtClean="0"/>
              <a:pPr/>
              <a:t>‹#›</a:t>
            </a:fld>
            <a:endParaRPr lang="en-US"/>
          </a:p>
        </p:txBody>
      </p:sp>
    </p:spTree>
    <p:extLst>
      <p:ext uri="{BB962C8B-B14F-4D97-AF65-F5344CB8AC3E}">
        <p14:creationId xmlns:p14="http://schemas.microsoft.com/office/powerpoint/2010/main" val="39046609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jp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slideLayout" Target="../slideLayouts/slideLayout34.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17" Type="http://schemas.openxmlformats.org/officeDocument/2006/relationships/theme" Target="../theme/theme2.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10" Type="http://schemas.openxmlformats.org/officeDocument/2006/relationships/slideLayout" Target="../slideLayouts/slideLayout31.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slideLayout" Target="../slideLayouts/slideLayout55.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20" Type="http://schemas.openxmlformats.org/officeDocument/2006/relationships/image" Target="../media/image5.jpg"/><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10" Type="http://schemas.openxmlformats.org/officeDocument/2006/relationships/slideLayout" Target="../slideLayouts/slideLayout47.xml"/><Relationship Id="rId19" Type="http://schemas.openxmlformats.org/officeDocument/2006/relationships/theme" Target="../theme/theme3.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856657"/>
            <a:ext cx="9144000" cy="6016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0" y="2010920"/>
            <a:ext cx="9144000" cy="22098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1" name="Straight Connector 10">
            <a:extLst>
              <a:ext uri="{FF2B5EF4-FFF2-40B4-BE49-F238E27FC236}">
                <a16:creationId xmlns:a16="http://schemas.microsoft.com/office/drawing/2014/main" id="{CFF3FA73-24C5-418F-A72F-A3F17B845974}"/>
              </a:ext>
            </a:extLst>
          </p:cNvPr>
          <p:cNvCxnSpPr>
            <a:cxnSpLocks/>
          </p:cNvCxnSpPr>
          <p:nvPr userDrawn="1"/>
        </p:nvCxnSpPr>
        <p:spPr>
          <a:xfrm>
            <a:off x="0" y="539448"/>
            <a:ext cx="9144000" cy="0"/>
          </a:xfrm>
          <a:prstGeom prst="line">
            <a:avLst/>
          </a:prstGeom>
          <a:ln w="76200">
            <a:solidFill>
              <a:srgbClr val="196BAC"/>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C42AC806-B924-4A11-BF88-41EDC279BF6B}"/>
              </a:ext>
            </a:extLst>
          </p:cNvPr>
          <p:cNvSpPr/>
          <p:nvPr userDrawn="1"/>
        </p:nvSpPr>
        <p:spPr>
          <a:xfrm>
            <a:off x="5873933" y="5957402"/>
            <a:ext cx="3270069" cy="646331"/>
          </a:xfrm>
          <a:prstGeom prst="rect">
            <a:avLst/>
          </a:prstGeom>
        </p:spPr>
        <p:txBody>
          <a:bodyPr wrap="square">
            <a:spAutoFit/>
          </a:bodyPr>
          <a:lstStyle/>
          <a:p>
            <a:pPr algn="r"/>
            <a:r>
              <a:rPr lang="en-US" sz="900" b="1" dirty="0">
                <a:solidFill>
                  <a:schemeClr val="bg1"/>
                </a:solidFill>
                <a:latin typeface="+mj-lt"/>
              </a:rPr>
              <a:t>COFE Headquarters</a:t>
            </a:r>
          </a:p>
          <a:p>
            <a:pPr algn="r"/>
            <a:r>
              <a:rPr lang="en-US" sz="900" dirty="0">
                <a:solidFill>
                  <a:schemeClr val="bg1"/>
                </a:solidFill>
                <a:latin typeface="+mj-lt"/>
              </a:rPr>
              <a:t>970 Lake Carillon Drive, Suite 300 </a:t>
            </a:r>
          </a:p>
          <a:p>
            <a:pPr algn="r"/>
            <a:r>
              <a:rPr lang="en-US" sz="900" dirty="0">
                <a:solidFill>
                  <a:schemeClr val="bg1"/>
                </a:solidFill>
                <a:latin typeface="+mj-lt"/>
              </a:rPr>
              <a:t>St. Petersburg, FL 33716</a:t>
            </a:r>
          </a:p>
          <a:p>
            <a:pPr algn="r"/>
            <a:r>
              <a:rPr lang="en-US" sz="900" dirty="0">
                <a:solidFill>
                  <a:schemeClr val="bg1"/>
                </a:solidFill>
                <a:latin typeface="+mj-lt"/>
              </a:rPr>
              <a:t>Phone: 727-800-6533 </a:t>
            </a:r>
            <a:r>
              <a:rPr lang="en-US" sz="900" baseline="0" dirty="0">
                <a:solidFill>
                  <a:schemeClr val="bg1"/>
                </a:solidFill>
                <a:latin typeface="+mj-lt"/>
              </a:rPr>
              <a:t>| COFE-edu.org</a:t>
            </a:r>
            <a:endParaRPr lang="en-US" sz="900" dirty="0">
              <a:solidFill>
                <a:schemeClr val="bg1"/>
              </a:solidFill>
              <a:latin typeface="+mj-lt"/>
            </a:endParaRPr>
          </a:p>
        </p:txBody>
      </p:sp>
      <p:pic>
        <p:nvPicPr>
          <p:cNvPr id="10" name="Picture 9">
            <a:extLst>
              <a:ext uri="{FF2B5EF4-FFF2-40B4-BE49-F238E27FC236}">
                <a16:creationId xmlns:a16="http://schemas.microsoft.com/office/drawing/2014/main" id="{6E39D70A-29F5-491B-BBA3-F960DF29C17B}"/>
              </a:ext>
            </a:extLst>
          </p:cNvPr>
          <p:cNvPicPr>
            <a:picLocks noChangeAspect="1"/>
          </p:cNvPicPr>
          <p:nvPr userDrawn="1"/>
        </p:nvPicPr>
        <p:blipFill>
          <a:blip r:embed="rId23"/>
          <a:srcRect/>
          <a:stretch/>
        </p:blipFill>
        <p:spPr>
          <a:xfrm>
            <a:off x="4949" y="0"/>
            <a:ext cx="9134104" cy="6850579"/>
          </a:xfrm>
          <a:prstGeom prst="rect">
            <a:avLst/>
          </a:prstGeom>
          <a:ln>
            <a:solidFill>
              <a:srgbClr val="002060"/>
            </a:solidFill>
          </a:ln>
        </p:spPr>
      </p:pic>
    </p:spTree>
    <p:extLst>
      <p:ext uri="{BB962C8B-B14F-4D97-AF65-F5344CB8AC3E}">
        <p14:creationId xmlns:p14="http://schemas.microsoft.com/office/powerpoint/2010/main" val="103272446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717" r:id="rId21"/>
  </p:sldLayoutIdLst>
  <p:txStyles>
    <p:titleStyle>
      <a:lvl1pPr algn="ctr" defTabSz="342900" rtl="0" eaLnBrk="1" latinLnBrk="0" hangingPunct="1">
        <a:spcBef>
          <a:spcPct val="0"/>
        </a:spcBef>
        <a:buNone/>
        <a:defRPr sz="2850" b="1" kern="1200">
          <a:solidFill>
            <a:srgbClr val="002060"/>
          </a:solidFill>
          <a:latin typeface="Cambria" panose="02040503050406030204" pitchFamily="18" charset="0"/>
          <a:ea typeface="+mj-ea"/>
          <a:cs typeface="Arial"/>
        </a:defRPr>
      </a:lvl1pPr>
    </p:titleStyle>
    <p:bodyStyle>
      <a:lvl1pPr marL="257175" indent="-257175" algn="l" defTabSz="342900" rtl="0" eaLnBrk="1" latinLnBrk="0" hangingPunct="1">
        <a:spcBef>
          <a:spcPct val="20000"/>
        </a:spcBef>
        <a:buClr>
          <a:srgbClr val="99CC33"/>
        </a:buClr>
        <a:buFont typeface="Arial" panose="020B0604020202020204" pitchFamily="34" charset="0"/>
        <a:buChar char="•"/>
        <a:defRPr sz="1800" kern="1200">
          <a:solidFill>
            <a:srgbClr val="002060"/>
          </a:solidFill>
          <a:latin typeface="Cambria" panose="02040503050406030204" pitchFamily="18" charset="0"/>
          <a:ea typeface="+mn-ea"/>
          <a:cs typeface="Arial"/>
        </a:defRPr>
      </a:lvl1pPr>
      <a:lvl2pPr marL="557213" indent="-214313" algn="l" defTabSz="342900" rtl="0" eaLnBrk="1" latinLnBrk="0" hangingPunct="1">
        <a:spcBef>
          <a:spcPct val="20000"/>
        </a:spcBef>
        <a:buClr>
          <a:srgbClr val="99CC33"/>
        </a:buClr>
        <a:buFont typeface="Arial" panose="020B0604020202020204" pitchFamily="34" charset="0"/>
        <a:buChar char="•"/>
        <a:defRPr sz="1800" kern="1200">
          <a:solidFill>
            <a:srgbClr val="002060"/>
          </a:solidFill>
          <a:latin typeface="Cambria" panose="02040503050406030204" pitchFamily="18" charset="0"/>
          <a:ea typeface="+mn-ea"/>
          <a:cs typeface="Arial"/>
        </a:defRPr>
      </a:lvl2pPr>
      <a:lvl3pPr marL="857250" indent="-171450" algn="l" defTabSz="342900" rtl="0" eaLnBrk="1" latinLnBrk="0" hangingPunct="1">
        <a:spcBef>
          <a:spcPct val="20000"/>
        </a:spcBef>
        <a:buClr>
          <a:srgbClr val="99CC33"/>
        </a:buClr>
        <a:buFont typeface="Arial" panose="020B0604020202020204" pitchFamily="34" charset="0"/>
        <a:buChar char="•"/>
        <a:defRPr sz="1800" kern="1200">
          <a:solidFill>
            <a:srgbClr val="002060"/>
          </a:solidFill>
          <a:latin typeface="Cambria" panose="02040503050406030204" pitchFamily="18" charset="0"/>
          <a:ea typeface="+mn-ea"/>
          <a:cs typeface="Arial"/>
        </a:defRPr>
      </a:lvl3pPr>
      <a:lvl4pPr marL="1200150" indent="-171450" algn="l" defTabSz="342900" rtl="0" eaLnBrk="1" latinLnBrk="0" hangingPunct="1">
        <a:spcBef>
          <a:spcPct val="20000"/>
        </a:spcBef>
        <a:buClr>
          <a:srgbClr val="99CC33"/>
        </a:buClr>
        <a:buFont typeface="Arial" panose="020B0604020202020204" pitchFamily="34" charset="0"/>
        <a:buChar char="•"/>
        <a:defRPr sz="1800" kern="1200">
          <a:solidFill>
            <a:srgbClr val="002060"/>
          </a:solidFill>
          <a:latin typeface="Cambria" panose="02040503050406030204" pitchFamily="18" charset="0"/>
          <a:ea typeface="+mn-ea"/>
          <a:cs typeface="Arial"/>
        </a:defRPr>
      </a:lvl4pPr>
      <a:lvl5pPr marL="1543050" indent="-171450" algn="l" defTabSz="342900" rtl="0" eaLnBrk="1" latinLnBrk="0" hangingPunct="1">
        <a:spcBef>
          <a:spcPct val="20000"/>
        </a:spcBef>
        <a:buClr>
          <a:srgbClr val="99CC33"/>
        </a:buClr>
        <a:buFont typeface="Arial" panose="020B0604020202020204" pitchFamily="34" charset="0"/>
        <a:buChar char="•"/>
        <a:defRPr sz="1800" kern="1200">
          <a:solidFill>
            <a:srgbClr val="002060"/>
          </a:solidFill>
          <a:latin typeface="Cambria" panose="02040503050406030204" pitchFamily="18" charset="0"/>
          <a:ea typeface="+mn-ea"/>
          <a:cs typeface="Arial"/>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69805" cy="6874935"/>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F026034-B9FF-4CAC-AAF7-D5E4F9C6AB50}" type="datetimeFigureOut">
              <a:rPr lang="en-US" smtClean="0"/>
              <a:t>9/1/2023</a:t>
            </a:fld>
            <a:endParaRPr lang="en-US"/>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77F0C302-BBFD-4015-9E88-F6FAB4735DA0}" type="slidenum">
              <a:rPr lang="en-US" smtClean="0"/>
              <a:t>‹#›</a:t>
            </a:fld>
            <a:endParaRPr lang="en-US"/>
          </a:p>
        </p:txBody>
      </p:sp>
    </p:spTree>
    <p:extLst>
      <p:ext uri="{BB962C8B-B14F-4D97-AF65-F5344CB8AC3E}">
        <p14:creationId xmlns:p14="http://schemas.microsoft.com/office/powerpoint/2010/main" val="504926000"/>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grpSp>
        <p:nvGrpSpPr>
          <p:cNvPr id="7" name="Group 6"/>
          <p:cNvGrpSpPr/>
          <p:nvPr/>
        </p:nvGrpSpPr>
        <p:grpSpPr>
          <a:xfrm>
            <a:off x="0" y="-8467"/>
            <a:ext cx="9144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508001" y="609600"/>
            <a:ext cx="6447501"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508001" y="2160590"/>
            <a:ext cx="6447501"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3850" y="6041363"/>
            <a:ext cx="683954" cy="365125"/>
          </a:xfrm>
          <a:prstGeom prst="rect">
            <a:avLst/>
          </a:prstGeom>
        </p:spPr>
        <p:txBody>
          <a:bodyPr vert="horz" lIns="91440" tIns="45720" rIns="91440" bIns="45720" rtlCol="0" anchor="ctr"/>
          <a:lstStyle>
            <a:lvl1pPr algn="r">
              <a:defRPr sz="675">
                <a:solidFill>
                  <a:schemeClr val="tx1">
                    <a:tint val="75000"/>
                  </a:schemeClr>
                </a:solidFill>
              </a:defRPr>
            </a:lvl1pPr>
          </a:lstStyle>
          <a:p>
            <a:fld id="{B25AD067-3F58-474B-9356-E1B001F508DB}" type="datetime1">
              <a:rPr lang="en-US" smtClean="0"/>
              <a:t>9/1/2023</a:t>
            </a:fld>
            <a:endParaRPr lang="en-US" dirty="0"/>
          </a:p>
        </p:txBody>
      </p:sp>
      <p:sp>
        <p:nvSpPr>
          <p:cNvPr id="5" name="Footer Placeholder 4"/>
          <p:cNvSpPr>
            <a:spLocks noGrp="1"/>
          </p:cNvSpPr>
          <p:nvPr>
            <p:ph type="ftr" sz="quarter" idx="3"/>
          </p:nvPr>
        </p:nvSpPr>
        <p:spPr>
          <a:xfrm>
            <a:off x="508001" y="6041363"/>
            <a:ext cx="4723209" cy="365125"/>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42998" y="6041363"/>
            <a:ext cx="512504" cy="365125"/>
          </a:xfrm>
          <a:prstGeom prst="rect">
            <a:avLst/>
          </a:prstGeom>
        </p:spPr>
        <p:txBody>
          <a:bodyPr vert="horz" lIns="91440" tIns="45720" rIns="91440" bIns="45720" rtlCol="0" anchor="ctr"/>
          <a:lstStyle>
            <a:lvl1pPr algn="r">
              <a:defRPr sz="675">
                <a:solidFill>
                  <a:schemeClr val="accent1"/>
                </a:solidFill>
              </a:defRPr>
            </a:lvl1pPr>
          </a:lstStyle>
          <a:p>
            <a:fld id="{A784E554-4265-405F-B1EE-680A754E767C}" type="slidenum">
              <a:rPr lang="en-US" smtClean="0"/>
              <a:t>‹#›</a:t>
            </a:fld>
            <a:endParaRPr lang="en-US" dirty="0"/>
          </a:p>
        </p:txBody>
      </p:sp>
      <p:pic>
        <p:nvPicPr>
          <p:cNvPr id="8" name="Picture 7" descr="A screenshot of a social media post&#10;&#10;Description automatically generated">
            <a:extLst>
              <a:ext uri="{FF2B5EF4-FFF2-40B4-BE49-F238E27FC236}">
                <a16:creationId xmlns:a16="http://schemas.microsoft.com/office/drawing/2014/main" id="{A52D4AA5-BC48-A4DD-3E19-F7DF7BEC5A6E}"/>
              </a:ext>
            </a:extLst>
          </p:cNvPr>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548656200"/>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 id="2147483713" r:id="rId15"/>
    <p:sldLayoutId id="2147483714" r:id="rId16"/>
    <p:sldLayoutId id="2147483715" r:id="rId17"/>
    <p:sldLayoutId id="2147483716" r:id="rId18"/>
  </p:sldLayoutIdLst>
  <p:hf sldNum="0" hdr="0" ftr="0" dt="0"/>
  <p:txStyles>
    <p:titleStyle>
      <a:lvl1pPr algn="l" defTabSz="342900" rtl="0" eaLnBrk="1" latinLnBrk="0" hangingPunct="1">
        <a:spcBef>
          <a:spcPct val="0"/>
        </a:spcBef>
        <a:buNone/>
        <a:defRPr sz="27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3.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3.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3.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3" Type="http://schemas.openxmlformats.org/officeDocument/2006/relationships/hyperlink" Target="https://www.mymillennialguide.com/budgeting-tools/" TargetMode="External"/><Relationship Id="rId2" Type="http://schemas.openxmlformats.org/officeDocument/2006/relationships/hyperlink" Target="https://www.mymillennialguide.com/is-online-banking-safe/" TargetMode="Externa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0.xml"/></Relationships>
</file>

<file path=ppt/slides/_rels/slide40.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3.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2.xml"/></Relationships>
</file>

<file path=ppt/slides/_rels/slide49.xml.rels><?xml version="1.0" encoding="UTF-8" standalone="yes"?>
<Relationships xmlns="http://schemas.openxmlformats.org/package/2006/relationships"><Relationship Id="rId8" Type="http://schemas.openxmlformats.org/officeDocument/2006/relationships/diagramLayout" Target="../diagrams/layout10.xml"/><Relationship Id="rId3" Type="http://schemas.openxmlformats.org/officeDocument/2006/relationships/diagramLayout" Target="../diagrams/layout9.xml"/><Relationship Id="rId7" Type="http://schemas.openxmlformats.org/officeDocument/2006/relationships/diagramData" Target="../diagrams/data10.xml"/><Relationship Id="rId2" Type="http://schemas.openxmlformats.org/officeDocument/2006/relationships/diagramData" Target="../diagrams/data9.xml"/><Relationship Id="rId1" Type="http://schemas.openxmlformats.org/officeDocument/2006/relationships/slideLayout" Target="../slideLayouts/slideLayout23.xml"/><Relationship Id="rId6" Type="http://schemas.microsoft.com/office/2007/relationships/diagramDrawing" Target="../diagrams/drawing9.xml"/><Relationship Id="rId11" Type="http://schemas.microsoft.com/office/2007/relationships/diagramDrawing" Target="../diagrams/drawing10.xml"/><Relationship Id="rId5" Type="http://schemas.openxmlformats.org/officeDocument/2006/relationships/diagramColors" Target="../diagrams/colors9.xml"/><Relationship Id="rId10" Type="http://schemas.openxmlformats.org/officeDocument/2006/relationships/diagramColors" Target="../diagrams/colors10.xml"/><Relationship Id="rId4" Type="http://schemas.openxmlformats.org/officeDocument/2006/relationships/diagramQuickStyle" Target="../diagrams/quickStyle9.xml"/><Relationship Id="rId9" Type="http://schemas.openxmlformats.org/officeDocument/2006/relationships/diagramQuickStyle" Target="../diagrams/quickStyle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9.xml.rels><?xml version="1.0" encoding="UTF-8" standalone="yes"?>
<Relationships xmlns="http://schemas.openxmlformats.org/package/2006/relationships"><Relationship Id="rId2" Type="http://schemas.openxmlformats.org/officeDocument/2006/relationships/hyperlink" Target="https://www.zippia.com/advice/how-many-americans-live-paycheck-to-paycheck/" TargetMode="Externa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3.xml"/></Relationships>
</file>

<file path=ppt/slides/_rels/slide6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3.xml"/></Relationships>
</file>

<file path=ppt/slides/_rels/slide63.xml.rels><?xml version="1.0" encoding="UTF-8" standalone="yes"?>
<Relationships xmlns="http://schemas.openxmlformats.org/package/2006/relationships"><Relationship Id="rId8" Type="http://schemas.openxmlformats.org/officeDocument/2006/relationships/image" Target="../media/image14.jpg"/><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image" Target="../media/image13.jpeg"/><Relationship Id="rId1" Type="http://schemas.openxmlformats.org/officeDocument/2006/relationships/slideLayout" Target="../slideLayouts/slideLayout23.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 Id="rId9" Type="http://schemas.openxmlformats.org/officeDocument/2006/relationships/hyperlink" Target="https://www.flickr.com/photos/76657755@N04/7027596629/in/photostream/" TargetMode="Externa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6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2.xml"/></Relationships>
</file>

<file path=ppt/slides/_rels/slide66.xml.rels><?xml version="1.0" encoding="UTF-8" standalone="yes"?>
<Relationships xmlns="http://schemas.openxmlformats.org/package/2006/relationships"><Relationship Id="rId3" Type="http://schemas.openxmlformats.org/officeDocument/2006/relationships/diagramLayout" Target="../diagrams/layout12.xml"/><Relationship Id="rId7" Type="http://schemas.openxmlformats.org/officeDocument/2006/relationships/image" Target="../media/image16.jpeg"/><Relationship Id="rId2" Type="http://schemas.openxmlformats.org/officeDocument/2006/relationships/diagramData" Target="../diagrams/data12.xml"/><Relationship Id="rId1" Type="http://schemas.openxmlformats.org/officeDocument/2006/relationships/slideLayout" Target="../slideLayouts/slideLayout23.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67.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3.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68.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23.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69.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23.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7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xml"/><Relationship Id="rId1" Type="http://schemas.openxmlformats.org/officeDocument/2006/relationships/slideLayout" Target="../slideLayouts/slideLayout39.xml"/></Relationships>
</file>

<file path=ppt/slides/_rels/slide7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23.xml"/><Relationship Id="rId4" Type="http://schemas.openxmlformats.org/officeDocument/2006/relationships/image" Target="../media/image19.png"/></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75.xml.rels><?xml version="1.0" encoding="UTF-8" standalone="yes"?>
<Relationships xmlns="http://schemas.openxmlformats.org/package/2006/relationships"><Relationship Id="rId3" Type="http://schemas.openxmlformats.org/officeDocument/2006/relationships/diagramLayout" Target="../diagrams/layout16.xml"/><Relationship Id="rId2" Type="http://schemas.openxmlformats.org/officeDocument/2006/relationships/diagramData" Target="../diagrams/data16.xml"/><Relationship Id="rId1" Type="http://schemas.openxmlformats.org/officeDocument/2006/relationships/slideLayout" Target="../slideLayouts/slideLayout23.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7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39.xml"/></Relationships>
</file>

<file path=ppt/slides/_rels/slide7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8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8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82.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2.xml"/><Relationship Id="rId1" Type="http://schemas.openxmlformats.org/officeDocument/2006/relationships/slideLayout" Target="../slideLayouts/slideLayout28.xml"/><Relationship Id="rId4" Type="http://schemas.openxmlformats.org/officeDocument/2006/relationships/image" Target="../media/image25.jpeg"/></Relationships>
</file>

<file path=ppt/slides/_rels/slide8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3.xml"/><Relationship Id="rId1" Type="http://schemas.openxmlformats.org/officeDocument/2006/relationships/slideLayout" Target="../slideLayouts/slideLayout21.xml"/><Relationship Id="rId4" Type="http://schemas.openxmlformats.org/officeDocument/2006/relationships/image" Target="../media/image27.png"/></Relationships>
</file>

<file path=ppt/slides/_rels/slide8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8.xml"/></Relationships>
</file>

<file path=ppt/slides/_rels/slide85.xml.rels><?xml version="1.0" encoding="UTF-8" standalone="yes"?>
<Relationships xmlns="http://schemas.openxmlformats.org/package/2006/relationships"><Relationship Id="rId3" Type="http://schemas.openxmlformats.org/officeDocument/2006/relationships/diagramLayout" Target="../diagrams/layout17.xml"/><Relationship Id="rId2" Type="http://schemas.openxmlformats.org/officeDocument/2006/relationships/diagramData" Target="../diagrams/data17.xml"/><Relationship Id="rId1" Type="http://schemas.openxmlformats.org/officeDocument/2006/relationships/slideLayout" Target="../slideLayouts/slideLayout23.xml"/><Relationship Id="rId6" Type="http://schemas.microsoft.com/office/2007/relationships/diagramDrawing" Target="../diagrams/drawing17.xml"/><Relationship Id="rId5" Type="http://schemas.openxmlformats.org/officeDocument/2006/relationships/diagramColors" Target="../diagrams/colors17.xml"/><Relationship Id="rId4" Type="http://schemas.openxmlformats.org/officeDocument/2006/relationships/diagramQuickStyle" Target="../diagrams/quickStyle17.xml"/></Relationships>
</file>

<file path=ppt/slides/_rels/slide86.xml.rels><?xml version="1.0" encoding="UTF-8" standalone="yes"?>
<Relationships xmlns="http://schemas.openxmlformats.org/package/2006/relationships"><Relationship Id="rId3" Type="http://schemas.openxmlformats.org/officeDocument/2006/relationships/diagramLayout" Target="../diagrams/layout18.xml"/><Relationship Id="rId2" Type="http://schemas.openxmlformats.org/officeDocument/2006/relationships/diagramData" Target="../diagrams/data18.xml"/><Relationship Id="rId1" Type="http://schemas.openxmlformats.org/officeDocument/2006/relationships/slideLayout" Target="../slideLayouts/slideLayout23.xml"/><Relationship Id="rId6" Type="http://schemas.microsoft.com/office/2007/relationships/diagramDrawing" Target="../diagrams/drawing18.xml"/><Relationship Id="rId5" Type="http://schemas.openxmlformats.org/officeDocument/2006/relationships/diagramColors" Target="../diagrams/colors18.xml"/><Relationship Id="rId4" Type="http://schemas.openxmlformats.org/officeDocument/2006/relationships/diagramQuickStyle" Target="../diagrams/quickStyle18.xml"/></Relationships>
</file>

<file path=ppt/slides/_rels/slide87.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31.jpeg"/><Relationship Id="rId4" Type="http://schemas.openxmlformats.org/officeDocument/2006/relationships/image" Target="../media/image30.emf"/></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hyperlink" Target="https://www.newretirement.com/retirement/2026-tax-brackets-tcja-expiration/" TargetMode="Externa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hyperlink" Target="https://www.forbes.com/sites/qai/2022/11/22/whats-the-outlook-for-the-housing-market/?sh=679926584f51" TargetMode="External"/><Relationship Id="rId2" Type="http://schemas.openxmlformats.org/officeDocument/2006/relationships/hyperlink" Target="https://www.cbsnews.com/news/401k-what-to-know-retirement-plan/" TargetMode="Externa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diagramLayout" Target="../diagrams/layout19.xml"/><Relationship Id="rId2" Type="http://schemas.openxmlformats.org/officeDocument/2006/relationships/diagramData" Target="../diagrams/data19.xml"/><Relationship Id="rId1" Type="http://schemas.openxmlformats.org/officeDocument/2006/relationships/slideLayout" Target="../slideLayouts/slideLayout23.xml"/><Relationship Id="rId6" Type="http://schemas.microsoft.com/office/2007/relationships/diagramDrawing" Target="../diagrams/drawing19.xml"/><Relationship Id="rId5" Type="http://schemas.openxmlformats.org/officeDocument/2006/relationships/diagramColors" Target="../diagrams/colors19.xml"/><Relationship Id="rId4" Type="http://schemas.openxmlformats.org/officeDocument/2006/relationships/diagramQuickStyle" Target="../diagrams/quickStyle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7E9FF-2BE8-5848-89EA-52BC13D03D3B}"/>
              </a:ext>
            </a:extLst>
          </p:cNvPr>
          <p:cNvSpPr>
            <a:spLocks noGrp="1"/>
          </p:cNvSpPr>
          <p:nvPr>
            <p:ph type="title"/>
          </p:nvPr>
        </p:nvSpPr>
        <p:spPr>
          <a:xfrm>
            <a:off x="511925" y="457200"/>
            <a:ext cx="2790182" cy="1278466"/>
          </a:xfrm>
        </p:spPr>
        <p:txBody>
          <a:bodyPr/>
          <a:lstStyle/>
          <a:p>
            <a:pPr algn="ctr"/>
            <a:r>
              <a:rPr lang="en-US" dirty="0"/>
              <a:t>WHO AM I AND WHY DO I HAVE A RIGHT TO TEACH THIS SEMINAR?</a:t>
            </a:r>
          </a:p>
        </p:txBody>
      </p:sp>
      <p:pic>
        <p:nvPicPr>
          <p:cNvPr id="6" name="Content Placeholder 5" descr="A person and person posing for a picture&#10;&#10;Description automatically generated">
            <a:extLst>
              <a:ext uri="{FF2B5EF4-FFF2-40B4-BE49-F238E27FC236}">
                <a16:creationId xmlns:a16="http://schemas.microsoft.com/office/drawing/2014/main" id="{CC07ED72-9758-0A82-897E-BF0EE6E8ED9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86976" y="1096433"/>
            <a:ext cx="3386138" cy="2708910"/>
          </a:xfrm>
        </p:spPr>
      </p:pic>
      <p:sp>
        <p:nvSpPr>
          <p:cNvPr id="4" name="Text Placeholder 3">
            <a:extLst>
              <a:ext uri="{FF2B5EF4-FFF2-40B4-BE49-F238E27FC236}">
                <a16:creationId xmlns:a16="http://schemas.microsoft.com/office/drawing/2014/main" id="{7EAB9AF4-CAB1-ECDB-802B-FEC6F37B3230}"/>
              </a:ext>
            </a:extLst>
          </p:cNvPr>
          <p:cNvSpPr>
            <a:spLocks noGrp="1"/>
          </p:cNvSpPr>
          <p:nvPr>
            <p:ph type="body" sz="half" idx="2"/>
          </p:nvPr>
        </p:nvSpPr>
        <p:spPr>
          <a:xfrm>
            <a:off x="511925" y="1735666"/>
            <a:ext cx="3052032" cy="3657599"/>
          </a:xfrm>
        </p:spPr>
        <p:txBody>
          <a:bodyPr/>
          <a:lstStyle/>
          <a:p>
            <a:pPr marL="285750" indent="-285750">
              <a:buFont typeface="Arial" panose="020B0604020202020204" pitchFamily="34" charset="0"/>
              <a:buChar char="•"/>
            </a:pPr>
            <a:r>
              <a:rPr lang="en-US" dirty="0"/>
              <a:t>MASTER FINANCIAL COACH</a:t>
            </a:r>
          </a:p>
          <a:p>
            <a:pPr marL="285750" indent="-285750">
              <a:buFont typeface="Arial" panose="020B0604020202020204" pitchFamily="34" charset="0"/>
              <a:buChar char="•"/>
            </a:pPr>
            <a:r>
              <a:rPr lang="en-US" dirty="0"/>
              <a:t>LICENSED INSURANCE AGENT IN 9 STATES</a:t>
            </a:r>
          </a:p>
          <a:p>
            <a:pPr marL="285750" indent="-285750">
              <a:buFont typeface="Arial" panose="020B0604020202020204" pitchFamily="34" charset="0"/>
              <a:buChar char="•"/>
            </a:pPr>
            <a:r>
              <a:rPr lang="en-US" dirty="0"/>
              <a:t>RETIRED SCHOOL SUPERINTENDENT</a:t>
            </a:r>
          </a:p>
          <a:p>
            <a:pPr marL="285750" indent="-285750">
              <a:buFont typeface="Arial" panose="020B0604020202020204" pitchFamily="34" charset="0"/>
              <a:buChar char="•"/>
            </a:pPr>
            <a:r>
              <a:rPr lang="en-US" dirty="0"/>
              <a:t>RETIRED PASTOR</a:t>
            </a:r>
          </a:p>
          <a:p>
            <a:pPr marL="285750" indent="-285750">
              <a:buFont typeface="Arial" panose="020B0604020202020204" pitchFamily="34" charset="0"/>
              <a:buChar char="•"/>
            </a:pPr>
            <a:r>
              <a:rPr lang="en-US" dirty="0"/>
              <a:t>INSTRUCTOR WITH THE COUNCIL OF FINANCIAL EDUCATORS</a:t>
            </a:r>
          </a:p>
          <a:p>
            <a:pPr marL="285750" indent="-285750">
              <a:buFont typeface="Arial" panose="020B0604020202020204" pitchFamily="34" charset="0"/>
              <a:buChar char="•"/>
            </a:pPr>
            <a:r>
              <a:rPr lang="en-US" dirty="0"/>
              <a:t>RETIREMENT PLANNING SPECIALIST WITH ALTO FINANCIAL GROUP</a:t>
            </a:r>
          </a:p>
          <a:p>
            <a:pPr marL="285750" indent="-285750">
              <a:buFont typeface="Arial" panose="020B0604020202020204" pitchFamily="34" charset="0"/>
              <a:buChar char="•"/>
            </a:pPr>
            <a:r>
              <a:rPr lang="en-US" dirty="0"/>
              <a:t>I AM CALLED BY GOD TO HELP PEOPLE.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3" name="TextBox 2">
            <a:extLst>
              <a:ext uri="{FF2B5EF4-FFF2-40B4-BE49-F238E27FC236}">
                <a16:creationId xmlns:a16="http://schemas.microsoft.com/office/drawing/2014/main" id="{3E610882-A7EF-972C-9A1D-B8A80E55C99B}"/>
              </a:ext>
            </a:extLst>
          </p:cNvPr>
          <p:cNvSpPr txBox="1"/>
          <p:nvPr/>
        </p:nvSpPr>
        <p:spPr>
          <a:xfrm>
            <a:off x="1676400" y="5393265"/>
            <a:ext cx="5486400" cy="923330"/>
          </a:xfrm>
          <a:prstGeom prst="rect">
            <a:avLst/>
          </a:prstGeom>
          <a:noFill/>
        </p:spPr>
        <p:txBody>
          <a:bodyPr wrap="square" rtlCol="0">
            <a:spAutoFit/>
          </a:bodyPr>
          <a:lstStyle/>
          <a:p>
            <a:r>
              <a:rPr lang="en-US" b="1" dirty="0">
                <a:solidFill>
                  <a:srgbClr val="FF0000"/>
                </a:solidFill>
              </a:rPr>
              <a:t>The Why-  We are headed for turbulence.  In fact, we are in turbulence.  How can we make the flight smoother?</a:t>
            </a:r>
          </a:p>
        </p:txBody>
      </p:sp>
    </p:spTree>
    <p:extLst>
      <p:ext uri="{BB962C8B-B14F-4D97-AF65-F5344CB8AC3E}">
        <p14:creationId xmlns:p14="http://schemas.microsoft.com/office/powerpoint/2010/main" val="13554961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BFDF2-2CCC-6BF4-9031-145EE619998B}"/>
              </a:ext>
            </a:extLst>
          </p:cNvPr>
          <p:cNvSpPr>
            <a:spLocks noGrp="1"/>
          </p:cNvSpPr>
          <p:nvPr>
            <p:ph type="title"/>
          </p:nvPr>
        </p:nvSpPr>
        <p:spPr/>
        <p:txBody>
          <a:bodyPr/>
          <a:lstStyle/>
          <a:p>
            <a:pPr algn="ctr"/>
            <a:r>
              <a:rPr lang="en-US" dirty="0"/>
              <a:t>WHAT DOES ALL THIS MEAN?</a:t>
            </a:r>
          </a:p>
        </p:txBody>
      </p:sp>
      <p:sp>
        <p:nvSpPr>
          <p:cNvPr id="3" name="Content Placeholder 2">
            <a:extLst>
              <a:ext uri="{FF2B5EF4-FFF2-40B4-BE49-F238E27FC236}">
                <a16:creationId xmlns:a16="http://schemas.microsoft.com/office/drawing/2014/main" id="{45F26944-ABE6-2947-874B-704010539329}"/>
              </a:ext>
            </a:extLst>
          </p:cNvPr>
          <p:cNvSpPr>
            <a:spLocks noGrp="1"/>
          </p:cNvSpPr>
          <p:nvPr>
            <p:ph idx="1"/>
          </p:nvPr>
        </p:nvSpPr>
        <p:spPr>
          <a:xfrm>
            <a:off x="622067" y="1371600"/>
            <a:ext cx="6347714" cy="4953000"/>
          </a:xfrm>
        </p:spPr>
        <p:txBody>
          <a:bodyPr>
            <a:normAutofit fontScale="92500" lnSpcReduction="10000"/>
          </a:bodyPr>
          <a:lstStyle/>
          <a:p>
            <a:r>
              <a:rPr lang="en-US" cap="all" dirty="0"/>
              <a:t>AMERICANS ARE WORRIED ABOUT THE PRESENT AND THE FUTURE</a:t>
            </a:r>
          </a:p>
          <a:p>
            <a:r>
              <a:rPr lang="en-US" cap="all" dirty="0"/>
              <a:t>Americans are likely facing a substantial tax increase in 2026</a:t>
            </a:r>
          </a:p>
          <a:p>
            <a:r>
              <a:rPr lang="en-US" cap="all" dirty="0"/>
              <a:t>AMERICAN FAMILIES ARE STRUGGLING TO MAKE ENDS MEET</a:t>
            </a:r>
          </a:p>
          <a:p>
            <a:r>
              <a:rPr lang="en-US" cap="all" dirty="0"/>
              <a:t>THE AMERICAN ECONOMY IS VERY UNSTABLE</a:t>
            </a:r>
          </a:p>
          <a:p>
            <a:r>
              <a:rPr lang="en-US" cap="all" dirty="0"/>
              <a:t>SOME AMERICANS NEED A MEANS OF CONQUERING CREDIT CARD DEBT</a:t>
            </a:r>
          </a:p>
          <a:p>
            <a:r>
              <a:rPr lang="en-US" cap="all" dirty="0"/>
              <a:t>Many American students are starting their work careers with huge debt</a:t>
            </a:r>
          </a:p>
          <a:p>
            <a:r>
              <a:rPr lang="en-US" cap="all" dirty="0"/>
              <a:t>American families need a means of helping their children avoid huge college debt</a:t>
            </a:r>
          </a:p>
          <a:p>
            <a:r>
              <a:rPr lang="en-US" cap="all" dirty="0"/>
              <a:t>Americans must change some of the things they are practicing</a:t>
            </a:r>
          </a:p>
          <a:p>
            <a:r>
              <a:rPr lang="en-US" cap="all" dirty="0"/>
              <a:t>Americans preparing for retirement need some new vehicles for investment with less risk</a:t>
            </a:r>
          </a:p>
          <a:p>
            <a:endParaRPr lang="en-US" cap="all" dirty="0"/>
          </a:p>
          <a:p>
            <a:endParaRPr lang="en-US" cap="all" dirty="0"/>
          </a:p>
          <a:p>
            <a:endParaRPr lang="en-US" cap="all" dirty="0"/>
          </a:p>
          <a:p>
            <a:endParaRPr lang="en-US" cap="all" dirty="0"/>
          </a:p>
        </p:txBody>
      </p:sp>
    </p:spTree>
    <p:extLst>
      <p:ext uri="{BB962C8B-B14F-4D97-AF65-F5344CB8AC3E}">
        <p14:creationId xmlns:p14="http://schemas.microsoft.com/office/powerpoint/2010/main" val="13122785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5" name="Picture 4" descr="Blue robin eggs">
            <a:extLst>
              <a:ext uri="{FF2B5EF4-FFF2-40B4-BE49-F238E27FC236}">
                <a16:creationId xmlns:a16="http://schemas.microsoft.com/office/drawing/2014/main" id="{92A30F0E-3E96-48DF-9F58-2B9E5607C93D}"/>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10596" r="402" b="-2"/>
          <a:stretch/>
        </p:blipFill>
        <p:spPr>
          <a:xfrm>
            <a:off x="20" y="1"/>
            <a:ext cx="9143980" cy="6857999"/>
          </a:xfrm>
          <a:prstGeom prst="rect">
            <a:avLst/>
          </a:prstGeom>
        </p:spPr>
      </p:pic>
      <p:sp>
        <p:nvSpPr>
          <p:cNvPr id="2" name="Title 1">
            <a:extLst>
              <a:ext uri="{FF2B5EF4-FFF2-40B4-BE49-F238E27FC236}">
                <a16:creationId xmlns:a16="http://schemas.microsoft.com/office/drawing/2014/main" id="{12111EC6-3F6A-477A-B6A8-4996CD118BFF}"/>
              </a:ext>
            </a:extLst>
          </p:cNvPr>
          <p:cNvSpPr>
            <a:spLocks noGrp="1"/>
          </p:cNvSpPr>
          <p:nvPr>
            <p:ph type="ctrTitle"/>
          </p:nvPr>
        </p:nvSpPr>
        <p:spPr>
          <a:xfrm>
            <a:off x="1104900" y="304800"/>
            <a:ext cx="6858000" cy="1848393"/>
          </a:xfrm>
        </p:spPr>
        <p:txBody>
          <a:bodyPr>
            <a:normAutofit/>
          </a:bodyPr>
          <a:lstStyle/>
          <a:p>
            <a:pPr algn="ctr"/>
            <a:r>
              <a:rPr lang="en-US" b="1" dirty="0">
                <a:solidFill>
                  <a:srgbClr val="FFFFFF"/>
                </a:solidFill>
              </a:rPr>
              <a:t>PRINCIPLES OF FINANCE</a:t>
            </a:r>
          </a:p>
        </p:txBody>
      </p:sp>
      <p:sp>
        <p:nvSpPr>
          <p:cNvPr id="3" name="Subtitle 2">
            <a:extLst>
              <a:ext uri="{FF2B5EF4-FFF2-40B4-BE49-F238E27FC236}">
                <a16:creationId xmlns:a16="http://schemas.microsoft.com/office/drawing/2014/main" id="{E7F5FEBE-FD93-47DC-BA6E-742C413C80CF}"/>
              </a:ext>
            </a:extLst>
          </p:cNvPr>
          <p:cNvSpPr>
            <a:spLocks noGrp="1"/>
          </p:cNvSpPr>
          <p:nvPr>
            <p:ph type="subTitle" idx="1"/>
          </p:nvPr>
        </p:nvSpPr>
        <p:spPr>
          <a:xfrm>
            <a:off x="457200" y="2667000"/>
            <a:ext cx="8153400" cy="2514600"/>
          </a:xfrm>
        </p:spPr>
        <p:txBody>
          <a:bodyPr>
            <a:noAutofit/>
          </a:bodyPr>
          <a:lstStyle/>
          <a:p>
            <a:pPr marL="342900" marR="0" lvl="0" indent="-342900" algn="l" fontAlgn="base">
              <a:lnSpc>
                <a:spcPct val="107000"/>
              </a:lnSpc>
              <a:spcBef>
                <a:spcPts val="0"/>
              </a:spcBef>
              <a:spcAft>
                <a:spcPts val="0"/>
              </a:spcAft>
              <a:buSzPts val="1000"/>
              <a:buFont typeface="Symbol" panose="05050102010706020507" pitchFamily="18" charset="2"/>
              <a:buChar char=""/>
              <a:tabLst>
                <a:tab pos="457200" algn="l"/>
              </a:tabLst>
            </a:pPr>
            <a:r>
              <a:rPr lang="en-US" sz="2800" b="1" kern="0" dirty="0">
                <a:solidFill>
                  <a:schemeClr val="bg1"/>
                </a:solidFill>
                <a:latin typeface="PT Sans" panose="020B0503020203020204" pitchFamily="34" charset="0"/>
                <a:ea typeface="Calibri" panose="020F0502020204030204" pitchFamily="34" charset="0"/>
                <a:cs typeface="Times New Roman" panose="02020603050405020304" pitchFamily="18" charset="0"/>
              </a:rPr>
              <a:t>THERE ARE A NUMBER OF AGE-OLD PRINCIPLES OF FINANCE THAT ARE CONTINUALLY VIOLATED IN THE 21</a:t>
            </a:r>
            <a:r>
              <a:rPr lang="en-US" sz="2800" b="1" kern="0" baseline="30000" dirty="0">
                <a:solidFill>
                  <a:schemeClr val="bg1"/>
                </a:solidFill>
                <a:latin typeface="PT Sans" panose="020B0503020203020204" pitchFamily="34" charset="0"/>
                <a:ea typeface="Calibri" panose="020F0502020204030204" pitchFamily="34" charset="0"/>
                <a:cs typeface="Times New Roman" panose="02020603050405020304" pitchFamily="18" charset="0"/>
              </a:rPr>
              <a:t>ST</a:t>
            </a:r>
            <a:r>
              <a:rPr lang="en-US" sz="2800" b="1" kern="0" dirty="0">
                <a:solidFill>
                  <a:schemeClr val="bg1"/>
                </a:solidFill>
                <a:latin typeface="PT Sans" panose="020B0503020203020204" pitchFamily="34" charset="0"/>
                <a:ea typeface="Calibri" panose="020F0502020204030204" pitchFamily="34" charset="0"/>
                <a:cs typeface="Times New Roman" panose="02020603050405020304" pitchFamily="18" charset="0"/>
              </a:rPr>
              <a:t> CENTURY!</a:t>
            </a:r>
            <a:endPar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8611470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5" name="Picture 4" descr="Blue robin eggs">
            <a:extLst>
              <a:ext uri="{FF2B5EF4-FFF2-40B4-BE49-F238E27FC236}">
                <a16:creationId xmlns:a16="http://schemas.microsoft.com/office/drawing/2014/main" id="{92A30F0E-3E96-48DF-9F58-2B9E5607C93D}"/>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10596" r="402" b="-2"/>
          <a:stretch/>
        </p:blipFill>
        <p:spPr>
          <a:xfrm>
            <a:off x="0" y="1"/>
            <a:ext cx="9143980" cy="6857999"/>
          </a:xfrm>
          <a:prstGeom prst="rect">
            <a:avLst/>
          </a:prstGeom>
        </p:spPr>
      </p:pic>
      <p:sp>
        <p:nvSpPr>
          <p:cNvPr id="2" name="Title 1">
            <a:extLst>
              <a:ext uri="{FF2B5EF4-FFF2-40B4-BE49-F238E27FC236}">
                <a16:creationId xmlns:a16="http://schemas.microsoft.com/office/drawing/2014/main" id="{12111EC6-3F6A-477A-B6A8-4996CD118BFF}"/>
              </a:ext>
            </a:extLst>
          </p:cNvPr>
          <p:cNvSpPr>
            <a:spLocks noGrp="1"/>
          </p:cNvSpPr>
          <p:nvPr>
            <p:ph type="ctrTitle"/>
          </p:nvPr>
        </p:nvSpPr>
        <p:spPr>
          <a:xfrm>
            <a:off x="1104900" y="304800"/>
            <a:ext cx="6858000" cy="1848393"/>
          </a:xfrm>
        </p:spPr>
        <p:txBody>
          <a:bodyPr>
            <a:normAutofit/>
          </a:bodyPr>
          <a:lstStyle/>
          <a:p>
            <a:pPr algn="ctr"/>
            <a:r>
              <a:rPr lang="en-US" b="1" dirty="0">
                <a:solidFill>
                  <a:srgbClr val="FFFFFF"/>
                </a:solidFill>
              </a:rPr>
              <a:t>PRINCIPLES OF FINANCE</a:t>
            </a:r>
          </a:p>
        </p:txBody>
      </p:sp>
      <p:pic>
        <p:nvPicPr>
          <p:cNvPr id="7" name="Picture 6">
            <a:extLst>
              <a:ext uri="{FF2B5EF4-FFF2-40B4-BE49-F238E27FC236}">
                <a16:creationId xmlns:a16="http://schemas.microsoft.com/office/drawing/2014/main" id="{FD03EFCA-7681-758A-0933-01B223894401}"/>
              </a:ext>
            </a:extLst>
          </p:cNvPr>
          <p:cNvPicPr>
            <a:picLocks noChangeAspect="1"/>
          </p:cNvPicPr>
          <p:nvPr/>
        </p:nvPicPr>
        <p:blipFill>
          <a:blip r:embed="rId3"/>
          <a:stretch>
            <a:fillRect/>
          </a:stretch>
        </p:blipFill>
        <p:spPr>
          <a:xfrm>
            <a:off x="386723" y="2153193"/>
            <a:ext cx="8370533" cy="3036071"/>
          </a:xfrm>
          <a:prstGeom prst="rect">
            <a:avLst/>
          </a:prstGeom>
        </p:spPr>
      </p:pic>
    </p:spTree>
    <p:extLst>
      <p:ext uri="{BB962C8B-B14F-4D97-AF65-F5344CB8AC3E}">
        <p14:creationId xmlns:p14="http://schemas.microsoft.com/office/powerpoint/2010/main" val="95966613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E6ADA-FEF0-4DCD-AC3A-45B0526364AF}"/>
              </a:ext>
            </a:extLst>
          </p:cNvPr>
          <p:cNvSpPr>
            <a:spLocks noGrp="1"/>
          </p:cNvSpPr>
          <p:nvPr>
            <p:ph type="title"/>
          </p:nvPr>
        </p:nvSpPr>
        <p:spPr>
          <a:xfrm>
            <a:off x="1037673" y="348865"/>
            <a:ext cx="7288583" cy="1576446"/>
          </a:xfrm>
        </p:spPr>
        <p:txBody>
          <a:bodyPr anchor="ctr">
            <a:normAutofit/>
          </a:bodyPr>
          <a:lstStyle/>
          <a:p>
            <a:r>
              <a:rPr lang="en-US" sz="3500" b="1" dirty="0">
                <a:solidFill>
                  <a:srgbClr val="FF0000"/>
                </a:solidFill>
              </a:rPr>
              <a:t>FIVE BIBLICAL PARABLES DEALING </a:t>
            </a:r>
            <a:r>
              <a:rPr lang="en-US" sz="3500" b="1" dirty="0">
                <a:solidFill>
                  <a:srgbClr val="FFFFFF"/>
                </a:solidFill>
              </a:rPr>
              <a:t>WITH MONEY</a:t>
            </a:r>
          </a:p>
        </p:txBody>
      </p:sp>
      <p:graphicFrame>
        <p:nvGraphicFramePr>
          <p:cNvPr id="5" name="Content Placeholder 2">
            <a:extLst>
              <a:ext uri="{FF2B5EF4-FFF2-40B4-BE49-F238E27FC236}">
                <a16:creationId xmlns:a16="http://schemas.microsoft.com/office/drawing/2014/main" id="{1B35AD1E-E120-4740-B0E0-1C4B1EC118E9}"/>
              </a:ext>
            </a:extLst>
          </p:cNvPr>
          <p:cNvGraphicFramePr>
            <a:graphicFrameLocks noGrp="1"/>
          </p:cNvGraphicFramePr>
          <p:nvPr>
            <p:ph idx="1"/>
            <p:extLst>
              <p:ext uri="{D42A27DB-BD31-4B8C-83A1-F6EECF244321}">
                <p14:modId xmlns:p14="http://schemas.microsoft.com/office/powerpoint/2010/main" val="4123127998"/>
              </p:ext>
            </p:extLst>
          </p:nvPr>
        </p:nvGraphicFramePr>
        <p:xfrm>
          <a:off x="381000" y="1891783"/>
          <a:ext cx="8195871" cy="36894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745911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E6ADA-FEF0-4DCD-AC3A-45B0526364AF}"/>
              </a:ext>
            </a:extLst>
          </p:cNvPr>
          <p:cNvSpPr>
            <a:spLocks noGrp="1"/>
          </p:cNvSpPr>
          <p:nvPr>
            <p:ph type="title"/>
          </p:nvPr>
        </p:nvSpPr>
        <p:spPr>
          <a:xfrm>
            <a:off x="1066800" y="304800"/>
            <a:ext cx="7288583" cy="1576446"/>
          </a:xfrm>
        </p:spPr>
        <p:txBody>
          <a:bodyPr anchor="ctr">
            <a:normAutofit/>
          </a:bodyPr>
          <a:lstStyle/>
          <a:p>
            <a:r>
              <a:rPr lang="en-US" sz="3500" b="1" dirty="0">
                <a:solidFill>
                  <a:srgbClr val="FF0000"/>
                </a:solidFill>
              </a:rPr>
              <a:t>FIVE BIBLICAL PRINCIPLES DEALING WITH MONEY</a:t>
            </a:r>
          </a:p>
        </p:txBody>
      </p:sp>
      <p:graphicFrame>
        <p:nvGraphicFramePr>
          <p:cNvPr id="5" name="Content Placeholder 2">
            <a:extLst>
              <a:ext uri="{FF2B5EF4-FFF2-40B4-BE49-F238E27FC236}">
                <a16:creationId xmlns:a16="http://schemas.microsoft.com/office/drawing/2014/main" id="{1B35AD1E-E120-4740-B0E0-1C4B1EC118E9}"/>
              </a:ext>
            </a:extLst>
          </p:cNvPr>
          <p:cNvGraphicFramePr>
            <a:graphicFrameLocks noGrp="1"/>
          </p:cNvGraphicFramePr>
          <p:nvPr>
            <p:ph idx="1"/>
            <p:extLst>
              <p:ext uri="{D42A27DB-BD31-4B8C-83A1-F6EECF244321}">
                <p14:modId xmlns:p14="http://schemas.microsoft.com/office/powerpoint/2010/main" val="920568685"/>
              </p:ext>
            </p:extLst>
          </p:nvPr>
        </p:nvGraphicFramePr>
        <p:xfrm>
          <a:off x="474064" y="2133600"/>
          <a:ext cx="8195871" cy="36894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548639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C62DE-0120-3C91-27BC-79DFDFAAFEFC}"/>
              </a:ext>
            </a:extLst>
          </p:cNvPr>
          <p:cNvSpPr>
            <a:spLocks noGrp="1"/>
          </p:cNvSpPr>
          <p:nvPr>
            <p:ph type="title"/>
          </p:nvPr>
        </p:nvSpPr>
        <p:spPr>
          <a:xfrm>
            <a:off x="685800" y="152400"/>
            <a:ext cx="6347713" cy="1320800"/>
          </a:xfrm>
        </p:spPr>
        <p:txBody>
          <a:bodyPr/>
          <a:lstStyle/>
          <a:p>
            <a:r>
              <a:rPr lang="en-US" dirty="0">
                <a:solidFill>
                  <a:srgbClr val="FF0000"/>
                </a:solidFill>
              </a:rPr>
              <a:t>BIBLICAL PRINCIPLES SCRIPTURES</a:t>
            </a:r>
          </a:p>
        </p:txBody>
      </p:sp>
      <p:sp>
        <p:nvSpPr>
          <p:cNvPr id="3" name="Content Placeholder 2">
            <a:extLst>
              <a:ext uri="{FF2B5EF4-FFF2-40B4-BE49-F238E27FC236}">
                <a16:creationId xmlns:a16="http://schemas.microsoft.com/office/drawing/2014/main" id="{557C4458-A4F3-2740-177A-3CCDE380420D}"/>
              </a:ext>
            </a:extLst>
          </p:cNvPr>
          <p:cNvSpPr>
            <a:spLocks noGrp="1"/>
          </p:cNvSpPr>
          <p:nvPr>
            <p:ph idx="1"/>
          </p:nvPr>
        </p:nvSpPr>
        <p:spPr>
          <a:xfrm>
            <a:off x="457200" y="1219200"/>
            <a:ext cx="8229600" cy="5257800"/>
          </a:xfrm>
        </p:spPr>
        <p:txBody>
          <a:bodyPr>
            <a:normAutofit/>
          </a:bodyPr>
          <a:lstStyle/>
          <a:p>
            <a:r>
              <a:rPr lang="en-US" sz="2000" b="0" i="0" dirty="0">
                <a:solidFill>
                  <a:srgbClr val="000000"/>
                </a:solidFill>
                <a:effectLst/>
                <a:latin typeface="Arial" panose="020B0604020202020204" pitchFamily="34" charset="0"/>
                <a:cs typeface="Arial" panose="020B0604020202020204" pitchFamily="34" charset="0"/>
              </a:rPr>
              <a:t>But thou shalt remember the </a:t>
            </a:r>
            <a:r>
              <a:rPr lang="en-US" sz="2000" b="0" i="0" cap="small" dirty="0">
                <a:solidFill>
                  <a:srgbClr val="000000"/>
                </a:solidFill>
                <a:effectLst/>
                <a:latin typeface="Arial" panose="020B0604020202020204" pitchFamily="34" charset="0"/>
                <a:cs typeface="Arial" panose="020B0604020202020204" pitchFamily="34" charset="0"/>
              </a:rPr>
              <a:t>Lord</a:t>
            </a:r>
            <a:r>
              <a:rPr lang="en-US" sz="2000" b="0" i="0" dirty="0">
                <a:solidFill>
                  <a:srgbClr val="000000"/>
                </a:solidFill>
                <a:effectLst/>
                <a:latin typeface="Arial" panose="020B0604020202020204" pitchFamily="34" charset="0"/>
                <a:cs typeface="Arial" panose="020B0604020202020204" pitchFamily="34" charset="0"/>
              </a:rPr>
              <a:t> thy God: for it is </a:t>
            </a:r>
            <a:r>
              <a:rPr lang="en-US" sz="2000" b="1" i="0" dirty="0">
                <a:solidFill>
                  <a:srgbClr val="000000"/>
                </a:solidFill>
                <a:effectLst/>
                <a:latin typeface="Arial" panose="020B0604020202020204" pitchFamily="34" charset="0"/>
                <a:cs typeface="Arial" panose="020B0604020202020204" pitchFamily="34" charset="0"/>
              </a:rPr>
              <a:t>HE that giveth thee power to get wealth</a:t>
            </a:r>
            <a:r>
              <a:rPr lang="en-US" sz="2000" b="0" i="0" dirty="0">
                <a:solidFill>
                  <a:srgbClr val="000000"/>
                </a:solidFill>
                <a:effectLst/>
                <a:latin typeface="Arial" panose="020B0604020202020204" pitchFamily="34" charset="0"/>
                <a:cs typeface="Arial" panose="020B0604020202020204" pitchFamily="34" charset="0"/>
              </a:rPr>
              <a:t>, that he may establish his covenant which he </a:t>
            </a:r>
            <a:r>
              <a:rPr lang="en-US" sz="2000" b="0" i="0" dirty="0" err="1">
                <a:solidFill>
                  <a:srgbClr val="000000"/>
                </a:solidFill>
                <a:effectLst/>
                <a:latin typeface="Arial" panose="020B0604020202020204" pitchFamily="34" charset="0"/>
                <a:cs typeface="Arial" panose="020B0604020202020204" pitchFamily="34" charset="0"/>
              </a:rPr>
              <a:t>sware</a:t>
            </a:r>
            <a:r>
              <a:rPr lang="en-US" sz="2000" b="0" i="0" dirty="0">
                <a:solidFill>
                  <a:srgbClr val="000000"/>
                </a:solidFill>
                <a:effectLst/>
                <a:latin typeface="Arial" panose="020B0604020202020204" pitchFamily="34" charset="0"/>
                <a:cs typeface="Arial" panose="020B0604020202020204" pitchFamily="34" charset="0"/>
              </a:rPr>
              <a:t> unto thy fathers, as it is this day. </a:t>
            </a:r>
            <a:r>
              <a:rPr lang="en-US" sz="2000" b="0" i="0" dirty="0">
                <a:solidFill>
                  <a:srgbClr val="001320"/>
                </a:solidFill>
                <a:effectLst/>
                <a:latin typeface="Arial" panose="020B0604020202020204" pitchFamily="34" charset="0"/>
                <a:cs typeface="Arial" panose="020B0604020202020204" pitchFamily="34" charset="0"/>
              </a:rPr>
              <a:t>Deuteronomy 8:18</a:t>
            </a:r>
          </a:p>
          <a:p>
            <a:r>
              <a:rPr lang="en-US" sz="2000" b="0" i="0" dirty="0">
                <a:solidFill>
                  <a:srgbClr val="000000"/>
                </a:solidFill>
                <a:effectLst/>
                <a:latin typeface="Arial" panose="020B0604020202020204" pitchFamily="34" charset="0"/>
                <a:cs typeface="Arial" panose="020B0604020202020204" pitchFamily="34" charset="0"/>
              </a:rPr>
              <a:t>For which of you, intending to build a tower, </a:t>
            </a:r>
            <a:r>
              <a:rPr lang="en-US" sz="2000" b="1" i="0" dirty="0" err="1">
                <a:solidFill>
                  <a:srgbClr val="000000"/>
                </a:solidFill>
                <a:effectLst/>
                <a:latin typeface="Arial" panose="020B0604020202020204" pitchFamily="34" charset="0"/>
                <a:cs typeface="Arial" panose="020B0604020202020204" pitchFamily="34" charset="0"/>
              </a:rPr>
              <a:t>sitteth</a:t>
            </a:r>
            <a:r>
              <a:rPr lang="en-US" sz="2000" b="1" i="0" dirty="0">
                <a:solidFill>
                  <a:srgbClr val="000000"/>
                </a:solidFill>
                <a:effectLst/>
                <a:latin typeface="Arial" panose="020B0604020202020204" pitchFamily="34" charset="0"/>
                <a:cs typeface="Arial" panose="020B0604020202020204" pitchFamily="34" charset="0"/>
              </a:rPr>
              <a:t> not down first, and </a:t>
            </a:r>
            <a:r>
              <a:rPr lang="en-US" sz="2000" b="1" i="0" dirty="0" err="1">
                <a:solidFill>
                  <a:srgbClr val="000000"/>
                </a:solidFill>
                <a:effectLst/>
                <a:latin typeface="Arial" panose="020B0604020202020204" pitchFamily="34" charset="0"/>
                <a:cs typeface="Arial" panose="020B0604020202020204" pitchFamily="34" charset="0"/>
              </a:rPr>
              <a:t>counteth</a:t>
            </a:r>
            <a:r>
              <a:rPr lang="en-US" sz="2000" b="1" i="0" dirty="0">
                <a:solidFill>
                  <a:srgbClr val="000000"/>
                </a:solidFill>
                <a:effectLst/>
                <a:latin typeface="Arial" panose="020B0604020202020204" pitchFamily="34" charset="0"/>
                <a:cs typeface="Arial" panose="020B0604020202020204" pitchFamily="34" charset="0"/>
              </a:rPr>
              <a:t> the cost</a:t>
            </a:r>
            <a:r>
              <a:rPr lang="en-US" sz="2000" b="0" i="0" dirty="0">
                <a:solidFill>
                  <a:srgbClr val="000000"/>
                </a:solidFill>
                <a:effectLst/>
                <a:latin typeface="Arial" panose="020B0604020202020204" pitchFamily="34" charset="0"/>
                <a:cs typeface="Arial" panose="020B0604020202020204" pitchFamily="34" charset="0"/>
              </a:rPr>
              <a:t>, whether he have sufficient to finish it?</a:t>
            </a:r>
            <a:r>
              <a:rPr lang="en-US" sz="2000" dirty="0">
                <a:solidFill>
                  <a:srgbClr val="001320"/>
                </a:solidFill>
                <a:latin typeface="Arial" panose="020B0604020202020204" pitchFamily="34" charset="0"/>
                <a:cs typeface="Arial" panose="020B0604020202020204" pitchFamily="34" charset="0"/>
              </a:rPr>
              <a:t> Luke 14:28</a:t>
            </a:r>
          </a:p>
          <a:p>
            <a:r>
              <a:rPr lang="en-US" sz="2000" b="1" i="0" dirty="0">
                <a:solidFill>
                  <a:srgbClr val="000000"/>
                </a:solidFill>
                <a:effectLst/>
                <a:latin typeface="Arial" panose="020B0604020202020204" pitchFamily="34" charset="0"/>
                <a:cs typeface="Arial" panose="020B0604020202020204" pitchFamily="34" charset="0"/>
              </a:rPr>
              <a:t>Give</a:t>
            </a:r>
            <a:r>
              <a:rPr lang="en-US" sz="2000" b="0" i="0" dirty="0">
                <a:solidFill>
                  <a:srgbClr val="000000"/>
                </a:solidFill>
                <a:effectLst/>
                <a:latin typeface="Arial" panose="020B0604020202020204" pitchFamily="34" charset="0"/>
                <a:cs typeface="Arial" panose="020B0604020202020204" pitchFamily="34" charset="0"/>
              </a:rPr>
              <a:t>, and it shall be given unto you; good measure, pressed down, and shaken together, and running over, shall men give into your bosom. For with the same measure that ye mete withal it shall be measured to you again.</a:t>
            </a:r>
            <a:r>
              <a:rPr lang="en-US" sz="2000" b="0" i="0" dirty="0">
                <a:solidFill>
                  <a:srgbClr val="001320"/>
                </a:solidFill>
                <a:effectLst/>
                <a:latin typeface="Arial" panose="020B0604020202020204" pitchFamily="34" charset="0"/>
                <a:cs typeface="Arial" panose="020B0604020202020204" pitchFamily="34" charset="0"/>
              </a:rPr>
              <a:t> Luke 6:38</a:t>
            </a:r>
          </a:p>
          <a:p>
            <a:r>
              <a:rPr lang="en-US" sz="2000" b="0" i="0" dirty="0">
                <a:solidFill>
                  <a:srgbClr val="333333"/>
                </a:solidFill>
                <a:effectLst/>
                <a:latin typeface="Arial" panose="020B0604020202020204" pitchFamily="34" charset="0"/>
              </a:rPr>
              <a:t>Four things on earth are small, yet they are extremely wise: Ants are creatures of little strength, yet they </a:t>
            </a:r>
            <a:r>
              <a:rPr lang="en-US" sz="2000" b="1" i="0" dirty="0">
                <a:solidFill>
                  <a:srgbClr val="333333"/>
                </a:solidFill>
                <a:effectLst/>
                <a:latin typeface="Arial" panose="020B0604020202020204" pitchFamily="34" charset="0"/>
              </a:rPr>
              <a:t>store up their food in the summer</a:t>
            </a:r>
            <a:r>
              <a:rPr lang="en-US" sz="2000" b="0" i="0" dirty="0">
                <a:solidFill>
                  <a:srgbClr val="333333"/>
                </a:solidFill>
                <a:effectLst/>
                <a:latin typeface="Arial" panose="020B0604020202020204" pitchFamily="34" charset="0"/>
              </a:rPr>
              <a:t>.</a:t>
            </a:r>
            <a:r>
              <a:rPr lang="en-US" sz="2000" dirty="0">
                <a:solidFill>
                  <a:srgbClr val="001320"/>
                </a:solidFill>
                <a:latin typeface="Arial" panose="020B0604020202020204" pitchFamily="34" charset="0"/>
                <a:cs typeface="Arial" panose="020B0604020202020204" pitchFamily="34" charset="0"/>
              </a:rPr>
              <a:t> Proverbs 30:24-25</a:t>
            </a:r>
          </a:p>
          <a:p>
            <a:r>
              <a:rPr lang="en-US" sz="2000" b="0" i="0" dirty="0">
                <a:solidFill>
                  <a:srgbClr val="000000"/>
                </a:solidFill>
                <a:effectLst/>
                <a:latin typeface="Arial" panose="020B0604020202020204" pitchFamily="34" charset="0"/>
                <a:cs typeface="Arial" panose="020B0604020202020204" pitchFamily="34" charset="0"/>
              </a:rPr>
              <a:t>The rich </a:t>
            </a:r>
            <a:r>
              <a:rPr lang="en-US" sz="2000" b="0" i="0" dirty="0" err="1">
                <a:solidFill>
                  <a:srgbClr val="000000"/>
                </a:solidFill>
                <a:effectLst/>
                <a:latin typeface="Arial" panose="020B0604020202020204" pitchFamily="34" charset="0"/>
                <a:cs typeface="Arial" panose="020B0604020202020204" pitchFamily="34" charset="0"/>
              </a:rPr>
              <a:t>ruleth</a:t>
            </a:r>
            <a:r>
              <a:rPr lang="en-US" sz="2000" b="0" i="0" dirty="0">
                <a:solidFill>
                  <a:srgbClr val="000000"/>
                </a:solidFill>
                <a:effectLst/>
                <a:latin typeface="Arial" panose="020B0604020202020204" pitchFamily="34" charset="0"/>
                <a:cs typeface="Arial" panose="020B0604020202020204" pitchFamily="34" charset="0"/>
              </a:rPr>
              <a:t> over the poor, and the </a:t>
            </a:r>
            <a:r>
              <a:rPr lang="en-US" sz="2000" b="1" i="0" dirty="0">
                <a:solidFill>
                  <a:srgbClr val="000000"/>
                </a:solidFill>
                <a:effectLst/>
                <a:latin typeface="Arial" panose="020B0604020202020204" pitchFamily="34" charset="0"/>
                <a:cs typeface="Arial" panose="020B0604020202020204" pitchFamily="34" charset="0"/>
              </a:rPr>
              <a:t>borrower is servant to the lender.</a:t>
            </a:r>
            <a:r>
              <a:rPr lang="en-US" sz="2000" b="0" i="0" dirty="0">
                <a:solidFill>
                  <a:srgbClr val="001320"/>
                </a:solidFill>
                <a:effectLst/>
                <a:latin typeface="Arial" panose="020B0604020202020204" pitchFamily="34" charset="0"/>
                <a:cs typeface="Arial" panose="020B0604020202020204" pitchFamily="34" charset="0"/>
              </a:rPr>
              <a:t> Proverbs 22:7</a:t>
            </a:r>
          </a:p>
          <a:p>
            <a:endParaRPr lang="en-US" sz="2000" dirty="0">
              <a:solidFill>
                <a:srgbClr val="001320"/>
              </a:solidFill>
              <a:latin typeface="Arial" panose="020B0604020202020204" pitchFamily="34" charset="0"/>
              <a:cs typeface="Arial" panose="020B0604020202020204" pitchFamily="34" charset="0"/>
            </a:endParaRPr>
          </a:p>
          <a:p>
            <a:endParaRPr lang="en-US" sz="2000" b="0" i="0" dirty="0">
              <a:solidFill>
                <a:srgbClr val="001320"/>
              </a:solidFill>
              <a:effectLst/>
              <a:latin typeface="Arial" panose="020B0604020202020204" pitchFamily="34" charset="0"/>
              <a:cs typeface="Arial" panose="020B0604020202020204" pitchFamily="34" charset="0"/>
            </a:endParaRPr>
          </a:p>
          <a:p>
            <a:endParaRPr lang="en-US" sz="2000" dirty="0"/>
          </a:p>
        </p:txBody>
      </p:sp>
    </p:spTree>
    <p:extLst>
      <p:ext uri="{BB962C8B-B14F-4D97-AF65-F5344CB8AC3E}">
        <p14:creationId xmlns:p14="http://schemas.microsoft.com/office/powerpoint/2010/main" val="37023867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E6ADA-FEF0-4DCD-AC3A-45B0526364AF}"/>
              </a:ext>
            </a:extLst>
          </p:cNvPr>
          <p:cNvSpPr>
            <a:spLocks noGrp="1"/>
          </p:cNvSpPr>
          <p:nvPr>
            <p:ph type="title"/>
          </p:nvPr>
        </p:nvSpPr>
        <p:spPr>
          <a:xfrm>
            <a:off x="1037673" y="348865"/>
            <a:ext cx="7288583" cy="1576446"/>
          </a:xfrm>
        </p:spPr>
        <p:txBody>
          <a:bodyPr anchor="ctr">
            <a:normAutofit/>
          </a:bodyPr>
          <a:lstStyle/>
          <a:p>
            <a:r>
              <a:rPr lang="en-US" sz="3500" b="1" dirty="0">
                <a:solidFill>
                  <a:srgbClr val="FF0000"/>
                </a:solidFill>
              </a:rPr>
              <a:t>FIVE MORE BIBLICAL PRINCIPLES </a:t>
            </a:r>
            <a:r>
              <a:rPr lang="en-US" sz="3500" b="1" dirty="0">
                <a:solidFill>
                  <a:srgbClr val="FFFFFF"/>
                </a:solidFill>
              </a:rPr>
              <a:t>DEALING WITH MONEY</a:t>
            </a:r>
          </a:p>
        </p:txBody>
      </p:sp>
      <p:graphicFrame>
        <p:nvGraphicFramePr>
          <p:cNvPr id="5" name="Content Placeholder 2">
            <a:extLst>
              <a:ext uri="{FF2B5EF4-FFF2-40B4-BE49-F238E27FC236}">
                <a16:creationId xmlns:a16="http://schemas.microsoft.com/office/drawing/2014/main" id="{1B35AD1E-E120-4740-B0E0-1C4B1EC118E9}"/>
              </a:ext>
            </a:extLst>
          </p:cNvPr>
          <p:cNvGraphicFramePr>
            <a:graphicFrameLocks noGrp="1"/>
          </p:cNvGraphicFramePr>
          <p:nvPr>
            <p:ph idx="1"/>
            <p:extLst>
              <p:ext uri="{D42A27DB-BD31-4B8C-83A1-F6EECF244321}">
                <p14:modId xmlns:p14="http://schemas.microsoft.com/office/powerpoint/2010/main" val="3197079016"/>
              </p:ext>
            </p:extLst>
          </p:nvPr>
        </p:nvGraphicFramePr>
        <p:xfrm>
          <a:off x="474064" y="2057400"/>
          <a:ext cx="8195871" cy="36894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827005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A56AA-6FDA-2A26-26C1-5986C5815D68}"/>
              </a:ext>
            </a:extLst>
          </p:cNvPr>
          <p:cNvSpPr>
            <a:spLocks noGrp="1"/>
          </p:cNvSpPr>
          <p:nvPr>
            <p:ph type="title"/>
          </p:nvPr>
        </p:nvSpPr>
        <p:spPr/>
        <p:txBody>
          <a:bodyPr/>
          <a:lstStyle/>
          <a:p>
            <a:r>
              <a:rPr lang="en-US" b="1" dirty="0">
                <a:solidFill>
                  <a:srgbClr val="FF0000"/>
                </a:solidFill>
              </a:rPr>
              <a:t>WHAT THE SCRIPTURES SAY!</a:t>
            </a:r>
          </a:p>
        </p:txBody>
      </p:sp>
      <p:sp>
        <p:nvSpPr>
          <p:cNvPr id="3" name="Content Placeholder 2">
            <a:extLst>
              <a:ext uri="{FF2B5EF4-FFF2-40B4-BE49-F238E27FC236}">
                <a16:creationId xmlns:a16="http://schemas.microsoft.com/office/drawing/2014/main" id="{118C134C-8E27-83DF-4C3D-829728D6B2B3}"/>
              </a:ext>
            </a:extLst>
          </p:cNvPr>
          <p:cNvSpPr>
            <a:spLocks noGrp="1"/>
          </p:cNvSpPr>
          <p:nvPr>
            <p:ph idx="1"/>
          </p:nvPr>
        </p:nvSpPr>
        <p:spPr>
          <a:xfrm>
            <a:off x="0" y="2010920"/>
            <a:ext cx="9144000" cy="3704080"/>
          </a:xfrm>
        </p:spPr>
        <p:txBody>
          <a:bodyPr>
            <a:normAutofit fontScale="77500" lnSpcReduction="20000"/>
          </a:bodyPr>
          <a:lstStyle/>
          <a:p>
            <a:r>
              <a:rPr lang="en-US" sz="2800" b="0" i="0" dirty="0">
                <a:solidFill>
                  <a:srgbClr val="000000"/>
                </a:solidFill>
                <a:effectLst/>
                <a:latin typeface="Arial" panose="020B0604020202020204" pitchFamily="34" charset="0"/>
                <a:cs typeface="Arial" panose="020B0604020202020204" pitchFamily="34" charset="0"/>
              </a:rPr>
              <a:t>In all </a:t>
            </a:r>
            <a:r>
              <a:rPr lang="en-US" sz="2800" b="1" i="0" dirty="0" err="1">
                <a:solidFill>
                  <a:srgbClr val="000000"/>
                </a:solidFill>
                <a:effectLst/>
                <a:latin typeface="Arial" panose="020B0604020202020204" pitchFamily="34" charset="0"/>
                <a:cs typeface="Arial" panose="020B0604020202020204" pitchFamily="34" charset="0"/>
              </a:rPr>
              <a:t>labour</a:t>
            </a:r>
            <a:r>
              <a:rPr lang="en-US" sz="2800" b="1" i="0" dirty="0">
                <a:solidFill>
                  <a:srgbClr val="000000"/>
                </a:solidFill>
                <a:effectLst/>
                <a:latin typeface="Arial" panose="020B0604020202020204" pitchFamily="34" charset="0"/>
                <a:cs typeface="Arial" panose="020B0604020202020204" pitchFamily="34" charset="0"/>
              </a:rPr>
              <a:t> there is profit</a:t>
            </a:r>
            <a:r>
              <a:rPr lang="en-US" sz="2800" b="0" i="0" dirty="0">
                <a:solidFill>
                  <a:srgbClr val="000000"/>
                </a:solidFill>
                <a:effectLst/>
                <a:latin typeface="Arial" panose="020B0604020202020204" pitchFamily="34" charset="0"/>
                <a:cs typeface="Arial" panose="020B0604020202020204" pitchFamily="34" charset="0"/>
              </a:rPr>
              <a:t>: but the talk of the lips </a:t>
            </a:r>
            <a:r>
              <a:rPr lang="en-US" sz="2800" b="0" i="0" dirty="0" err="1">
                <a:solidFill>
                  <a:srgbClr val="000000"/>
                </a:solidFill>
                <a:effectLst/>
                <a:latin typeface="Arial" panose="020B0604020202020204" pitchFamily="34" charset="0"/>
                <a:cs typeface="Arial" panose="020B0604020202020204" pitchFamily="34" charset="0"/>
              </a:rPr>
              <a:t>tendeth</a:t>
            </a:r>
            <a:r>
              <a:rPr lang="en-US" sz="2800" b="0" i="0" dirty="0">
                <a:solidFill>
                  <a:srgbClr val="000000"/>
                </a:solidFill>
                <a:effectLst/>
                <a:latin typeface="Arial" panose="020B0604020202020204" pitchFamily="34" charset="0"/>
                <a:cs typeface="Arial" panose="020B0604020202020204" pitchFamily="34" charset="0"/>
              </a:rPr>
              <a:t> only to penury. Proverbs 14:23</a:t>
            </a:r>
          </a:p>
          <a:p>
            <a:r>
              <a:rPr lang="en-US" sz="2800" b="1" i="0" baseline="30000" dirty="0">
                <a:solidFill>
                  <a:srgbClr val="000000"/>
                </a:solidFill>
                <a:effectLst/>
                <a:latin typeface="Arial" panose="020B0604020202020204" pitchFamily="34" charset="0"/>
                <a:cs typeface="Arial" panose="020B0604020202020204" pitchFamily="34" charset="0"/>
              </a:rPr>
              <a:t> </a:t>
            </a:r>
            <a:r>
              <a:rPr lang="en-US" sz="2800" b="0" i="0" dirty="0">
                <a:solidFill>
                  <a:srgbClr val="000000"/>
                </a:solidFill>
                <a:effectLst/>
                <a:latin typeface="Arial" panose="020B0604020202020204" pitchFamily="34" charset="0"/>
                <a:cs typeface="Arial" panose="020B0604020202020204" pitchFamily="34" charset="0"/>
              </a:rPr>
              <a:t>For the </a:t>
            </a:r>
            <a:r>
              <a:rPr lang="en-US" sz="2800" b="1" i="0" dirty="0">
                <a:solidFill>
                  <a:srgbClr val="000000"/>
                </a:solidFill>
                <a:effectLst/>
                <a:latin typeface="Arial" panose="020B0604020202020204" pitchFamily="34" charset="0"/>
                <a:cs typeface="Arial" panose="020B0604020202020204" pitchFamily="34" charset="0"/>
              </a:rPr>
              <a:t>love of money is the root of all evil</a:t>
            </a:r>
            <a:r>
              <a:rPr lang="en-US" sz="2800" b="0" i="0" dirty="0">
                <a:solidFill>
                  <a:srgbClr val="000000"/>
                </a:solidFill>
                <a:effectLst/>
                <a:latin typeface="Arial" panose="020B0604020202020204" pitchFamily="34" charset="0"/>
                <a:cs typeface="Arial" panose="020B0604020202020204" pitchFamily="34" charset="0"/>
              </a:rPr>
              <a:t>: which while some coveted after, they have erred from the faith, and pierced themselves through with many sorrows.</a:t>
            </a:r>
            <a:r>
              <a:rPr lang="en-US" sz="2800" dirty="0">
                <a:solidFill>
                  <a:srgbClr val="000000"/>
                </a:solidFill>
                <a:latin typeface="Arial" panose="020B0604020202020204" pitchFamily="34" charset="0"/>
                <a:cs typeface="Arial" panose="020B0604020202020204" pitchFamily="34" charset="0"/>
              </a:rPr>
              <a:t> I Timothy 6:10</a:t>
            </a:r>
          </a:p>
          <a:p>
            <a:r>
              <a:rPr lang="en-US" sz="2800" b="0" i="0" dirty="0">
                <a:solidFill>
                  <a:srgbClr val="000000"/>
                </a:solidFill>
                <a:effectLst/>
                <a:latin typeface="Arial" panose="020B0604020202020204" pitchFamily="34" charset="0"/>
                <a:cs typeface="Arial" panose="020B0604020202020204" pitchFamily="34" charset="0"/>
              </a:rPr>
              <a:t>Let your conversation be without covetousness; and </a:t>
            </a:r>
            <a:r>
              <a:rPr lang="en-US" sz="2800" b="1" i="0" dirty="0">
                <a:solidFill>
                  <a:srgbClr val="000000"/>
                </a:solidFill>
                <a:effectLst/>
                <a:latin typeface="Arial" panose="020B0604020202020204" pitchFamily="34" charset="0"/>
                <a:cs typeface="Arial" panose="020B0604020202020204" pitchFamily="34" charset="0"/>
              </a:rPr>
              <a:t>be content with such things as ye have</a:t>
            </a:r>
            <a:r>
              <a:rPr lang="en-US" sz="2800" b="0" i="0" dirty="0">
                <a:solidFill>
                  <a:srgbClr val="000000"/>
                </a:solidFill>
                <a:effectLst/>
                <a:latin typeface="Arial" panose="020B0604020202020204" pitchFamily="34" charset="0"/>
                <a:cs typeface="Arial" panose="020B0604020202020204" pitchFamily="34" charset="0"/>
              </a:rPr>
              <a:t>: for he hath said, I will never leave thee, nor forsake thee. Hebrews 13:5</a:t>
            </a:r>
          </a:p>
          <a:p>
            <a:r>
              <a:rPr lang="en-US" sz="2800" b="0" i="0" dirty="0">
                <a:solidFill>
                  <a:srgbClr val="000000"/>
                </a:solidFill>
                <a:effectLst/>
                <a:latin typeface="Arial" panose="020B0604020202020204" pitchFamily="34" charset="0"/>
                <a:cs typeface="Arial" panose="020B0604020202020204" pitchFamily="34" charset="0"/>
              </a:rPr>
              <a:t>Which of you </a:t>
            </a:r>
            <a:r>
              <a:rPr lang="en-US" sz="2800" b="1" i="0" dirty="0">
                <a:solidFill>
                  <a:srgbClr val="000000"/>
                </a:solidFill>
                <a:effectLst/>
                <a:latin typeface="Arial" panose="020B0604020202020204" pitchFamily="34" charset="0"/>
                <a:cs typeface="Arial" panose="020B0604020202020204" pitchFamily="34" charset="0"/>
              </a:rPr>
              <a:t>by taking thought </a:t>
            </a:r>
            <a:r>
              <a:rPr lang="en-US" sz="2800" b="0" i="0" dirty="0">
                <a:solidFill>
                  <a:srgbClr val="000000"/>
                </a:solidFill>
                <a:effectLst/>
                <a:latin typeface="Arial" panose="020B0604020202020204" pitchFamily="34" charset="0"/>
                <a:cs typeface="Arial" panose="020B0604020202020204" pitchFamily="34" charset="0"/>
              </a:rPr>
              <a:t>can add one cubit unto his stature?</a:t>
            </a:r>
            <a:r>
              <a:rPr lang="en-US" sz="2800" dirty="0">
                <a:solidFill>
                  <a:srgbClr val="000000"/>
                </a:solidFill>
                <a:latin typeface="Arial" panose="020B0604020202020204" pitchFamily="34" charset="0"/>
                <a:cs typeface="Arial" panose="020B0604020202020204" pitchFamily="34" charset="0"/>
              </a:rPr>
              <a:t> Matthew 6:27</a:t>
            </a:r>
          </a:p>
          <a:p>
            <a:r>
              <a:rPr lang="en-US" sz="2800" b="0" i="0" dirty="0">
                <a:solidFill>
                  <a:srgbClr val="000000"/>
                </a:solidFill>
                <a:effectLst/>
                <a:latin typeface="Arial" panose="020B0604020202020204" pitchFamily="34" charset="0"/>
                <a:cs typeface="Arial" panose="020B0604020202020204" pitchFamily="34" charset="0"/>
              </a:rPr>
              <a:t>But </a:t>
            </a:r>
            <a:r>
              <a:rPr lang="en-US" sz="2800" b="1" i="0" dirty="0">
                <a:solidFill>
                  <a:srgbClr val="000000"/>
                </a:solidFill>
                <a:effectLst/>
                <a:latin typeface="Arial" panose="020B0604020202020204" pitchFamily="34" charset="0"/>
                <a:cs typeface="Arial" panose="020B0604020202020204" pitchFamily="34" charset="0"/>
              </a:rPr>
              <a:t>my God shall supply all your need </a:t>
            </a:r>
            <a:r>
              <a:rPr lang="en-US" sz="2800" b="0" i="0" dirty="0">
                <a:solidFill>
                  <a:srgbClr val="000000"/>
                </a:solidFill>
                <a:effectLst/>
                <a:latin typeface="Arial" panose="020B0604020202020204" pitchFamily="34" charset="0"/>
                <a:cs typeface="Arial" panose="020B0604020202020204" pitchFamily="34" charset="0"/>
              </a:rPr>
              <a:t>according to his riches in glory by Christ Jesus. Philippians 4:19</a:t>
            </a:r>
            <a:endParaRPr lang="en-US" sz="2800" dirty="0">
              <a:solidFill>
                <a:srgbClr val="000000"/>
              </a:solidFill>
              <a:latin typeface="Arial" panose="020B0604020202020204" pitchFamily="34" charset="0"/>
              <a:cs typeface="Arial" panose="020B0604020202020204" pitchFamily="34" charset="0"/>
            </a:endParaRPr>
          </a:p>
          <a:p>
            <a:endParaRPr lang="en-US" sz="2000" b="0" i="0" dirty="0">
              <a:solidFill>
                <a:srgbClr val="000000"/>
              </a:solidFill>
              <a:effectLst/>
              <a:latin typeface="Arial" panose="020B0604020202020204" pitchFamily="34" charset="0"/>
              <a:cs typeface="Arial" panose="020B0604020202020204" pitchFamily="34" charset="0"/>
            </a:endParaRPr>
          </a:p>
          <a:p>
            <a:endParaRPr lang="en-US" sz="2000" dirty="0">
              <a:solidFill>
                <a:srgbClr val="000000"/>
              </a:solidFill>
              <a:latin typeface="Arial" panose="020B0604020202020204" pitchFamily="34" charset="0"/>
              <a:cs typeface="Arial" panose="020B0604020202020204" pitchFamily="34" charset="0"/>
            </a:endParaRPr>
          </a:p>
          <a:p>
            <a:endParaRPr lang="en-US" sz="2000" dirty="0">
              <a:solidFill>
                <a:srgbClr val="000000"/>
              </a:solidFill>
              <a:latin typeface="Arial" panose="020B0604020202020204" pitchFamily="34" charset="0"/>
              <a:cs typeface="Arial" panose="020B0604020202020204" pitchFamily="34" charset="0"/>
            </a:endParaRPr>
          </a:p>
          <a:p>
            <a:endParaRPr lang="en-US" sz="2000" dirty="0">
              <a:solidFill>
                <a:srgbClr val="000000"/>
              </a:solidFill>
              <a:latin typeface="Arial" panose="020B0604020202020204" pitchFamily="34" charset="0"/>
              <a:cs typeface="Arial" panose="020B0604020202020204" pitchFamily="34" charset="0"/>
            </a:endParaRPr>
          </a:p>
          <a:p>
            <a:endParaRPr lang="en-US" b="0" i="0" dirty="0">
              <a:solidFill>
                <a:srgbClr val="000000"/>
              </a:solidFill>
              <a:effectLst/>
              <a:latin typeface="system-ui"/>
            </a:endParaRPr>
          </a:p>
          <a:p>
            <a:endParaRPr lang="en-US" dirty="0"/>
          </a:p>
        </p:txBody>
      </p:sp>
    </p:spTree>
    <p:extLst>
      <p:ext uri="{BB962C8B-B14F-4D97-AF65-F5344CB8AC3E}">
        <p14:creationId xmlns:p14="http://schemas.microsoft.com/office/powerpoint/2010/main" val="15642902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lue robin eggs">
            <a:extLst>
              <a:ext uri="{FF2B5EF4-FFF2-40B4-BE49-F238E27FC236}">
                <a16:creationId xmlns:a16="http://schemas.microsoft.com/office/drawing/2014/main" id="{92A30F0E-3E96-48DF-9F58-2B9E5607C93D}"/>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10596" r="402" b="-2"/>
          <a:stretch/>
        </p:blipFill>
        <p:spPr>
          <a:xfrm>
            <a:off x="20" y="1"/>
            <a:ext cx="9143980" cy="6857999"/>
          </a:xfrm>
          <a:prstGeom prst="rect">
            <a:avLst/>
          </a:prstGeom>
        </p:spPr>
      </p:pic>
      <p:sp>
        <p:nvSpPr>
          <p:cNvPr id="2" name="Title 1">
            <a:extLst>
              <a:ext uri="{FF2B5EF4-FFF2-40B4-BE49-F238E27FC236}">
                <a16:creationId xmlns:a16="http://schemas.microsoft.com/office/drawing/2014/main" id="{12111EC6-3F6A-477A-B6A8-4996CD118BFF}"/>
              </a:ext>
            </a:extLst>
          </p:cNvPr>
          <p:cNvSpPr>
            <a:spLocks noGrp="1"/>
          </p:cNvSpPr>
          <p:nvPr>
            <p:ph type="ctrTitle"/>
          </p:nvPr>
        </p:nvSpPr>
        <p:spPr>
          <a:xfrm>
            <a:off x="1143000" y="1122362"/>
            <a:ext cx="6858000" cy="2900518"/>
          </a:xfrm>
        </p:spPr>
        <p:txBody>
          <a:bodyPr>
            <a:normAutofit/>
          </a:bodyPr>
          <a:lstStyle/>
          <a:p>
            <a:r>
              <a:rPr lang="en-US" dirty="0">
                <a:solidFill>
                  <a:srgbClr val="FFFFFF"/>
                </a:solidFill>
              </a:rPr>
              <a:t>PRACTICAL SOLUTIONS BASED ON BIBLICAL PRINCIPLES</a:t>
            </a:r>
          </a:p>
        </p:txBody>
      </p:sp>
      <p:sp>
        <p:nvSpPr>
          <p:cNvPr id="3" name="Subtitle 2">
            <a:extLst>
              <a:ext uri="{FF2B5EF4-FFF2-40B4-BE49-F238E27FC236}">
                <a16:creationId xmlns:a16="http://schemas.microsoft.com/office/drawing/2014/main" id="{E7F5FEBE-FD93-47DC-BA6E-742C413C80CF}"/>
              </a:ext>
            </a:extLst>
          </p:cNvPr>
          <p:cNvSpPr>
            <a:spLocks noGrp="1"/>
          </p:cNvSpPr>
          <p:nvPr>
            <p:ph type="subTitle" idx="1"/>
          </p:nvPr>
        </p:nvSpPr>
        <p:spPr>
          <a:xfrm>
            <a:off x="1143000" y="4159404"/>
            <a:ext cx="6858000" cy="1098395"/>
          </a:xfrm>
        </p:spPr>
        <p:txBody>
          <a:bodyPr>
            <a:normAutofit/>
          </a:bodyPr>
          <a:lstStyle/>
          <a:p>
            <a:r>
              <a:rPr lang="en-US" b="1" dirty="0">
                <a:solidFill>
                  <a:schemeClr val="tx1"/>
                </a:solidFill>
              </a:rPr>
              <a:t>THINGS WORTH REMEMBERING</a:t>
            </a:r>
          </a:p>
        </p:txBody>
      </p:sp>
    </p:spTree>
    <p:extLst>
      <p:ext uri="{BB962C8B-B14F-4D97-AF65-F5344CB8AC3E}">
        <p14:creationId xmlns:p14="http://schemas.microsoft.com/office/powerpoint/2010/main" val="2407533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E6ADA-FEF0-4DCD-AC3A-45B0526364AF}"/>
              </a:ext>
            </a:extLst>
          </p:cNvPr>
          <p:cNvSpPr>
            <a:spLocks noGrp="1"/>
          </p:cNvSpPr>
          <p:nvPr>
            <p:ph type="title"/>
          </p:nvPr>
        </p:nvSpPr>
        <p:spPr>
          <a:xfrm>
            <a:off x="1066800" y="304800"/>
            <a:ext cx="7288583" cy="1576446"/>
          </a:xfrm>
        </p:spPr>
        <p:txBody>
          <a:bodyPr anchor="ctr">
            <a:normAutofit/>
          </a:bodyPr>
          <a:lstStyle/>
          <a:p>
            <a:pPr algn="ctr"/>
            <a:r>
              <a:rPr lang="en-US" sz="3500" b="1" dirty="0">
                <a:solidFill>
                  <a:srgbClr val="FF0000"/>
                </a:solidFill>
              </a:rPr>
              <a:t>SIX PRINCIPLES OF FINANCE</a:t>
            </a:r>
          </a:p>
        </p:txBody>
      </p:sp>
      <p:graphicFrame>
        <p:nvGraphicFramePr>
          <p:cNvPr id="5" name="Content Placeholder 2">
            <a:extLst>
              <a:ext uri="{FF2B5EF4-FFF2-40B4-BE49-F238E27FC236}">
                <a16:creationId xmlns:a16="http://schemas.microsoft.com/office/drawing/2014/main" id="{1B35AD1E-E120-4740-B0E0-1C4B1EC118E9}"/>
              </a:ext>
            </a:extLst>
          </p:cNvPr>
          <p:cNvGraphicFramePr>
            <a:graphicFrameLocks noGrp="1"/>
          </p:cNvGraphicFramePr>
          <p:nvPr>
            <p:ph idx="1"/>
            <p:extLst>
              <p:ext uri="{D42A27DB-BD31-4B8C-83A1-F6EECF244321}">
                <p14:modId xmlns:p14="http://schemas.microsoft.com/office/powerpoint/2010/main" val="2244788523"/>
              </p:ext>
            </p:extLst>
          </p:nvPr>
        </p:nvGraphicFramePr>
        <p:xfrm>
          <a:off x="474064" y="2133600"/>
          <a:ext cx="8195871" cy="36894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220906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C:\Users\nick\AppData\Local\Microsoft\Windows\INetCache\IE\F1Z400X2\retirement-nest-egg[1].jpg"/>
          <p:cNvPicPr>
            <a:picLocks noChangeAspect="1" noChangeArrowheads="1"/>
          </p:cNvPicPr>
          <p:nvPr/>
        </p:nvPicPr>
        <p:blipFill rotWithShape="1">
          <a:blip r:embed="rId2">
            <a:extLst>
              <a:ext uri="{28A0092B-C50C-407E-A947-70E740481C1C}">
                <a14:useLocalDpi xmlns:a14="http://schemas.microsoft.com/office/drawing/2010/main" val="0"/>
              </a:ext>
            </a:extLst>
          </a:blip>
          <a:srcRect l="35375" r="28823" b="9091"/>
          <a:stretch/>
        </p:blipFill>
        <p:spPr bwMode="auto">
          <a:xfrm>
            <a:off x="20" y="-1"/>
            <a:ext cx="404620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4419600" y="1219200"/>
            <a:ext cx="2915879" cy="2372168"/>
          </a:xfrm>
        </p:spPr>
        <p:txBody>
          <a:bodyPr>
            <a:normAutofit/>
          </a:bodyPr>
          <a:lstStyle/>
          <a:p>
            <a:pPr>
              <a:lnSpc>
                <a:spcPct val="90000"/>
              </a:lnSpc>
            </a:pPr>
            <a:r>
              <a:rPr lang="en-US" sz="4200" dirty="0"/>
              <a:t>FINANCIAL WELLBEING</a:t>
            </a:r>
          </a:p>
        </p:txBody>
      </p:sp>
      <p:sp>
        <p:nvSpPr>
          <p:cNvPr id="3" name="Subtitle 2"/>
          <p:cNvSpPr>
            <a:spLocks noGrp="1"/>
          </p:cNvSpPr>
          <p:nvPr>
            <p:ph type="subTitle" idx="1"/>
          </p:nvPr>
        </p:nvSpPr>
        <p:spPr>
          <a:xfrm>
            <a:off x="3581400" y="4086619"/>
            <a:ext cx="4953000" cy="2502367"/>
          </a:xfrm>
        </p:spPr>
        <p:txBody>
          <a:bodyPr>
            <a:normAutofit/>
          </a:bodyPr>
          <a:lstStyle/>
          <a:p>
            <a:pPr algn="l">
              <a:lnSpc>
                <a:spcPct val="90000"/>
              </a:lnSpc>
            </a:pPr>
            <a:r>
              <a:rPr lang="en-US" sz="2000" b="1" i="0" dirty="0">
                <a:solidFill>
                  <a:srgbClr val="FF0000"/>
                </a:solidFill>
                <a:effectLst/>
                <a:latin typeface="Roboto" panose="02000000000000000000" pitchFamily="2" charset="0"/>
              </a:rPr>
              <a:t>Financial well-being is a state of being wherein a person can fully meet current and ongoing financial obligations, can feel secure in their financial future, and is able to make choices that allow them to enjoy life – Consumer Protection</a:t>
            </a:r>
            <a:endParaRPr lang="en-US" sz="2000" cap="all" dirty="0">
              <a:solidFill>
                <a:srgbClr val="FF0000"/>
              </a:solidFill>
            </a:endParaRPr>
          </a:p>
        </p:txBody>
      </p:sp>
    </p:spTree>
    <p:extLst>
      <p:ext uri="{BB962C8B-B14F-4D97-AF65-F5344CB8AC3E}">
        <p14:creationId xmlns:p14="http://schemas.microsoft.com/office/powerpoint/2010/main" val="3226905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42C36-FE2E-3ABE-502B-9A56A799CB70}"/>
              </a:ext>
            </a:extLst>
          </p:cNvPr>
          <p:cNvSpPr>
            <a:spLocks noGrp="1"/>
          </p:cNvSpPr>
          <p:nvPr>
            <p:ph type="title"/>
          </p:nvPr>
        </p:nvSpPr>
        <p:spPr/>
        <p:txBody>
          <a:bodyPr/>
          <a:lstStyle/>
          <a:p>
            <a:pPr algn="ctr"/>
            <a:r>
              <a:rPr lang="en-US" dirty="0"/>
              <a:t>LEARN WHAT YOU CAN ABOUT MONEY</a:t>
            </a:r>
          </a:p>
        </p:txBody>
      </p:sp>
      <p:sp>
        <p:nvSpPr>
          <p:cNvPr id="3" name="Content Placeholder 2">
            <a:extLst>
              <a:ext uri="{FF2B5EF4-FFF2-40B4-BE49-F238E27FC236}">
                <a16:creationId xmlns:a16="http://schemas.microsoft.com/office/drawing/2014/main" id="{9DF3237E-FE46-F876-DFB8-73241D675932}"/>
              </a:ext>
            </a:extLst>
          </p:cNvPr>
          <p:cNvSpPr>
            <a:spLocks noGrp="1"/>
          </p:cNvSpPr>
          <p:nvPr>
            <p:ph idx="1"/>
          </p:nvPr>
        </p:nvSpPr>
        <p:spPr/>
        <p:txBody>
          <a:bodyPr/>
          <a:lstStyle/>
          <a:p>
            <a:r>
              <a:rPr lang="en-US" dirty="0"/>
              <a:t>THE MONEY YOU MAKE MATTERS; THE MONEY YOU SAVE MATTERS MORE.</a:t>
            </a:r>
          </a:p>
          <a:p>
            <a:r>
              <a:rPr lang="en-US" dirty="0"/>
              <a:t>TIME IS MORE IMPORTANT THAN MONEY</a:t>
            </a:r>
          </a:p>
          <a:p>
            <a:r>
              <a:rPr lang="en-US" dirty="0"/>
              <a:t>BE AWARE OF WHERE YOUR MONEY GOES</a:t>
            </a:r>
          </a:p>
          <a:p>
            <a:r>
              <a:rPr lang="en-US" dirty="0"/>
              <a:t>FOCUS MORE ON VALUE CREATION THAN PENNY PINCHING</a:t>
            </a:r>
          </a:p>
          <a:p>
            <a:r>
              <a:rPr lang="en-US" dirty="0"/>
              <a:t>GET RICH QUICK SCHEMES HAVE MORE RISK</a:t>
            </a:r>
          </a:p>
          <a:p>
            <a:r>
              <a:rPr lang="en-US" dirty="0"/>
              <a:t>LET YOUR MONEY WORK FOR YOU</a:t>
            </a:r>
          </a:p>
          <a:p>
            <a:r>
              <a:rPr lang="en-US" dirty="0"/>
              <a:t>YOU ARE YOUR MOST IMPORTANT ASSET</a:t>
            </a:r>
          </a:p>
          <a:p>
            <a:r>
              <a:rPr lang="en-US" dirty="0"/>
              <a:t>KEEP LEARNING</a:t>
            </a:r>
          </a:p>
          <a:p>
            <a:endParaRPr lang="en-US" dirty="0"/>
          </a:p>
        </p:txBody>
      </p:sp>
    </p:spTree>
    <p:extLst>
      <p:ext uri="{BB962C8B-B14F-4D97-AF65-F5344CB8AC3E}">
        <p14:creationId xmlns:p14="http://schemas.microsoft.com/office/powerpoint/2010/main" val="24884365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E6F40-60DC-66C7-6506-D36923D888A2}"/>
              </a:ext>
            </a:extLst>
          </p:cNvPr>
          <p:cNvSpPr>
            <a:spLocks noGrp="1"/>
          </p:cNvSpPr>
          <p:nvPr>
            <p:ph type="title"/>
          </p:nvPr>
        </p:nvSpPr>
        <p:spPr/>
        <p:txBody>
          <a:bodyPr/>
          <a:lstStyle/>
          <a:p>
            <a:pPr algn="ctr"/>
            <a:r>
              <a:rPr lang="en-US" dirty="0"/>
              <a:t>YOU HAVE THE ABILITY TO GAIN WEALTH</a:t>
            </a:r>
          </a:p>
        </p:txBody>
      </p:sp>
      <p:sp>
        <p:nvSpPr>
          <p:cNvPr id="3" name="Content Placeholder 2">
            <a:extLst>
              <a:ext uri="{FF2B5EF4-FFF2-40B4-BE49-F238E27FC236}">
                <a16:creationId xmlns:a16="http://schemas.microsoft.com/office/drawing/2014/main" id="{964432C1-6FA5-2B18-8F55-52AB38C946C6}"/>
              </a:ext>
            </a:extLst>
          </p:cNvPr>
          <p:cNvSpPr>
            <a:spLocks noGrp="1"/>
          </p:cNvSpPr>
          <p:nvPr>
            <p:ph idx="1"/>
          </p:nvPr>
        </p:nvSpPr>
        <p:spPr/>
        <p:txBody>
          <a:bodyPr/>
          <a:lstStyle/>
          <a:p>
            <a:r>
              <a:rPr lang="en-US" dirty="0"/>
              <a:t>CREATE A VISION AND PURPOSE </a:t>
            </a:r>
          </a:p>
          <a:p>
            <a:r>
              <a:rPr lang="en-US" dirty="0"/>
              <a:t>DEVELOP THE RIGHT MINDSET AND HABITS</a:t>
            </a:r>
          </a:p>
          <a:p>
            <a:r>
              <a:rPr lang="en-US" dirty="0"/>
              <a:t>KNOW WHERE YOU ARE STARTING FROM</a:t>
            </a:r>
          </a:p>
          <a:p>
            <a:r>
              <a:rPr lang="en-US" dirty="0"/>
              <a:t>MASTER MONEY MANAGEMENT</a:t>
            </a:r>
          </a:p>
          <a:p>
            <a:r>
              <a:rPr lang="en-US" dirty="0"/>
              <a:t>SET FINANCIAL GOALS</a:t>
            </a:r>
          </a:p>
          <a:p>
            <a:r>
              <a:rPr lang="en-US" dirty="0"/>
              <a:t>CHOOSE THE RIGHT VEHICLE FOR INVESTING</a:t>
            </a:r>
          </a:p>
          <a:p>
            <a:r>
              <a:rPr lang="en-US" dirty="0"/>
              <a:t>MASTER THAT VEHICLE</a:t>
            </a:r>
          </a:p>
          <a:p>
            <a:r>
              <a:rPr lang="en-US" dirty="0"/>
              <a:t>WORK TOWARD FINANCIAL FREEDOM</a:t>
            </a:r>
          </a:p>
          <a:p>
            <a:r>
              <a:rPr lang="en-US" dirty="0"/>
              <a:t>OPTIMIZE YOUR TAXES</a:t>
            </a:r>
          </a:p>
          <a:p>
            <a:endParaRPr lang="en-US" dirty="0"/>
          </a:p>
        </p:txBody>
      </p:sp>
    </p:spTree>
    <p:extLst>
      <p:ext uri="{BB962C8B-B14F-4D97-AF65-F5344CB8AC3E}">
        <p14:creationId xmlns:p14="http://schemas.microsoft.com/office/powerpoint/2010/main" val="37186032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E6F40-60DC-66C7-6506-D36923D888A2}"/>
              </a:ext>
            </a:extLst>
          </p:cNvPr>
          <p:cNvSpPr>
            <a:spLocks noGrp="1"/>
          </p:cNvSpPr>
          <p:nvPr>
            <p:ph type="title"/>
          </p:nvPr>
        </p:nvSpPr>
        <p:spPr/>
        <p:txBody>
          <a:bodyPr/>
          <a:lstStyle/>
          <a:p>
            <a:pPr algn="ctr"/>
            <a:r>
              <a:rPr lang="en-US" dirty="0"/>
              <a:t>PLAN FOR EMERGENCIES</a:t>
            </a:r>
          </a:p>
        </p:txBody>
      </p:sp>
      <p:sp>
        <p:nvSpPr>
          <p:cNvPr id="3" name="Content Placeholder 2">
            <a:extLst>
              <a:ext uri="{FF2B5EF4-FFF2-40B4-BE49-F238E27FC236}">
                <a16:creationId xmlns:a16="http://schemas.microsoft.com/office/drawing/2014/main" id="{964432C1-6FA5-2B18-8F55-52AB38C946C6}"/>
              </a:ext>
            </a:extLst>
          </p:cNvPr>
          <p:cNvSpPr>
            <a:spLocks noGrp="1"/>
          </p:cNvSpPr>
          <p:nvPr>
            <p:ph idx="1"/>
          </p:nvPr>
        </p:nvSpPr>
        <p:spPr>
          <a:xfrm>
            <a:off x="685800" y="1902691"/>
            <a:ext cx="6347714" cy="3880773"/>
          </a:xfrm>
        </p:spPr>
        <p:txBody>
          <a:bodyPr/>
          <a:lstStyle/>
          <a:p>
            <a:r>
              <a:rPr lang="en-US" dirty="0"/>
              <a:t>DEVELOP A RAINY-DAY FUND</a:t>
            </a:r>
          </a:p>
          <a:p>
            <a:r>
              <a:rPr lang="en-US" dirty="0"/>
              <a:t>HAVE THREE TO SIX MONTHS OF EXPENSES IN IT</a:t>
            </a:r>
          </a:p>
          <a:p>
            <a:r>
              <a:rPr lang="en-US" dirty="0"/>
              <a:t>DON’T KEEP TOO MUCH MONEY IN THE FUND</a:t>
            </a:r>
          </a:p>
          <a:p>
            <a:r>
              <a:rPr lang="en-US" dirty="0"/>
              <a:t>DON’T USE THE RAINY-DAY FUND FOR EVERYDAY</a:t>
            </a:r>
          </a:p>
          <a:p>
            <a:r>
              <a:rPr lang="en-US" dirty="0"/>
              <a:t>HAVE THE MONEY ACCESSIBLE BUT AT THE BEST INTEREST RATE POSSIBLE</a:t>
            </a:r>
          </a:p>
          <a:p>
            <a:r>
              <a:rPr lang="en-US" dirty="0"/>
              <a:t>PLAN FOR ROUTINE COSTS</a:t>
            </a:r>
          </a:p>
          <a:p>
            <a:r>
              <a:rPr lang="en-US" dirty="0"/>
              <a:t>PERFORM  AN INSURANCE AUDIT</a:t>
            </a:r>
          </a:p>
          <a:p>
            <a:r>
              <a:rPr lang="en-US" dirty="0"/>
              <a:t>KNOW WHAT YOU CAN CUT</a:t>
            </a:r>
          </a:p>
          <a:p>
            <a:r>
              <a:rPr lang="en-US" dirty="0"/>
              <a:t>STOP IMPULSE BUYING</a:t>
            </a:r>
          </a:p>
          <a:p>
            <a:endParaRPr lang="en-US" dirty="0"/>
          </a:p>
          <a:p>
            <a:endParaRPr lang="en-US" dirty="0"/>
          </a:p>
        </p:txBody>
      </p:sp>
    </p:spTree>
    <p:extLst>
      <p:ext uri="{BB962C8B-B14F-4D97-AF65-F5344CB8AC3E}">
        <p14:creationId xmlns:p14="http://schemas.microsoft.com/office/powerpoint/2010/main" val="5326350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63C58-60AA-7046-4558-EFE6DDD411D5}"/>
              </a:ext>
            </a:extLst>
          </p:cNvPr>
          <p:cNvSpPr>
            <a:spLocks noGrp="1"/>
          </p:cNvSpPr>
          <p:nvPr>
            <p:ph type="title"/>
          </p:nvPr>
        </p:nvSpPr>
        <p:spPr/>
        <p:txBody>
          <a:bodyPr/>
          <a:lstStyle/>
          <a:p>
            <a:pPr algn="ctr"/>
            <a:r>
              <a:rPr lang="en-US" dirty="0"/>
              <a:t>AVOID DEBT WHENEVER POSSIBLE</a:t>
            </a:r>
          </a:p>
        </p:txBody>
      </p:sp>
      <p:sp>
        <p:nvSpPr>
          <p:cNvPr id="3" name="Content Placeholder 2">
            <a:extLst>
              <a:ext uri="{FF2B5EF4-FFF2-40B4-BE49-F238E27FC236}">
                <a16:creationId xmlns:a16="http://schemas.microsoft.com/office/drawing/2014/main" id="{B4CAEFB9-4FEA-E71C-7249-FF975477A6D3}"/>
              </a:ext>
            </a:extLst>
          </p:cNvPr>
          <p:cNvSpPr>
            <a:spLocks noGrp="1"/>
          </p:cNvSpPr>
          <p:nvPr>
            <p:ph idx="1"/>
          </p:nvPr>
        </p:nvSpPr>
        <p:spPr/>
        <p:txBody>
          <a:bodyPr/>
          <a:lstStyle/>
          <a:p>
            <a:r>
              <a:rPr lang="en-US" dirty="0"/>
              <a:t>The borrower becomes a slave to the lender</a:t>
            </a:r>
          </a:p>
          <a:p>
            <a:r>
              <a:rPr lang="en-US" dirty="0"/>
              <a:t>Less debt provides more free income</a:t>
            </a:r>
          </a:p>
          <a:p>
            <a:r>
              <a:rPr lang="en-US" dirty="0"/>
              <a:t>Less debt means less risk of disaster during emergencies</a:t>
            </a:r>
          </a:p>
          <a:p>
            <a:r>
              <a:rPr lang="en-US" dirty="0"/>
              <a:t>Less debt means a higher credit score</a:t>
            </a:r>
          </a:p>
          <a:p>
            <a:r>
              <a:rPr lang="en-US" dirty="0"/>
              <a:t>Less debt means less stress</a:t>
            </a:r>
          </a:p>
          <a:p>
            <a:r>
              <a:rPr lang="en-US" dirty="0"/>
              <a:t>Less debt leads to a higher self esteem</a:t>
            </a:r>
          </a:p>
          <a:p>
            <a:r>
              <a:rPr lang="en-US" dirty="0"/>
              <a:t>Less debt leads to better health</a:t>
            </a:r>
          </a:p>
          <a:p>
            <a:r>
              <a:rPr lang="en-US" dirty="0"/>
              <a:t>Less debt leads to better relationships</a:t>
            </a:r>
          </a:p>
          <a:p>
            <a:r>
              <a:rPr lang="en-US" dirty="0"/>
              <a:t>Less debt lets you give more and help others</a:t>
            </a:r>
          </a:p>
          <a:p>
            <a:endParaRPr lang="en-US" dirty="0"/>
          </a:p>
        </p:txBody>
      </p:sp>
    </p:spTree>
    <p:extLst>
      <p:ext uri="{BB962C8B-B14F-4D97-AF65-F5344CB8AC3E}">
        <p14:creationId xmlns:p14="http://schemas.microsoft.com/office/powerpoint/2010/main" val="18288342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E85E0-A3AE-C583-F2EC-787966FA95D4}"/>
              </a:ext>
            </a:extLst>
          </p:cNvPr>
          <p:cNvSpPr>
            <a:spLocks noGrp="1"/>
          </p:cNvSpPr>
          <p:nvPr>
            <p:ph type="title"/>
          </p:nvPr>
        </p:nvSpPr>
        <p:spPr/>
        <p:txBody>
          <a:bodyPr/>
          <a:lstStyle/>
          <a:p>
            <a:pPr algn="ctr"/>
            <a:r>
              <a:rPr lang="en-US" dirty="0"/>
              <a:t>SPEND LESS THAN YOU EARN</a:t>
            </a:r>
          </a:p>
        </p:txBody>
      </p:sp>
      <p:sp>
        <p:nvSpPr>
          <p:cNvPr id="3" name="Content Placeholder 2">
            <a:extLst>
              <a:ext uri="{FF2B5EF4-FFF2-40B4-BE49-F238E27FC236}">
                <a16:creationId xmlns:a16="http://schemas.microsoft.com/office/drawing/2014/main" id="{50EA2793-5B10-6A33-B929-4C6E6098D222}"/>
              </a:ext>
            </a:extLst>
          </p:cNvPr>
          <p:cNvSpPr>
            <a:spLocks noGrp="1"/>
          </p:cNvSpPr>
          <p:nvPr>
            <p:ph idx="1"/>
          </p:nvPr>
        </p:nvSpPr>
        <p:spPr/>
        <p:txBody>
          <a:bodyPr/>
          <a:lstStyle/>
          <a:p>
            <a:r>
              <a:rPr lang="en-US" dirty="0"/>
              <a:t>LIVE AS DEBT FREE AS POSSIBLE</a:t>
            </a:r>
          </a:p>
          <a:p>
            <a:r>
              <a:rPr lang="en-US" dirty="0"/>
              <a:t>GIVES YOU THE ABILITY TO BUILD WEALTH</a:t>
            </a:r>
          </a:p>
          <a:p>
            <a:r>
              <a:rPr lang="en-US" dirty="0"/>
              <a:t>YOU HAVE LESS STRESS AND ANXIETY</a:t>
            </a:r>
          </a:p>
          <a:p>
            <a:r>
              <a:rPr lang="en-US" dirty="0"/>
              <a:t>YOU HAVE MORE FINANCIAL CONFIDENCE</a:t>
            </a:r>
          </a:p>
          <a:p>
            <a:r>
              <a:rPr lang="en-US" dirty="0"/>
              <a:t>YOU GAIN MORE FREEDOM</a:t>
            </a:r>
          </a:p>
          <a:p>
            <a:r>
              <a:rPr lang="en-US" dirty="0"/>
              <a:t>YOU FEEL FINANCIALLY SECURE</a:t>
            </a:r>
          </a:p>
          <a:p>
            <a:r>
              <a:rPr lang="en-US" dirty="0"/>
              <a:t>YOU FIND CONTENTMENT</a:t>
            </a:r>
          </a:p>
          <a:p>
            <a:r>
              <a:rPr lang="en-US" dirty="0"/>
              <a:t>YOU HAVE A HEALTHIER LIFESTYLE</a:t>
            </a:r>
          </a:p>
          <a:p>
            <a:r>
              <a:rPr lang="en-US" dirty="0"/>
              <a:t>YOU FIND THAT GIVING IS POSSIBLE</a:t>
            </a:r>
          </a:p>
        </p:txBody>
      </p:sp>
    </p:spTree>
    <p:extLst>
      <p:ext uri="{BB962C8B-B14F-4D97-AF65-F5344CB8AC3E}">
        <p14:creationId xmlns:p14="http://schemas.microsoft.com/office/powerpoint/2010/main" val="31284198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96183-B6C2-5F9F-6020-575787F59709}"/>
              </a:ext>
            </a:extLst>
          </p:cNvPr>
          <p:cNvSpPr>
            <a:spLocks noGrp="1"/>
          </p:cNvSpPr>
          <p:nvPr>
            <p:ph type="title"/>
          </p:nvPr>
        </p:nvSpPr>
        <p:spPr/>
        <p:txBody>
          <a:bodyPr/>
          <a:lstStyle/>
          <a:p>
            <a:pPr algn="ctr"/>
            <a:r>
              <a:rPr lang="en-US" dirty="0"/>
              <a:t>SAVE FOR RETIREMENT</a:t>
            </a:r>
          </a:p>
        </p:txBody>
      </p:sp>
      <p:sp>
        <p:nvSpPr>
          <p:cNvPr id="3" name="Content Placeholder 2">
            <a:extLst>
              <a:ext uri="{FF2B5EF4-FFF2-40B4-BE49-F238E27FC236}">
                <a16:creationId xmlns:a16="http://schemas.microsoft.com/office/drawing/2014/main" id="{8F808A75-F1D5-476F-3CB8-E5B548F5454B}"/>
              </a:ext>
            </a:extLst>
          </p:cNvPr>
          <p:cNvSpPr>
            <a:spLocks noGrp="1"/>
          </p:cNvSpPr>
          <p:nvPr>
            <p:ph idx="1"/>
          </p:nvPr>
        </p:nvSpPr>
        <p:spPr/>
        <p:txBody>
          <a:bodyPr/>
          <a:lstStyle/>
          <a:p>
            <a:r>
              <a:rPr lang="en-US" dirty="0"/>
              <a:t>BEGIN EARLY TO SAVE FOR RETIREMENT</a:t>
            </a:r>
          </a:p>
          <a:p>
            <a:r>
              <a:rPr lang="en-US" dirty="0"/>
              <a:t>SOCIAL SECURITY WON’T BE ENOUGH (ABOUT 40%)</a:t>
            </a:r>
          </a:p>
          <a:p>
            <a:r>
              <a:rPr lang="en-US" dirty="0"/>
              <a:t>WE ARE LIVING LONGER</a:t>
            </a:r>
          </a:p>
          <a:p>
            <a:r>
              <a:rPr lang="en-US" dirty="0"/>
              <a:t>RETIREMENT SAVINGS BELONG TO YOU</a:t>
            </a:r>
          </a:p>
          <a:p>
            <a:r>
              <a:rPr lang="en-US" dirty="0"/>
              <a:t>RETIREMENT LIFESTYLE CAN BE BETTER</a:t>
            </a:r>
          </a:p>
          <a:p>
            <a:r>
              <a:rPr lang="en-US" dirty="0"/>
              <a:t>TIME WORKS FOR YOU</a:t>
            </a:r>
          </a:p>
          <a:p>
            <a:r>
              <a:rPr lang="en-US" dirty="0"/>
              <a:t>YOU MAY NOT BE ABLE TO SAVE LATER</a:t>
            </a:r>
          </a:p>
          <a:p>
            <a:r>
              <a:rPr lang="en-US" dirty="0"/>
              <a:t>WORKING DURING RETIREMENT WILL BE A CHOICE</a:t>
            </a:r>
          </a:p>
          <a:p>
            <a:r>
              <a:rPr lang="en-US" dirty="0"/>
              <a:t>YOU WON’T BE A BURDEN TO YOUR FAMILY</a:t>
            </a:r>
          </a:p>
          <a:p>
            <a:endParaRPr lang="en-US" dirty="0"/>
          </a:p>
        </p:txBody>
      </p:sp>
    </p:spTree>
    <p:extLst>
      <p:ext uri="{BB962C8B-B14F-4D97-AF65-F5344CB8AC3E}">
        <p14:creationId xmlns:p14="http://schemas.microsoft.com/office/powerpoint/2010/main" val="7714576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E6ADA-FEF0-4DCD-AC3A-45B0526364AF}"/>
              </a:ext>
            </a:extLst>
          </p:cNvPr>
          <p:cNvSpPr>
            <a:spLocks noGrp="1"/>
          </p:cNvSpPr>
          <p:nvPr>
            <p:ph type="title"/>
          </p:nvPr>
        </p:nvSpPr>
        <p:spPr>
          <a:xfrm>
            <a:off x="1037673" y="348865"/>
            <a:ext cx="7288583" cy="1576446"/>
          </a:xfrm>
        </p:spPr>
        <p:txBody>
          <a:bodyPr anchor="ctr">
            <a:normAutofit/>
          </a:bodyPr>
          <a:lstStyle/>
          <a:p>
            <a:pPr algn="ctr"/>
            <a:r>
              <a:rPr lang="en-US" sz="3500" b="1" dirty="0">
                <a:solidFill>
                  <a:srgbClr val="FF0000"/>
                </a:solidFill>
              </a:rPr>
              <a:t>SIX MORE PRINCIPLES OF FINANCE </a:t>
            </a:r>
            <a:r>
              <a:rPr lang="en-US" sz="3500" b="1" dirty="0">
                <a:solidFill>
                  <a:srgbClr val="FFFFFF"/>
                </a:solidFill>
              </a:rPr>
              <a:t>DEALING WITH MONEY</a:t>
            </a:r>
          </a:p>
        </p:txBody>
      </p:sp>
      <p:graphicFrame>
        <p:nvGraphicFramePr>
          <p:cNvPr id="5" name="Content Placeholder 2">
            <a:extLst>
              <a:ext uri="{FF2B5EF4-FFF2-40B4-BE49-F238E27FC236}">
                <a16:creationId xmlns:a16="http://schemas.microsoft.com/office/drawing/2014/main" id="{1B35AD1E-E120-4740-B0E0-1C4B1EC118E9}"/>
              </a:ext>
            </a:extLst>
          </p:cNvPr>
          <p:cNvGraphicFramePr>
            <a:graphicFrameLocks noGrp="1"/>
          </p:cNvGraphicFramePr>
          <p:nvPr>
            <p:ph idx="1"/>
            <p:extLst>
              <p:ext uri="{D42A27DB-BD31-4B8C-83A1-F6EECF244321}">
                <p14:modId xmlns:p14="http://schemas.microsoft.com/office/powerpoint/2010/main" val="221576326"/>
              </p:ext>
            </p:extLst>
          </p:nvPr>
        </p:nvGraphicFramePr>
        <p:xfrm>
          <a:off x="474064" y="2057400"/>
          <a:ext cx="8195871" cy="36894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497966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6AAAB-DD7B-E334-3AD7-D28692059DB8}"/>
              </a:ext>
            </a:extLst>
          </p:cNvPr>
          <p:cNvSpPr>
            <a:spLocks noGrp="1"/>
          </p:cNvSpPr>
          <p:nvPr>
            <p:ph type="title"/>
          </p:nvPr>
        </p:nvSpPr>
        <p:spPr/>
        <p:txBody>
          <a:bodyPr/>
          <a:lstStyle/>
          <a:p>
            <a:pPr algn="ctr"/>
            <a:r>
              <a:rPr lang="en-US" dirty="0"/>
              <a:t>BUILD YOUR CREDIT SCORE</a:t>
            </a:r>
          </a:p>
        </p:txBody>
      </p:sp>
      <p:sp>
        <p:nvSpPr>
          <p:cNvPr id="3" name="Content Placeholder 2">
            <a:extLst>
              <a:ext uri="{FF2B5EF4-FFF2-40B4-BE49-F238E27FC236}">
                <a16:creationId xmlns:a16="http://schemas.microsoft.com/office/drawing/2014/main" id="{B60728E3-C687-EB81-8FEC-071F4630C65B}"/>
              </a:ext>
            </a:extLst>
          </p:cNvPr>
          <p:cNvSpPr>
            <a:spLocks noGrp="1"/>
          </p:cNvSpPr>
          <p:nvPr>
            <p:ph idx="1"/>
          </p:nvPr>
        </p:nvSpPr>
        <p:spPr/>
        <p:txBody>
          <a:bodyPr/>
          <a:lstStyle/>
          <a:p>
            <a:r>
              <a:rPr lang="en-US" dirty="0"/>
              <a:t>SOUNDS CONTRADICTORY, BUT YOU DON’T HAVE TO USE IT BECAUSE YOU HAVE IT</a:t>
            </a:r>
          </a:p>
          <a:p>
            <a:r>
              <a:rPr lang="en-US" dirty="0"/>
              <a:t>SAVES ON INTEREST WHEN YOU DO BORROW</a:t>
            </a:r>
          </a:p>
          <a:p>
            <a:r>
              <a:rPr lang="en-US" dirty="0"/>
              <a:t>LOWERS CAR INSURANCE PREMIUMS</a:t>
            </a:r>
          </a:p>
          <a:p>
            <a:r>
              <a:rPr lang="en-US" dirty="0"/>
              <a:t>EASIER TO BUY A CAR OR HOUSE</a:t>
            </a:r>
          </a:p>
          <a:p>
            <a:r>
              <a:rPr lang="en-US" dirty="0"/>
              <a:t>EASIER TO RENT AN APARTMENT</a:t>
            </a:r>
          </a:p>
          <a:p>
            <a:r>
              <a:rPr lang="en-US" dirty="0"/>
              <a:t>HELPS ON EMPLOYMENT BACKFROUND CHECKS</a:t>
            </a:r>
          </a:p>
          <a:p>
            <a:r>
              <a:rPr lang="en-US" dirty="0"/>
              <a:t>HELPS ON SECURITY CLEARANCES</a:t>
            </a:r>
          </a:p>
          <a:p>
            <a:endParaRPr lang="en-US" dirty="0"/>
          </a:p>
        </p:txBody>
      </p:sp>
    </p:spTree>
    <p:extLst>
      <p:ext uri="{BB962C8B-B14F-4D97-AF65-F5344CB8AC3E}">
        <p14:creationId xmlns:p14="http://schemas.microsoft.com/office/powerpoint/2010/main" val="4898513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20ADF-3BD0-AFCA-8C5D-86D4A5A0068A}"/>
              </a:ext>
            </a:extLst>
          </p:cNvPr>
          <p:cNvSpPr>
            <a:spLocks noGrp="1"/>
          </p:cNvSpPr>
          <p:nvPr>
            <p:ph type="title"/>
          </p:nvPr>
        </p:nvSpPr>
        <p:spPr/>
        <p:txBody>
          <a:bodyPr/>
          <a:lstStyle/>
          <a:p>
            <a:pPr algn="ctr"/>
            <a:r>
              <a:rPr lang="en-US" dirty="0"/>
              <a:t>DON’T FALL IN LOVE WITH MONEY</a:t>
            </a:r>
          </a:p>
        </p:txBody>
      </p:sp>
      <p:sp>
        <p:nvSpPr>
          <p:cNvPr id="3" name="Content Placeholder 2">
            <a:extLst>
              <a:ext uri="{FF2B5EF4-FFF2-40B4-BE49-F238E27FC236}">
                <a16:creationId xmlns:a16="http://schemas.microsoft.com/office/drawing/2014/main" id="{692F4C6E-E2E4-D357-345F-7A72FF6547F6}"/>
              </a:ext>
            </a:extLst>
          </p:cNvPr>
          <p:cNvSpPr>
            <a:spLocks noGrp="1"/>
          </p:cNvSpPr>
          <p:nvPr>
            <p:ph idx="1"/>
          </p:nvPr>
        </p:nvSpPr>
        <p:spPr>
          <a:xfrm>
            <a:off x="609598" y="1752600"/>
            <a:ext cx="7010401" cy="4648200"/>
          </a:xfrm>
        </p:spPr>
        <p:txBody>
          <a:bodyPr>
            <a:normAutofit fontScale="25000" lnSpcReduction="20000"/>
          </a:bodyPr>
          <a:lstStyle/>
          <a:p>
            <a:pPr algn="l"/>
            <a:r>
              <a:rPr lang="en-US" sz="7200" b="1" i="0" cap="all" dirty="0">
                <a:solidFill>
                  <a:srgbClr val="707070"/>
                </a:solidFill>
                <a:effectLst/>
                <a:latin typeface="Trebuchet MS" panose="020B0603020202020204" pitchFamily="34" charset="0"/>
              </a:rPr>
              <a:t>It tempts:</a:t>
            </a:r>
            <a:r>
              <a:rPr lang="en-US" sz="7200" b="0" i="0" cap="all" dirty="0">
                <a:solidFill>
                  <a:srgbClr val="707070"/>
                </a:solidFill>
                <a:effectLst/>
                <a:latin typeface="Trebuchet MS" panose="020B0603020202020204" pitchFamily="34" charset="0"/>
              </a:rPr>
              <a:t> Loving money makes us do wrong things AND FOOLISH THINGS in order to get more of it.</a:t>
            </a:r>
          </a:p>
          <a:p>
            <a:pPr algn="l"/>
            <a:r>
              <a:rPr lang="en-US" sz="7200" b="1" i="0" cap="all" dirty="0">
                <a:solidFill>
                  <a:srgbClr val="707070"/>
                </a:solidFill>
                <a:effectLst/>
                <a:latin typeface="Trebuchet MS" panose="020B0603020202020204" pitchFamily="34" charset="0"/>
              </a:rPr>
              <a:t>It traps:</a:t>
            </a:r>
            <a:r>
              <a:rPr lang="en-US" sz="7200" b="0" i="0" cap="all" dirty="0">
                <a:solidFill>
                  <a:srgbClr val="707070"/>
                </a:solidFill>
                <a:effectLst/>
                <a:latin typeface="Trebuchet MS" panose="020B0603020202020204" pitchFamily="34" charset="0"/>
              </a:rPr>
              <a:t> The love of money gets a grip on us, it won’t let go, and becomes AN obsession.</a:t>
            </a:r>
          </a:p>
          <a:p>
            <a:pPr algn="l"/>
            <a:r>
              <a:rPr lang="en-US" sz="7200" b="1" i="0" cap="all" dirty="0">
                <a:solidFill>
                  <a:srgbClr val="707070"/>
                </a:solidFill>
                <a:effectLst/>
                <a:latin typeface="Trebuchet MS" panose="020B0603020202020204" pitchFamily="34" charset="0"/>
              </a:rPr>
              <a:t>It stimulates lust:</a:t>
            </a:r>
            <a:r>
              <a:rPr lang="en-US" sz="7200" b="0" i="0" cap="all" dirty="0">
                <a:solidFill>
                  <a:srgbClr val="707070"/>
                </a:solidFill>
                <a:effectLst/>
                <a:latin typeface="Trebuchet MS" panose="020B0603020202020204" pitchFamily="34" charset="0"/>
              </a:rPr>
              <a:t> It produces multiple other desires and provides opportunity for their fulfillment.</a:t>
            </a:r>
          </a:p>
          <a:p>
            <a:pPr algn="l"/>
            <a:r>
              <a:rPr lang="en-US" sz="7200" b="1" i="0" cap="all" dirty="0">
                <a:solidFill>
                  <a:srgbClr val="707070"/>
                </a:solidFill>
                <a:effectLst/>
                <a:latin typeface="Trebuchet MS" panose="020B0603020202020204" pitchFamily="34" charset="0"/>
              </a:rPr>
              <a:t>It harms:</a:t>
            </a:r>
            <a:r>
              <a:rPr lang="en-US" sz="7200" b="0" i="0" cap="all" dirty="0">
                <a:solidFill>
                  <a:srgbClr val="707070"/>
                </a:solidFill>
                <a:effectLst/>
                <a:latin typeface="Trebuchet MS" panose="020B0603020202020204" pitchFamily="34" charset="0"/>
              </a:rPr>
              <a:t> The lusts themselves injure the luster, and what they result in does even more harm.</a:t>
            </a:r>
          </a:p>
          <a:p>
            <a:pPr algn="l"/>
            <a:r>
              <a:rPr lang="en-US" sz="7200" b="1" i="0" cap="all" dirty="0">
                <a:solidFill>
                  <a:srgbClr val="707070"/>
                </a:solidFill>
                <a:effectLst/>
                <a:latin typeface="Trebuchet MS" panose="020B0603020202020204" pitchFamily="34" charset="0"/>
              </a:rPr>
              <a:t>It destroys RIGHT THINKING:</a:t>
            </a:r>
            <a:r>
              <a:rPr lang="en-US" sz="7200" b="0" i="0" cap="all" dirty="0">
                <a:solidFill>
                  <a:srgbClr val="707070"/>
                </a:solidFill>
                <a:effectLst/>
                <a:latin typeface="Trebuchet MS" panose="020B0603020202020204" pitchFamily="34" charset="0"/>
              </a:rPr>
              <a:t> It sucks INTO A THOUGHT PROCESS WHERE IT IS THE MOST IMPORTANT THING.</a:t>
            </a:r>
          </a:p>
          <a:p>
            <a:pPr algn="l"/>
            <a:r>
              <a:rPr lang="en-US" sz="7200" b="1" i="0" cap="all" dirty="0">
                <a:solidFill>
                  <a:srgbClr val="707070"/>
                </a:solidFill>
                <a:effectLst/>
                <a:latin typeface="Trebuchet MS" panose="020B0603020202020204" pitchFamily="34" charset="0"/>
              </a:rPr>
              <a:t>It diverts:</a:t>
            </a:r>
            <a:r>
              <a:rPr lang="en-US" sz="7200" b="0" i="0" cap="all" dirty="0">
                <a:solidFill>
                  <a:srgbClr val="707070"/>
                </a:solidFill>
                <a:effectLst/>
                <a:latin typeface="Trebuchet MS" panose="020B0603020202020204" pitchFamily="34" charset="0"/>
              </a:rPr>
              <a:t> IT DRIVES YOU FROM TRUE AMBITION INTO SEEKING MONEY MORE THAN ANYTHING ELSE.</a:t>
            </a:r>
          </a:p>
          <a:p>
            <a:pPr algn="l"/>
            <a:r>
              <a:rPr lang="en-US" sz="7200" b="1" i="0" cap="all" dirty="0">
                <a:solidFill>
                  <a:srgbClr val="707070"/>
                </a:solidFill>
                <a:effectLst/>
                <a:latin typeface="Trebuchet MS" panose="020B0603020202020204" pitchFamily="34" charset="0"/>
              </a:rPr>
              <a:t>It depresses:</a:t>
            </a:r>
            <a:r>
              <a:rPr lang="en-US" sz="7200" b="0" i="0" cap="all" dirty="0">
                <a:solidFill>
                  <a:srgbClr val="707070"/>
                </a:solidFill>
                <a:effectLst/>
                <a:latin typeface="Trebuchet MS" panose="020B0603020202020204" pitchFamily="34" charset="0"/>
              </a:rPr>
              <a:t> Money love produces soul pain and soul sadness BECAUSE IT IS ALL YOU THINK ABOUT.</a:t>
            </a:r>
          </a:p>
          <a:p>
            <a:pPr algn="l"/>
            <a:r>
              <a:rPr lang="en-US" sz="7200" b="1" i="0" cap="all" dirty="0">
                <a:solidFill>
                  <a:srgbClr val="707070"/>
                </a:solidFill>
                <a:effectLst/>
                <a:latin typeface="Trebuchet MS" panose="020B0603020202020204" pitchFamily="34" charset="0"/>
              </a:rPr>
              <a:t>It ends:</a:t>
            </a:r>
            <a:r>
              <a:rPr lang="en-US" sz="7200" b="0" i="0" cap="all" dirty="0">
                <a:solidFill>
                  <a:srgbClr val="707070"/>
                </a:solidFill>
                <a:effectLst/>
                <a:latin typeface="Trebuchet MS" panose="020B0603020202020204" pitchFamily="34" charset="0"/>
              </a:rPr>
              <a:t> MONEY IS NEVER SAFE BECAUSE ONE WRONG DECISION OR WRONG TURN CAN ROB YOU.</a:t>
            </a:r>
          </a:p>
          <a:p>
            <a:br>
              <a:rPr lang="en-US" dirty="0">
                <a:effectLst/>
              </a:rPr>
            </a:br>
            <a:endParaRPr lang="en-US" dirty="0"/>
          </a:p>
        </p:txBody>
      </p:sp>
    </p:spTree>
    <p:extLst>
      <p:ext uri="{BB962C8B-B14F-4D97-AF65-F5344CB8AC3E}">
        <p14:creationId xmlns:p14="http://schemas.microsoft.com/office/powerpoint/2010/main" val="15471240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20ADF-3BD0-AFCA-8C5D-86D4A5A0068A}"/>
              </a:ext>
            </a:extLst>
          </p:cNvPr>
          <p:cNvSpPr>
            <a:spLocks noGrp="1"/>
          </p:cNvSpPr>
          <p:nvPr>
            <p:ph type="title"/>
          </p:nvPr>
        </p:nvSpPr>
        <p:spPr/>
        <p:txBody>
          <a:bodyPr/>
          <a:lstStyle/>
          <a:p>
            <a:pPr algn="ctr"/>
            <a:r>
              <a:rPr lang="en-US" dirty="0"/>
              <a:t>LEARN TO BE CONTENT WITH WHAT YOU HAVE</a:t>
            </a:r>
          </a:p>
        </p:txBody>
      </p:sp>
      <p:sp>
        <p:nvSpPr>
          <p:cNvPr id="3" name="Content Placeholder 2">
            <a:extLst>
              <a:ext uri="{FF2B5EF4-FFF2-40B4-BE49-F238E27FC236}">
                <a16:creationId xmlns:a16="http://schemas.microsoft.com/office/drawing/2014/main" id="{692F4C6E-E2E4-D357-345F-7A72FF6547F6}"/>
              </a:ext>
            </a:extLst>
          </p:cNvPr>
          <p:cNvSpPr>
            <a:spLocks noGrp="1"/>
          </p:cNvSpPr>
          <p:nvPr>
            <p:ph idx="1"/>
          </p:nvPr>
        </p:nvSpPr>
        <p:spPr>
          <a:xfrm>
            <a:off x="609598" y="1752600"/>
            <a:ext cx="7391401" cy="4572000"/>
          </a:xfrm>
        </p:spPr>
        <p:txBody>
          <a:bodyPr>
            <a:normAutofit fontScale="25000" lnSpcReduction="20000"/>
          </a:bodyPr>
          <a:lstStyle/>
          <a:p>
            <a:pPr marL="0" indent="0">
              <a:buNone/>
            </a:pPr>
            <a:r>
              <a:rPr lang="en-US" sz="7200" b="0" i="0" dirty="0">
                <a:solidFill>
                  <a:srgbClr val="000000"/>
                </a:solidFill>
                <a:effectLst/>
                <a:latin typeface="Trebuchet MS" panose="020B0603020202020204" pitchFamily="34" charset="0"/>
              </a:rPr>
              <a:t>Contentment means to be happy with what you have, who you are, and where you are.  Contentment is not based on the money in your bank account.  Contentment is not having what you want.  It is wanting what you have.</a:t>
            </a:r>
          </a:p>
          <a:p>
            <a:pPr marL="0" indent="0">
              <a:buNone/>
            </a:pPr>
            <a:endParaRPr lang="en-US" sz="4500" b="0" i="0" dirty="0">
              <a:solidFill>
                <a:srgbClr val="000000"/>
              </a:solidFill>
              <a:effectLst/>
              <a:latin typeface="Trebuchet MS" panose="020B0603020202020204" pitchFamily="34" charset="0"/>
            </a:endParaRPr>
          </a:p>
          <a:p>
            <a:r>
              <a:rPr lang="en-US" sz="7200" dirty="0">
                <a:solidFill>
                  <a:srgbClr val="000000"/>
                </a:solidFill>
                <a:latin typeface="Trebuchet MS" panose="020B0603020202020204" pitchFamily="34" charset="0"/>
              </a:rPr>
              <a:t>BRINGS PEACE OF MIND</a:t>
            </a:r>
          </a:p>
          <a:p>
            <a:r>
              <a:rPr lang="en-US" sz="7200" b="0" i="0" dirty="0">
                <a:solidFill>
                  <a:srgbClr val="000000"/>
                </a:solidFill>
                <a:effectLst/>
                <a:latin typeface="Trebuchet MS" panose="020B0603020202020204" pitchFamily="34" charset="0"/>
              </a:rPr>
              <a:t>BRINGS SELF ACCEPTANCE</a:t>
            </a:r>
          </a:p>
          <a:p>
            <a:r>
              <a:rPr lang="en-US" sz="7200" b="0" i="0" dirty="0">
                <a:solidFill>
                  <a:srgbClr val="000000"/>
                </a:solidFill>
                <a:effectLst/>
                <a:latin typeface="Trebuchet MS" panose="020B0603020202020204" pitchFamily="34" charset="0"/>
              </a:rPr>
              <a:t>STOPS COMPARISON WITH THE JONES FAMILY</a:t>
            </a:r>
          </a:p>
          <a:p>
            <a:r>
              <a:rPr lang="en-US" sz="7200" dirty="0">
                <a:solidFill>
                  <a:srgbClr val="000000"/>
                </a:solidFill>
                <a:latin typeface="Trebuchet MS" panose="020B0603020202020204" pitchFamily="34" charset="0"/>
              </a:rPr>
              <a:t>ALLOWS YOU TO KNOW YOUR NEEDS FROM YOUR WANTS</a:t>
            </a:r>
          </a:p>
          <a:p>
            <a:r>
              <a:rPr lang="en-US" sz="7200" dirty="0">
                <a:solidFill>
                  <a:srgbClr val="000000"/>
                </a:solidFill>
                <a:latin typeface="Trebuchet MS" panose="020B0603020202020204" pitchFamily="34" charset="0"/>
              </a:rPr>
              <a:t>HELPS BUILD STRONGER AND HEALTIER RELATIONSHIPS</a:t>
            </a:r>
          </a:p>
          <a:p>
            <a:r>
              <a:rPr lang="en-US" sz="7200" dirty="0">
                <a:solidFill>
                  <a:srgbClr val="000000"/>
                </a:solidFill>
                <a:latin typeface="Trebuchet MS" panose="020B0603020202020204" pitchFamily="34" charset="0"/>
              </a:rPr>
              <a:t>A STEP TO REALIZING YOUR PURPOSE IN LIFE</a:t>
            </a:r>
          </a:p>
          <a:p>
            <a:r>
              <a:rPr lang="en-US" sz="7200" dirty="0">
                <a:solidFill>
                  <a:srgbClr val="000000"/>
                </a:solidFill>
                <a:latin typeface="Trebuchet MS" panose="020B0603020202020204" pitchFamily="34" charset="0"/>
              </a:rPr>
              <a:t>REDUCES THE FEAR OF FAILURE</a:t>
            </a:r>
          </a:p>
          <a:p>
            <a:r>
              <a:rPr lang="en-US" sz="7200" dirty="0">
                <a:solidFill>
                  <a:srgbClr val="000000"/>
                </a:solidFill>
                <a:latin typeface="Trebuchet MS" panose="020B0603020202020204" pitchFamily="34" charset="0"/>
              </a:rPr>
              <a:t>OPEN THE DOOR TO SUCCESS</a:t>
            </a:r>
          </a:p>
          <a:p>
            <a:endParaRPr lang="en-US" b="0" i="0" dirty="0">
              <a:solidFill>
                <a:srgbClr val="000000"/>
              </a:solidFill>
              <a:effectLst/>
              <a:latin typeface="-apple-system"/>
            </a:endParaRPr>
          </a:p>
          <a:p>
            <a:endParaRPr lang="en-US" b="0" i="0" dirty="0">
              <a:solidFill>
                <a:srgbClr val="000000"/>
              </a:solidFill>
              <a:effectLst/>
              <a:latin typeface="-apple-system"/>
            </a:endParaRPr>
          </a:p>
          <a:p>
            <a:pPr marL="0" indent="0">
              <a:buNone/>
            </a:pPr>
            <a:br>
              <a:rPr lang="en-US" dirty="0"/>
            </a:br>
            <a:br>
              <a:rPr lang="en-US" dirty="0"/>
            </a:br>
            <a:endParaRPr lang="en-US" dirty="0"/>
          </a:p>
        </p:txBody>
      </p:sp>
      <p:sp>
        <p:nvSpPr>
          <p:cNvPr id="4" name="TextBox 3">
            <a:extLst>
              <a:ext uri="{FF2B5EF4-FFF2-40B4-BE49-F238E27FC236}">
                <a16:creationId xmlns:a16="http://schemas.microsoft.com/office/drawing/2014/main" id="{40760616-8F99-2C2B-D4ED-FC7EC4E3CC5B}"/>
              </a:ext>
            </a:extLst>
          </p:cNvPr>
          <p:cNvSpPr txBox="1"/>
          <p:nvPr/>
        </p:nvSpPr>
        <p:spPr>
          <a:xfrm>
            <a:off x="1143000" y="5791200"/>
            <a:ext cx="6172200" cy="1200329"/>
          </a:xfrm>
          <a:prstGeom prst="rect">
            <a:avLst/>
          </a:prstGeom>
          <a:noFill/>
        </p:spPr>
        <p:txBody>
          <a:bodyPr wrap="square" rtlCol="0">
            <a:spAutoFit/>
          </a:bodyPr>
          <a:lstStyle/>
          <a:p>
            <a:pPr algn="l"/>
            <a:r>
              <a:rPr lang="en-US" b="0" i="0" dirty="0">
                <a:solidFill>
                  <a:srgbClr val="000000"/>
                </a:solidFill>
                <a:effectLst/>
                <a:latin typeface="system-ui"/>
              </a:rPr>
              <a:t>But godliness with contentment is great gain.  </a:t>
            </a:r>
            <a:r>
              <a:rPr lang="en-US" b="1" i="0" baseline="30000" dirty="0">
                <a:solidFill>
                  <a:srgbClr val="000000"/>
                </a:solidFill>
                <a:effectLst/>
                <a:latin typeface="system-ui"/>
              </a:rPr>
              <a:t>7 </a:t>
            </a:r>
            <a:r>
              <a:rPr lang="en-US" b="0" i="0" dirty="0">
                <a:solidFill>
                  <a:srgbClr val="000000"/>
                </a:solidFill>
                <a:effectLst/>
                <a:latin typeface="system-ui"/>
              </a:rPr>
              <a:t>For we brought nothing into this world, and it is certain we can carry nothing out.  </a:t>
            </a:r>
            <a:r>
              <a:rPr lang="en-US" b="1" i="0" baseline="30000" dirty="0">
                <a:solidFill>
                  <a:srgbClr val="000000"/>
                </a:solidFill>
                <a:effectLst/>
                <a:latin typeface="system-ui"/>
              </a:rPr>
              <a:t>8 </a:t>
            </a:r>
            <a:r>
              <a:rPr lang="en-US" b="0" i="0" dirty="0">
                <a:solidFill>
                  <a:srgbClr val="000000"/>
                </a:solidFill>
                <a:effectLst/>
                <a:latin typeface="system-ui"/>
              </a:rPr>
              <a:t>And having food and raiment let us be therewith content.</a:t>
            </a:r>
          </a:p>
          <a:p>
            <a:endParaRPr lang="en-US" dirty="0"/>
          </a:p>
        </p:txBody>
      </p:sp>
    </p:spTree>
    <p:extLst>
      <p:ext uri="{BB962C8B-B14F-4D97-AF65-F5344CB8AC3E}">
        <p14:creationId xmlns:p14="http://schemas.microsoft.com/office/powerpoint/2010/main" val="30076487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55AE6B0-AC9E-4167-806F-E9DB135FC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CE6ADA-FEF0-4DCD-AC3A-45B0526364AF}"/>
              </a:ext>
            </a:extLst>
          </p:cNvPr>
          <p:cNvSpPr>
            <a:spLocks noGrp="1"/>
          </p:cNvSpPr>
          <p:nvPr>
            <p:ph type="title"/>
          </p:nvPr>
        </p:nvSpPr>
        <p:spPr>
          <a:xfrm>
            <a:off x="489360" y="1382486"/>
            <a:ext cx="2660686" cy="4093028"/>
          </a:xfrm>
        </p:spPr>
        <p:txBody>
          <a:bodyPr anchor="ctr">
            <a:normAutofit/>
          </a:bodyPr>
          <a:lstStyle/>
          <a:p>
            <a:r>
              <a:rPr lang="en-US" sz="2400" b="1"/>
              <a:t>WHAT’S IN THIS PRESENTATION?</a:t>
            </a:r>
          </a:p>
        </p:txBody>
      </p:sp>
      <p:grpSp>
        <p:nvGrpSpPr>
          <p:cNvPr id="12" name="Group 11">
            <a:extLst>
              <a:ext uri="{FF2B5EF4-FFF2-40B4-BE49-F238E27FC236}">
                <a16:creationId xmlns:a16="http://schemas.microsoft.com/office/drawing/2014/main" id="{3523416A-383B-4FDC-B4C9-D8EDDFE9C0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96950" y="-8467"/>
            <a:ext cx="3575050" cy="6866467"/>
            <a:chOff x="7425267" y="-8467"/>
            <a:chExt cx="4766733" cy="6866467"/>
          </a:xfrm>
        </p:grpSpPr>
        <p:cxnSp>
          <p:nvCxnSpPr>
            <p:cNvPr id="13" name="Straight Connector 12">
              <a:extLst>
                <a:ext uri="{FF2B5EF4-FFF2-40B4-BE49-F238E27FC236}">
                  <a16:creationId xmlns:a16="http://schemas.microsoft.com/office/drawing/2014/main" id="{CB0D29D5-3F7C-4197-821B-6D60A66CC04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rgbClr val="BFBFBF">
                  <a:alpha val="75000"/>
                </a:srgb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347FB49A-3541-428A-AADE-682A3C505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BFBFBF">
                  <a:alpha val="80000"/>
                </a:srgbClr>
              </a:solidFill>
            </a:ln>
          </p:spPr>
          <p:style>
            <a:lnRef idx="2">
              <a:schemeClr val="accent1"/>
            </a:lnRef>
            <a:fillRef idx="0">
              <a:schemeClr val="accent1"/>
            </a:fillRef>
            <a:effectRef idx="1">
              <a:schemeClr val="accent1"/>
            </a:effectRef>
            <a:fontRef idx="minor">
              <a:schemeClr val="tx1"/>
            </a:fontRef>
          </p:style>
        </p:cxnSp>
        <p:sp>
          <p:nvSpPr>
            <p:cNvPr id="15" name="Rectangle 23">
              <a:extLst>
                <a:ext uri="{FF2B5EF4-FFF2-40B4-BE49-F238E27FC236}">
                  <a16:creationId xmlns:a16="http://schemas.microsoft.com/office/drawing/2014/main" id="{D96F53DC-08F1-42C6-B558-B83D54B276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25">
              <a:extLst>
                <a:ext uri="{FF2B5EF4-FFF2-40B4-BE49-F238E27FC236}">
                  <a16:creationId xmlns:a16="http://schemas.microsoft.com/office/drawing/2014/main" id="{AFE48CAF-A51C-463F-A570-ED99439A5C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Isosceles Triangle 16">
              <a:extLst>
                <a:ext uri="{FF2B5EF4-FFF2-40B4-BE49-F238E27FC236}">
                  <a16:creationId xmlns:a16="http://schemas.microsoft.com/office/drawing/2014/main" id="{01F0C48B-50FF-4351-8207-16D0960483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27">
              <a:extLst>
                <a:ext uri="{FF2B5EF4-FFF2-40B4-BE49-F238E27FC236}">
                  <a16:creationId xmlns:a16="http://schemas.microsoft.com/office/drawing/2014/main" id="{300384B6-5ED6-4F91-A548-B706D83751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Rectangle 28">
              <a:extLst>
                <a:ext uri="{FF2B5EF4-FFF2-40B4-BE49-F238E27FC236}">
                  <a16:creationId xmlns:a16="http://schemas.microsoft.com/office/drawing/2014/main" id="{337AFFAE-C182-463C-9459-8AB3C69D9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Rectangle 29">
              <a:extLst>
                <a:ext uri="{FF2B5EF4-FFF2-40B4-BE49-F238E27FC236}">
                  <a16:creationId xmlns:a16="http://schemas.microsoft.com/office/drawing/2014/main" id="{510ACF17-C3F0-42BF-BDEB-D079277121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Isosceles Triangle 20">
              <a:extLst>
                <a:ext uri="{FF2B5EF4-FFF2-40B4-BE49-F238E27FC236}">
                  <a16:creationId xmlns:a16="http://schemas.microsoft.com/office/drawing/2014/main" id="{E804EFD0-B84E-476F-9FC6-6C4A42EA0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3" name="Rectangle 22">
            <a:extLst>
              <a:ext uri="{FF2B5EF4-FFF2-40B4-BE49-F238E27FC236}">
                <a16:creationId xmlns:a16="http://schemas.microsoft.com/office/drawing/2014/main" id="{87BD1F4E-A66D-4C06-86DA-8D56CA7A3B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3289" y="0"/>
            <a:ext cx="466071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1B35AD1E-E120-4740-B0E0-1C4B1EC118E9}"/>
              </a:ext>
            </a:extLst>
          </p:cNvPr>
          <p:cNvGraphicFramePr>
            <a:graphicFrameLocks noGrp="1"/>
          </p:cNvGraphicFramePr>
          <p:nvPr>
            <p:ph idx="1"/>
            <p:extLst>
              <p:ext uri="{D42A27DB-BD31-4B8C-83A1-F6EECF244321}">
                <p14:modId xmlns:p14="http://schemas.microsoft.com/office/powerpoint/2010/main" val="1984271758"/>
              </p:ext>
            </p:extLst>
          </p:nvPr>
        </p:nvGraphicFramePr>
        <p:xfrm>
          <a:off x="3687414" y="944563"/>
          <a:ext cx="4971603" cy="49795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869083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20ADF-3BD0-AFCA-8C5D-86D4A5A0068A}"/>
              </a:ext>
            </a:extLst>
          </p:cNvPr>
          <p:cNvSpPr>
            <a:spLocks noGrp="1"/>
          </p:cNvSpPr>
          <p:nvPr>
            <p:ph type="title"/>
          </p:nvPr>
        </p:nvSpPr>
        <p:spPr/>
        <p:txBody>
          <a:bodyPr/>
          <a:lstStyle/>
          <a:p>
            <a:pPr algn="ctr"/>
            <a:r>
              <a:rPr lang="en-US" dirty="0"/>
              <a:t>DON’T WORRY ABOUT THE WHAT IF’S</a:t>
            </a:r>
          </a:p>
        </p:txBody>
      </p:sp>
      <p:sp>
        <p:nvSpPr>
          <p:cNvPr id="3" name="Content Placeholder 2">
            <a:extLst>
              <a:ext uri="{FF2B5EF4-FFF2-40B4-BE49-F238E27FC236}">
                <a16:creationId xmlns:a16="http://schemas.microsoft.com/office/drawing/2014/main" id="{692F4C6E-E2E4-D357-345F-7A72FF6547F6}"/>
              </a:ext>
            </a:extLst>
          </p:cNvPr>
          <p:cNvSpPr>
            <a:spLocks noGrp="1"/>
          </p:cNvSpPr>
          <p:nvPr>
            <p:ph idx="1"/>
          </p:nvPr>
        </p:nvSpPr>
        <p:spPr/>
        <p:txBody>
          <a:bodyPr/>
          <a:lstStyle/>
          <a:p>
            <a:pPr marL="0" indent="0">
              <a:buNone/>
            </a:pPr>
            <a:r>
              <a:rPr lang="en-US" dirty="0"/>
              <a:t>“If it doesn’t stop raining, I don’t know what we will do.”  “If it doesn’t rain, I don’t know what we will do.”</a:t>
            </a:r>
          </a:p>
          <a:p>
            <a:r>
              <a:rPr lang="en-US" dirty="0"/>
              <a:t>THERE IS NO TIME LIKE THE PRESENT</a:t>
            </a:r>
          </a:p>
          <a:p>
            <a:r>
              <a:rPr lang="en-US" dirty="0"/>
              <a:t>THE WORLD CHANGES CONTINUALLY</a:t>
            </a:r>
          </a:p>
          <a:p>
            <a:r>
              <a:rPr lang="en-US" dirty="0"/>
              <a:t>WE CHANGE CONTINUALLY</a:t>
            </a:r>
          </a:p>
          <a:p>
            <a:r>
              <a:rPr lang="en-US" dirty="0"/>
              <a:t>YOU CAN’T CHANGE ANYTHING BY WORRYING</a:t>
            </a:r>
          </a:p>
          <a:p>
            <a:r>
              <a:rPr lang="en-US" dirty="0"/>
              <a:t>LIFE IS FULL OF SURPRISES AND CHALLENGES</a:t>
            </a:r>
          </a:p>
          <a:p>
            <a:r>
              <a:rPr lang="en-US" dirty="0"/>
              <a:t>NO ONE KNOWS WHAT TOMORROW HOLDS</a:t>
            </a:r>
          </a:p>
          <a:p>
            <a:r>
              <a:rPr lang="en-US" dirty="0"/>
              <a:t>WORRY IS JUST MORE STRESS AND LESS SLEEP</a:t>
            </a:r>
          </a:p>
          <a:p>
            <a:endParaRPr lang="en-US" dirty="0"/>
          </a:p>
        </p:txBody>
      </p:sp>
    </p:spTree>
    <p:extLst>
      <p:ext uri="{BB962C8B-B14F-4D97-AF65-F5344CB8AC3E}">
        <p14:creationId xmlns:p14="http://schemas.microsoft.com/office/powerpoint/2010/main" val="5181819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20ADF-3BD0-AFCA-8C5D-86D4A5A0068A}"/>
              </a:ext>
            </a:extLst>
          </p:cNvPr>
          <p:cNvSpPr>
            <a:spLocks noGrp="1"/>
          </p:cNvSpPr>
          <p:nvPr>
            <p:ph type="title"/>
          </p:nvPr>
        </p:nvSpPr>
        <p:spPr/>
        <p:txBody>
          <a:bodyPr/>
          <a:lstStyle/>
          <a:p>
            <a:pPr algn="ctr"/>
            <a:r>
              <a:rPr lang="en-US" dirty="0"/>
              <a:t>BUY THE RIGHT AMOUNT OF INSURANCE</a:t>
            </a:r>
          </a:p>
        </p:txBody>
      </p:sp>
      <p:sp>
        <p:nvSpPr>
          <p:cNvPr id="3" name="Content Placeholder 2">
            <a:extLst>
              <a:ext uri="{FF2B5EF4-FFF2-40B4-BE49-F238E27FC236}">
                <a16:creationId xmlns:a16="http://schemas.microsoft.com/office/drawing/2014/main" id="{692F4C6E-E2E4-D357-345F-7A72FF6547F6}"/>
              </a:ext>
            </a:extLst>
          </p:cNvPr>
          <p:cNvSpPr>
            <a:spLocks noGrp="1"/>
          </p:cNvSpPr>
          <p:nvPr>
            <p:ph idx="1"/>
          </p:nvPr>
        </p:nvSpPr>
        <p:spPr>
          <a:xfrm>
            <a:off x="609599" y="2160590"/>
            <a:ext cx="6347714" cy="4468810"/>
          </a:xfrm>
        </p:spPr>
        <p:txBody>
          <a:bodyPr/>
          <a:lstStyle/>
          <a:p>
            <a:r>
              <a:rPr lang="en-US" dirty="0"/>
              <a:t>IF SOMEONE PASSES IN A TWO INCOME FAMILY, ONE INCOME IS GONE.</a:t>
            </a:r>
          </a:p>
          <a:p>
            <a:r>
              <a:rPr lang="en-US" dirty="0"/>
              <a:t>IF SOMEONE PASSES, DEBTS STILL MUST BE PAID.</a:t>
            </a:r>
          </a:p>
          <a:p>
            <a:r>
              <a:rPr lang="en-US" dirty="0"/>
              <a:t>IF SOMEONE PASSES, END OF LIFE EXPENSES MUST BE COVERED.</a:t>
            </a:r>
          </a:p>
          <a:p>
            <a:r>
              <a:rPr lang="en-US" dirty="0"/>
              <a:t>INSURANCE CAN BE USED TO PAY FOR EDUCATION.</a:t>
            </a:r>
          </a:p>
          <a:p>
            <a:r>
              <a:rPr lang="en-US" dirty="0"/>
              <a:t>WOULD YOU LIKE TO LEAVE A LEGACY?</a:t>
            </a:r>
          </a:p>
          <a:p>
            <a:r>
              <a:rPr lang="en-US" dirty="0"/>
              <a:t>BUSINESS OWNERS WANT THE BUSINESS TO CONTINUE.</a:t>
            </a:r>
          </a:p>
          <a:p>
            <a:r>
              <a:rPr lang="en-US" dirty="0"/>
              <a:t>LIVING BENEFITS CAN BE USED IN EMERGENCIES AND UNPLANNED ILLNESSES.</a:t>
            </a:r>
          </a:p>
          <a:p>
            <a:r>
              <a:rPr lang="en-US" dirty="0"/>
              <a:t>INSURANCE CAN PROVIDE PEACE OF MIND.</a:t>
            </a:r>
          </a:p>
          <a:p>
            <a:r>
              <a:rPr lang="en-US" dirty="0"/>
              <a:t>DON’T BECOME INSURANCE POOR.</a:t>
            </a:r>
          </a:p>
          <a:p>
            <a:endParaRPr lang="en-US" dirty="0"/>
          </a:p>
          <a:p>
            <a:endParaRPr lang="en-US" dirty="0"/>
          </a:p>
        </p:txBody>
      </p:sp>
    </p:spTree>
    <p:extLst>
      <p:ext uri="{BB962C8B-B14F-4D97-AF65-F5344CB8AC3E}">
        <p14:creationId xmlns:p14="http://schemas.microsoft.com/office/powerpoint/2010/main" val="173923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0643F-CF42-4A29-733F-A640D4CDAE62}"/>
              </a:ext>
            </a:extLst>
          </p:cNvPr>
          <p:cNvSpPr>
            <a:spLocks noGrp="1"/>
          </p:cNvSpPr>
          <p:nvPr>
            <p:ph type="title"/>
          </p:nvPr>
        </p:nvSpPr>
        <p:spPr>
          <a:xfrm>
            <a:off x="609599" y="609600"/>
            <a:ext cx="7391401" cy="838200"/>
          </a:xfrm>
        </p:spPr>
        <p:txBody>
          <a:bodyPr/>
          <a:lstStyle/>
          <a:p>
            <a:pPr algn="ctr"/>
            <a:r>
              <a:rPr lang="en-US" dirty="0"/>
              <a:t>GIVE AND IT WILL BE GIVEN</a:t>
            </a:r>
          </a:p>
        </p:txBody>
      </p:sp>
      <p:sp>
        <p:nvSpPr>
          <p:cNvPr id="3" name="Content Placeholder 2">
            <a:extLst>
              <a:ext uri="{FF2B5EF4-FFF2-40B4-BE49-F238E27FC236}">
                <a16:creationId xmlns:a16="http://schemas.microsoft.com/office/drawing/2014/main" id="{DE7FCB68-3114-3D1E-FAF8-7C1E2F9B60E8}"/>
              </a:ext>
            </a:extLst>
          </p:cNvPr>
          <p:cNvSpPr>
            <a:spLocks noGrp="1"/>
          </p:cNvSpPr>
          <p:nvPr>
            <p:ph idx="1"/>
          </p:nvPr>
        </p:nvSpPr>
        <p:spPr>
          <a:xfrm>
            <a:off x="609598" y="1524000"/>
            <a:ext cx="7086601" cy="4876800"/>
          </a:xfrm>
        </p:spPr>
        <p:txBody>
          <a:bodyPr>
            <a:normAutofit lnSpcReduction="10000"/>
          </a:bodyPr>
          <a:lstStyle/>
          <a:p>
            <a:pPr marL="0" indent="0">
              <a:buNone/>
            </a:pPr>
            <a:r>
              <a:rPr lang="en-US" dirty="0"/>
              <a:t>This comes from the Bible and is often misinterpreted.  The Bible does not teach us to give in order to get.  The passage says that people who give get. It doesn’t even specify that it is discussing giving and getting money.  However, there are some reasons to give.</a:t>
            </a:r>
          </a:p>
          <a:p>
            <a:r>
              <a:rPr lang="en-US" cap="all" dirty="0"/>
              <a:t>Giving makes the giver feel good.  Giving is a mood booster. </a:t>
            </a:r>
          </a:p>
          <a:p>
            <a:r>
              <a:rPr lang="en-US" cap="all" dirty="0"/>
              <a:t>Giving strengthens personal values.</a:t>
            </a:r>
          </a:p>
          <a:p>
            <a:r>
              <a:rPr lang="en-US" cap="all" dirty="0"/>
              <a:t>Giving is more impactful than ever before.</a:t>
            </a:r>
          </a:p>
          <a:p>
            <a:r>
              <a:rPr lang="en-US" cap="all" dirty="0"/>
              <a:t>Giving produces generosity in others.</a:t>
            </a:r>
          </a:p>
          <a:p>
            <a:r>
              <a:rPr lang="en-US" cap="all" dirty="0"/>
              <a:t>Giving can impact a community.</a:t>
            </a:r>
          </a:p>
          <a:p>
            <a:r>
              <a:rPr lang="en-US" cap="all" dirty="0"/>
              <a:t>Giving sets an example to others.</a:t>
            </a:r>
          </a:p>
          <a:p>
            <a:r>
              <a:rPr lang="en-US" cap="all" dirty="0"/>
              <a:t>Giving can provide tax benefits.</a:t>
            </a:r>
          </a:p>
          <a:p>
            <a:r>
              <a:rPr lang="en-US" cap="all" dirty="0"/>
              <a:t>Giving supports those who give themselves.</a:t>
            </a:r>
          </a:p>
        </p:txBody>
      </p:sp>
    </p:spTree>
    <p:extLst>
      <p:ext uri="{BB962C8B-B14F-4D97-AF65-F5344CB8AC3E}">
        <p14:creationId xmlns:p14="http://schemas.microsoft.com/office/powerpoint/2010/main" val="36641297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E6ADA-FEF0-4DCD-AC3A-45B0526364AF}"/>
              </a:ext>
            </a:extLst>
          </p:cNvPr>
          <p:cNvSpPr>
            <a:spLocks noGrp="1"/>
          </p:cNvSpPr>
          <p:nvPr>
            <p:ph type="title"/>
          </p:nvPr>
        </p:nvSpPr>
        <p:spPr>
          <a:xfrm>
            <a:off x="152400" y="348865"/>
            <a:ext cx="8653071" cy="1576446"/>
          </a:xfrm>
        </p:spPr>
        <p:txBody>
          <a:bodyPr anchor="ctr">
            <a:normAutofit/>
          </a:bodyPr>
          <a:lstStyle/>
          <a:p>
            <a:pPr algn="ctr"/>
            <a:r>
              <a:rPr lang="en-US" sz="3500" b="1" dirty="0">
                <a:solidFill>
                  <a:srgbClr val="FF0000"/>
                </a:solidFill>
              </a:rPr>
              <a:t>SIX MORE PRINCIPLES OF FINANCE </a:t>
            </a:r>
            <a:r>
              <a:rPr lang="en-US" sz="3500" b="1" dirty="0">
                <a:solidFill>
                  <a:srgbClr val="FFFFFF"/>
                </a:solidFill>
              </a:rPr>
              <a:t>EALING WITH</a:t>
            </a:r>
          </a:p>
        </p:txBody>
      </p:sp>
      <p:graphicFrame>
        <p:nvGraphicFramePr>
          <p:cNvPr id="5" name="Content Placeholder 2">
            <a:extLst>
              <a:ext uri="{FF2B5EF4-FFF2-40B4-BE49-F238E27FC236}">
                <a16:creationId xmlns:a16="http://schemas.microsoft.com/office/drawing/2014/main" id="{1B35AD1E-E120-4740-B0E0-1C4B1EC118E9}"/>
              </a:ext>
            </a:extLst>
          </p:cNvPr>
          <p:cNvGraphicFramePr>
            <a:graphicFrameLocks noGrp="1"/>
          </p:cNvGraphicFramePr>
          <p:nvPr>
            <p:ph idx="1"/>
            <p:extLst>
              <p:ext uri="{D42A27DB-BD31-4B8C-83A1-F6EECF244321}">
                <p14:modId xmlns:p14="http://schemas.microsoft.com/office/powerpoint/2010/main" val="3994678662"/>
              </p:ext>
            </p:extLst>
          </p:nvPr>
        </p:nvGraphicFramePr>
        <p:xfrm>
          <a:off x="474064" y="2057400"/>
          <a:ext cx="8195871" cy="36894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673993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B8435-7C89-DAC4-CFE4-74466887D419}"/>
              </a:ext>
            </a:extLst>
          </p:cNvPr>
          <p:cNvSpPr>
            <a:spLocks noGrp="1"/>
          </p:cNvSpPr>
          <p:nvPr>
            <p:ph type="title"/>
          </p:nvPr>
        </p:nvSpPr>
        <p:spPr/>
        <p:txBody>
          <a:bodyPr/>
          <a:lstStyle/>
          <a:p>
            <a:pPr algn="ctr"/>
            <a:r>
              <a:rPr lang="en-US" dirty="0"/>
              <a:t>INCREASE YOUR SAVING RATE SYSTEMATICALLY</a:t>
            </a:r>
          </a:p>
        </p:txBody>
      </p:sp>
      <p:sp>
        <p:nvSpPr>
          <p:cNvPr id="3" name="Content Placeholder 2">
            <a:extLst>
              <a:ext uri="{FF2B5EF4-FFF2-40B4-BE49-F238E27FC236}">
                <a16:creationId xmlns:a16="http://schemas.microsoft.com/office/drawing/2014/main" id="{9C8EE896-2057-65D4-63B2-9D6CD919CF92}"/>
              </a:ext>
            </a:extLst>
          </p:cNvPr>
          <p:cNvSpPr>
            <a:spLocks noGrp="1"/>
          </p:cNvSpPr>
          <p:nvPr>
            <p:ph idx="1"/>
          </p:nvPr>
        </p:nvSpPr>
        <p:spPr>
          <a:xfrm>
            <a:off x="609599" y="2160590"/>
            <a:ext cx="6347714" cy="4392610"/>
          </a:xfrm>
        </p:spPr>
        <p:txBody>
          <a:bodyPr/>
          <a:lstStyle/>
          <a:p>
            <a:r>
              <a:rPr lang="en-US" dirty="0"/>
              <a:t>THE YOUNGER YOU START SAVING THE BETTER</a:t>
            </a:r>
          </a:p>
          <a:p>
            <a:r>
              <a:rPr lang="en-US" dirty="0"/>
              <a:t>SAVING MONEY LEADS TO FINANCIAL INDEPENDENCE</a:t>
            </a:r>
          </a:p>
          <a:p>
            <a:r>
              <a:rPr lang="en-US" dirty="0"/>
              <a:t>A PENNY SAVED IS A PENNY EARNED</a:t>
            </a:r>
          </a:p>
          <a:p>
            <a:r>
              <a:rPr lang="en-US" dirty="0"/>
              <a:t>MONEY SAVED CAN GROW IF PLACED IN THE RIGHT VEHICLE</a:t>
            </a:r>
          </a:p>
          <a:p>
            <a:r>
              <a:rPr lang="en-US" dirty="0"/>
              <a:t>THE MORE YOU PAY DOWN ON A HOME THE LESS THE LOAN CAN COST (PMI)</a:t>
            </a:r>
          </a:p>
          <a:p>
            <a:r>
              <a:rPr lang="en-US" dirty="0"/>
              <a:t>PAYING CASH SAVES INTEREST</a:t>
            </a:r>
          </a:p>
          <a:p>
            <a:r>
              <a:rPr lang="en-US" dirty="0"/>
              <a:t>SAVING LETS YOU BE PREPARED FOR UNFORESEEN EXPENSES</a:t>
            </a:r>
          </a:p>
          <a:p>
            <a:r>
              <a:rPr lang="en-US" dirty="0"/>
              <a:t>TEACHING YOUR CHILDREN TO SAVE TRAINS THEM</a:t>
            </a:r>
          </a:p>
          <a:p>
            <a:endParaRPr lang="en-US" dirty="0"/>
          </a:p>
        </p:txBody>
      </p:sp>
    </p:spTree>
    <p:extLst>
      <p:ext uri="{BB962C8B-B14F-4D97-AF65-F5344CB8AC3E}">
        <p14:creationId xmlns:p14="http://schemas.microsoft.com/office/powerpoint/2010/main" val="540722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1138E-3A4E-2F03-E53C-63F44549DD6C}"/>
              </a:ext>
            </a:extLst>
          </p:cNvPr>
          <p:cNvSpPr>
            <a:spLocks noGrp="1"/>
          </p:cNvSpPr>
          <p:nvPr>
            <p:ph type="title"/>
          </p:nvPr>
        </p:nvSpPr>
        <p:spPr/>
        <p:txBody>
          <a:bodyPr/>
          <a:lstStyle/>
          <a:p>
            <a:pPr algn="ctr"/>
            <a:r>
              <a:rPr lang="en-US" dirty="0"/>
              <a:t>PLAN FOR WHAT YOU BUY</a:t>
            </a:r>
          </a:p>
        </p:txBody>
      </p:sp>
      <p:sp>
        <p:nvSpPr>
          <p:cNvPr id="3" name="Content Placeholder 2">
            <a:extLst>
              <a:ext uri="{FF2B5EF4-FFF2-40B4-BE49-F238E27FC236}">
                <a16:creationId xmlns:a16="http://schemas.microsoft.com/office/drawing/2014/main" id="{302D4614-9217-7829-12F6-E6CE32947669}"/>
              </a:ext>
            </a:extLst>
          </p:cNvPr>
          <p:cNvSpPr>
            <a:spLocks noGrp="1"/>
          </p:cNvSpPr>
          <p:nvPr>
            <p:ph idx="1"/>
          </p:nvPr>
        </p:nvSpPr>
        <p:spPr>
          <a:xfrm>
            <a:off x="609599" y="1600200"/>
            <a:ext cx="6347714" cy="4441163"/>
          </a:xfrm>
        </p:spPr>
        <p:txBody>
          <a:bodyPr>
            <a:normAutofit lnSpcReduction="10000"/>
          </a:bodyPr>
          <a:lstStyle/>
          <a:p>
            <a:r>
              <a:rPr lang="en-US" dirty="0"/>
              <a:t>ONE OF THE GREATEST CAUSES OF DEBT IS IMPULSE BUYING</a:t>
            </a:r>
          </a:p>
          <a:p>
            <a:r>
              <a:rPr lang="en-US" dirty="0"/>
              <a:t>ASK SOME QUESTIONS</a:t>
            </a:r>
          </a:p>
          <a:p>
            <a:pPr lvl="1"/>
            <a:r>
              <a:rPr lang="en-US" sz="1800" dirty="0"/>
              <a:t>DOES THIS ITEM HAVE A PURPOSE?</a:t>
            </a:r>
          </a:p>
          <a:p>
            <a:pPr lvl="1"/>
            <a:r>
              <a:rPr lang="en-US" sz="1800" dirty="0"/>
              <a:t>HOW LONG WILL THIS ITEM LAST?</a:t>
            </a:r>
          </a:p>
          <a:p>
            <a:pPr lvl="1"/>
            <a:r>
              <a:rPr lang="en-US" sz="1800" dirty="0"/>
              <a:t>HOW MUCH WILL WE USE THIS ITEM?</a:t>
            </a:r>
          </a:p>
          <a:p>
            <a:pPr lvl="1"/>
            <a:r>
              <a:rPr lang="en-US" sz="1800" cap="all" dirty="0"/>
              <a:t>Will this item just cause clutter later?</a:t>
            </a:r>
          </a:p>
          <a:p>
            <a:pPr lvl="1"/>
            <a:r>
              <a:rPr lang="en-US" sz="1800" dirty="0"/>
              <a:t>AM I WANTING THIS BECAUSE MY FRIEND HAS ONE?</a:t>
            </a:r>
          </a:p>
          <a:p>
            <a:pPr lvl="1"/>
            <a:r>
              <a:rPr lang="en-US" sz="1800" dirty="0"/>
              <a:t>IS THERE A BETTER OPTION THAN BUYING THIS?</a:t>
            </a:r>
          </a:p>
          <a:p>
            <a:pPr lvl="1"/>
            <a:r>
              <a:rPr lang="en-US" sz="1800" dirty="0"/>
              <a:t>COULD I WAIT AND PAY CASH FOR THIS?</a:t>
            </a:r>
          </a:p>
          <a:p>
            <a:pPr lvl="1"/>
            <a:r>
              <a:rPr lang="en-US" sz="1800" dirty="0"/>
              <a:t>HAVE I CONSIDERED ALL MY OPTIONS?</a:t>
            </a:r>
          </a:p>
          <a:p>
            <a:pPr marL="457200" lvl="1" indent="0" algn="ctr">
              <a:buNone/>
            </a:pPr>
            <a:r>
              <a:rPr lang="en-US" dirty="0">
                <a:solidFill>
                  <a:srgbClr val="FF0000"/>
                </a:solidFill>
              </a:rPr>
              <a:t>49 PAIRS OF PANTS</a:t>
            </a:r>
          </a:p>
          <a:p>
            <a:pPr lvl="1"/>
            <a:endParaRPr lang="en-US" dirty="0"/>
          </a:p>
        </p:txBody>
      </p:sp>
    </p:spTree>
    <p:extLst>
      <p:ext uri="{BB962C8B-B14F-4D97-AF65-F5344CB8AC3E}">
        <p14:creationId xmlns:p14="http://schemas.microsoft.com/office/powerpoint/2010/main" val="5401026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766B7-E259-2D10-B14A-FA6BC8B40CF3}"/>
              </a:ext>
            </a:extLst>
          </p:cNvPr>
          <p:cNvSpPr>
            <a:spLocks noGrp="1"/>
          </p:cNvSpPr>
          <p:nvPr>
            <p:ph type="title"/>
          </p:nvPr>
        </p:nvSpPr>
        <p:spPr/>
        <p:txBody>
          <a:bodyPr/>
          <a:lstStyle/>
          <a:p>
            <a:pPr algn="ctr"/>
            <a:r>
              <a:rPr lang="en-US" dirty="0"/>
              <a:t>LEARN THE BASICS OF INVESTING</a:t>
            </a:r>
          </a:p>
        </p:txBody>
      </p:sp>
      <p:sp>
        <p:nvSpPr>
          <p:cNvPr id="3" name="Content Placeholder 2">
            <a:extLst>
              <a:ext uri="{FF2B5EF4-FFF2-40B4-BE49-F238E27FC236}">
                <a16:creationId xmlns:a16="http://schemas.microsoft.com/office/drawing/2014/main" id="{CFFEA17F-E460-1795-AD55-EEB481B81CD0}"/>
              </a:ext>
            </a:extLst>
          </p:cNvPr>
          <p:cNvSpPr>
            <a:spLocks noGrp="1"/>
          </p:cNvSpPr>
          <p:nvPr>
            <p:ph idx="1"/>
          </p:nvPr>
        </p:nvSpPr>
        <p:spPr>
          <a:xfrm>
            <a:off x="609598" y="1905000"/>
            <a:ext cx="7315201" cy="4648200"/>
          </a:xfrm>
        </p:spPr>
        <p:txBody>
          <a:bodyPr numCol="2">
            <a:normAutofit fontScale="32500" lnSpcReduction="20000"/>
          </a:bodyPr>
          <a:lstStyle/>
          <a:p>
            <a:pPr algn="l" fontAlgn="base">
              <a:buFont typeface="Wingdings" panose="05000000000000000000" pitchFamily="2" charset="2"/>
              <a:buChar char="Ø"/>
            </a:pPr>
            <a:r>
              <a:rPr lang="en-US" sz="4000" i="0" cap="all" dirty="0">
                <a:solidFill>
                  <a:srgbClr val="000000"/>
                </a:solidFill>
                <a:effectLst/>
              </a:rPr>
              <a:t>Bull market. </a:t>
            </a:r>
          </a:p>
          <a:p>
            <a:pPr algn="l" fontAlgn="base">
              <a:buFont typeface="Wingdings" panose="05000000000000000000" pitchFamily="2" charset="2"/>
              <a:buChar char="Ø"/>
            </a:pPr>
            <a:r>
              <a:rPr lang="en-US" sz="4000" i="0" cap="all" dirty="0">
                <a:solidFill>
                  <a:srgbClr val="000000"/>
                </a:solidFill>
                <a:effectLst/>
              </a:rPr>
              <a:t>Bear market. </a:t>
            </a:r>
          </a:p>
          <a:p>
            <a:pPr algn="l" fontAlgn="base">
              <a:buFont typeface="Wingdings" panose="05000000000000000000" pitchFamily="2" charset="2"/>
              <a:buChar char="Ø"/>
            </a:pPr>
            <a:r>
              <a:rPr lang="en-US" sz="4000" i="0" cap="all" dirty="0">
                <a:solidFill>
                  <a:srgbClr val="000000"/>
                </a:solidFill>
                <a:effectLst/>
              </a:rPr>
              <a:t>Dividend.</a:t>
            </a:r>
          </a:p>
          <a:p>
            <a:pPr algn="l" fontAlgn="base">
              <a:buFont typeface="Wingdings" panose="05000000000000000000" pitchFamily="2" charset="2"/>
              <a:buChar char="Ø"/>
            </a:pPr>
            <a:r>
              <a:rPr lang="en-US" sz="4000" i="0" cap="all" dirty="0">
                <a:solidFill>
                  <a:srgbClr val="000000"/>
                </a:solidFill>
                <a:effectLst/>
              </a:rPr>
              <a:t>Mutual fund. </a:t>
            </a:r>
          </a:p>
          <a:p>
            <a:pPr algn="l" fontAlgn="base">
              <a:buFont typeface="Wingdings" panose="05000000000000000000" pitchFamily="2" charset="2"/>
              <a:buChar char="Ø"/>
            </a:pPr>
            <a:r>
              <a:rPr lang="en-US" sz="4000" i="0" cap="all" dirty="0">
                <a:solidFill>
                  <a:srgbClr val="000000"/>
                </a:solidFill>
                <a:effectLst/>
              </a:rPr>
              <a:t>Asset. </a:t>
            </a:r>
          </a:p>
          <a:p>
            <a:pPr fontAlgn="base">
              <a:buFont typeface="Wingdings" panose="05000000000000000000" pitchFamily="2" charset="2"/>
              <a:buChar char="Ø"/>
            </a:pPr>
            <a:r>
              <a:rPr lang="en-US" sz="4000" i="0" cap="all" dirty="0">
                <a:solidFill>
                  <a:srgbClr val="000000"/>
                </a:solidFill>
                <a:effectLst/>
              </a:rPr>
              <a:t>Broker. </a:t>
            </a:r>
          </a:p>
          <a:p>
            <a:pPr fontAlgn="base">
              <a:buFont typeface="Wingdings" panose="05000000000000000000" pitchFamily="2" charset="2"/>
              <a:buChar char="Ø"/>
            </a:pPr>
            <a:r>
              <a:rPr lang="en-US" sz="4000" i="0" cap="all" dirty="0">
                <a:solidFill>
                  <a:srgbClr val="000000"/>
                </a:solidFill>
                <a:effectLst/>
              </a:rPr>
              <a:t>Diversity. </a:t>
            </a:r>
          </a:p>
          <a:p>
            <a:pPr fontAlgn="base">
              <a:buFont typeface="Wingdings" panose="05000000000000000000" pitchFamily="2" charset="2"/>
              <a:buChar char="Ø"/>
            </a:pPr>
            <a:r>
              <a:rPr lang="en-US" sz="4000" cap="all" dirty="0">
                <a:solidFill>
                  <a:srgbClr val="000000"/>
                </a:solidFill>
              </a:rPr>
              <a:t>RISK	</a:t>
            </a:r>
          </a:p>
          <a:p>
            <a:pPr fontAlgn="base">
              <a:buFont typeface="Wingdings" panose="05000000000000000000" pitchFamily="2" charset="2"/>
              <a:buChar char="Ø"/>
            </a:pPr>
            <a:r>
              <a:rPr lang="en-US" sz="4000" cap="all" dirty="0">
                <a:solidFill>
                  <a:srgbClr val="000000"/>
                </a:solidFill>
              </a:rPr>
              <a:t>SAFE MONEY	</a:t>
            </a:r>
          </a:p>
          <a:p>
            <a:pPr fontAlgn="base">
              <a:buFont typeface="Wingdings" panose="05000000000000000000" pitchFamily="2" charset="2"/>
              <a:buChar char="Ø"/>
            </a:pPr>
            <a:r>
              <a:rPr lang="en-US" sz="4000" cap="all" dirty="0">
                <a:solidFill>
                  <a:srgbClr val="000000"/>
                </a:solidFill>
              </a:rPr>
              <a:t>fees</a:t>
            </a:r>
          </a:p>
          <a:p>
            <a:pPr fontAlgn="base">
              <a:buFont typeface="Wingdings" panose="05000000000000000000" pitchFamily="2" charset="2"/>
              <a:buChar char="Ø"/>
            </a:pPr>
            <a:r>
              <a:rPr lang="en-US" sz="4000" cap="all" dirty="0">
                <a:solidFill>
                  <a:srgbClr val="000000"/>
                </a:solidFill>
              </a:rPr>
              <a:t>IRA	</a:t>
            </a:r>
          </a:p>
          <a:p>
            <a:pPr fontAlgn="base">
              <a:buFont typeface="Wingdings" panose="05000000000000000000" pitchFamily="2" charset="2"/>
              <a:buChar char="Ø"/>
            </a:pPr>
            <a:r>
              <a:rPr lang="en-US" sz="4000" cap="all" dirty="0">
                <a:solidFill>
                  <a:srgbClr val="000000"/>
                </a:solidFill>
              </a:rPr>
              <a:t>ROTH IRA		</a:t>
            </a:r>
          </a:p>
          <a:p>
            <a:pPr fontAlgn="base">
              <a:buFont typeface="Wingdings" panose="05000000000000000000" pitchFamily="2" charset="2"/>
              <a:buChar char="Ø"/>
            </a:pPr>
            <a:r>
              <a:rPr lang="en-US" sz="4000" cap="all" dirty="0">
                <a:solidFill>
                  <a:srgbClr val="000000"/>
                </a:solidFill>
              </a:rPr>
              <a:t>401K	</a:t>
            </a:r>
          </a:p>
          <a:p>
            <a:pPr fontAlgn="base">
              <a:buFont typeface="Wingdings" panose="05000000000000000000" pitchFamily="2" charset="2"/>
              <a:buChar char="Ø"/>
            </a:pPr>
            <a:r>
              <a:rPr lang="en-US" sz="4000" cap="all" dirty="0">
                <a:solidFill>
                  <a:srgbClr val="000000"/>
                </a:solidFill>
              </a:rPr>
              <a:t>403B	</a:t>
            </a:r>
          </a:p>
          <a:p>
            <a:pPr fontAlgn="base">
              <a:buFont typeface="Wingdings" panose="05000000000000000000" pitchFamily="2" charset="2"/>
              <a:buChar char="Ø"/>
            </a:pPr>
            <a:r>
              <a:rPr lang="en-US" sz="4000" cap="all" dirty="0">
                <a:solidFill>
                  <a:srgbClr val="000000"/>
                </a:solidFill>
              </a:rPr>
              <a:t>index</a:t>
            </a:r>
          </a:p>
          <a:p>
            <a:pPr fontAlgn="base">
              <a:buFont typeface="Wingdings" panose="05000000000000000000" pitchFamily="2" charset="2"/>
              <a:buChar char="Ø"/>
            </a:pPr>
            <a:endParaRPr lang="en-US" sz="4000" cap="all" dirty="0">
              <a:solidFill>
                <a:srgbClr val="000000"/>
              </a:solidFill>
            </a:endParaRPr>
          </a:p>
          <a:p>
            <a:pPr fontAlgn="base">
              <a:buFont typeface="Wingdings" panose="05000000000000000000" pitchFamily="2" charset="2"/>
              <a:buChar char="Ø"/>
            </a:pPr>
            <a:r>
              <a:rPr lang="en-US" sz="4000" i="0" cap="all" dirty="0">
                <a:solidFill>
                  <a:srgbClr val="000000"/>
                </a:solidFill>
                <a:effectLst/>
              </a:rPr>
              <a:t>PARTICIPATION RATE</a:t>
            </a:r>
          </a:p>
          <a:p>
            <a:pPr fontAlgn="base">
              <a:buFont typeface="Wingdings" panose="05000000000000000000" pitchFamily="2" charset="2"/>
              <a:buChar char="Ø"/>
            </a:pPr>
            <a:r>
              <a:rPr lang="en-US" sz="4000" cap="all" dirty="0">
                <a:solidFill>
                  <a:srgbClr val="000000"/>
                </a:solidFill>
              </a:rPr>
              <a:t>Point to point</a:t>
            </a:r>
            <a:endParaRPr lang="en-US" sz="4000" i="0" cap="all" dirty="0">
              <a:solidFill>
                <a:srgbClr val="000000"/>
              </a:solidFill>
              <a:effectLst/>
            </a:endParaRPr>
          </a:p>
          <a:p>
            <a:pPr fontAlgn="base">
              <a:buFont typeface="Wingdings" panose="05000000000000000000" pitchFamily="2" charset="2"/>
              <a:buChar char="Ø"/>
            </a:pPr>
            <a:r>
              <a:rPr lang="en-US" sz="4000" cap="all" dirty="0">
                <a:solidFill>
                  <a:srgbClr val="000000"/>
                </a:solidFill>
              </a:rPr>
              <a:t>CAP</a:t>
            </a:r>
          </a:p>
          <a:p>
            <a:pPr fontAlgn="base">
              <a:buFont typeface="Wingdings" panose="05000000000000000000" pitchFamily="2" charset="2"/>
              <a:buChar char="Ø"/>
            </a:pPr>
            <a:r>
              <a:rPr lang="en-US" sz="4000" i="0" cap="all" dirty="0">
                <a:solidFill>
                  <a:srgbClr val="000000"/>
                </a:solidFill>
                <a:effectLst/>
              </a:rPr>
              <a:t>S&amp;P 500</a:t>
            </a:r>
          </a:p>
          <a:p>
            <a:pPr fontAlgn="base">
              <a:buFont typeface="Wingdings" panose="05000000000000000000" pitchFamily="2" charset="2"/>
              <a:buChar char="Ø"/>
            </a:pPr>
            <a:r>
              <a:rPr lang="en-US" sz="4000" cap="all" dirty="0">
                <a:solidFill>
                  <a:srgbClr val="000000"/>
                </a:solidFill>
              </a:rPr>
              <a:t>DOW JONES</a:t>
            </a:r>
          </a:p>
          <a:p>
            <a:pPr fontAlgn="base">
              <a:buFont typeface="Wingdings" panose="05000000000000000000" pitchFamily="2" charset="2"/>
              <a:buChar char="Ø"/>
            </a:pPr>
            <a:r>
              <a:rPr lang="en-US" sz="4000" i="0" cap="all" dirty="0">
                <a:solidFill>
                  <a:srgbClr val="000000"/>
                </a:solidFill>
                <a:effectLst/>
              </a:rPr>
              <a:t>NASDAQ</a:t>
            </a:r>
          </a:p>
          <a:p>
            <a:pPr fontAlgn="base">
              <a:buFont typeface="Wingdings" panose="05000000000000000000" pitchFamily="2" charset="2"/>
              <a:buChar char="Ø"/>
            </a:pPr>
            <a:r>
              <a:rPr lang="en-US" sz="4000" cap="all" dirty="0">
                <a:solidFill>
                  <a:srgbClr val="000000"/>
                </a:solidFill>
              </a:rPr>
              <a:t>IUL</a:t>
            </a:r>
          </a:p>
          <a:p>
            <a:pPr fontAlgn="base">
              <a:buFont typeface="Wingdings" panose="05000000000000000000" pitchFamily="2" charset="2"/>
              <a:buChar char="Ø"/>
            </a:pPr>
            <a:r>
              <a:rPr lang="en-US" sz="4000" i="0" cap="all" dirty="0">
                <a:solidFill>
                  <a:srgbClr val="000000"/>
                </a:solidFill>
                <a:effectLst/>
              </a:rPr>
              <a:t>WHOLE LIFE</a:t>
            </a:r>
          </a:p>
          <a:p>
            <a:pPr fontAlgn="base">
              <a:buFont typeface="Wingdings" panose="05000000000000000000" pitchFamily="2" charset="2"/>
              <a:buChar char="Ø"/>
            </a:pPr>
            <a:r>
              <a:rPr lang="en-US" sz="4000" cap="all" dirty="0">
                <a:solidFill>
                  <a:srgbClr val="000000"/>
                </a:solidFill>
              </a:rPr>
              <a:t>TERM LIFE</a:t>
            </a:r>
          </a:p>
          <a:p>
            <a:pPr fontAlgn="base">
              <a:buFont typeface="Wingdings" panose="05000000000000000000" pitchFamily="2" charset="2"/>
              <a:buChar char="Ø"/>
            </a:pPr>
            <a:r>
              <a:rPr lang="en-US" sz="4000" i="0" cap="all" dirty="0">
                <a:solidFill>
                  <a:srgbClr val="000000"/>
                </a:solidFill>
                <a:effectLst/>
              </a:rPr>
              <a:t>ILLUSTRATION</a:t>
            </a:r>
          </a:p>
          <a:p>
            <a:pPr fontAlgn="base">
              <a:buFont typeface="Wingdings" panose="05000000000000000000" pitchFamily="2" charset="2"/>
              <a:buChar char="Ø"/>
            </a:pPr>
            <a:r>
              <a:rPr lang="en-US" sz="4000" cap="all" dirty="0">
                <a:solidFill>
                  <a:srgbClr val="000000"/>
                </a:solidFill>
              </a:rPr>
              <a:t>FEE</a:t>
            </a:r>
          </a:p>
          <a:p>
            <a:pPr fontAlgn="base">
              <a:buFont typeface="Wingdings" panose="05000000000000000000" pitchFamily="2" charset="2"/>
              <a:buChar char="Ø"/>
            </a:pPr>
            <a:r>
              <a:rPr lang="en-US" sz="4000" i="0" cap="all" dirty="0">
                <a:solidFill>
                  <a:srgbClr val="000000"/>
                </a:solidFill>
                <a:effectLst/>
              </a:rPr>
              <a:t>Pre-taxed</a:t>
            </a:r>
          </a:p>
          <a:p>
            <a:pPr fontAlgn="base">
              <a:buFont typeface="Wingdings" panose="05000000000000000000" pitchFamily="2" charset="2"/>
              <a:buChar char="Ø"/>
            </a:pPr>
            <a:r>
              <a:rPr lang="en-US" sz="4000" cap="all" dirty="0">
                <a:solidFill>
                  <a:srgbClr val="000000"/>
                </a:solidFill>
              </a:rPr>
              <a:t>Post-taxed</a:t>
            </a:r>
          </a:p>
          <a:p>
            <a:pPr fontAlgn="base">
              <a:buFont typeface="Wingdings" panose="05000000000000000000" pitchFamily="2" charset="2"/>
              <a:buChar char="Ø"/>
            </a:pPr>
            <a:r>
              <a:rPr lang="en-US" sz="4000" i="0" cap="all" dirty="0">
                <a:solidFill>
                  <a:srgbClr val="000000"/>
                </a:solidFill>
                <a:effectLst/>
              </a:rPr>
              <a:t>Sequencing of returns risk</a:t>
            </a:r>
          </a:p>
          <a:p>
            <a:pPr algn="l" fontAlgn="base">
              <a:buFont typeface="Wingdings" panose="05000000000000000000" pitchFamily="2" charset="2"/>
              <a:buChar char="Ø"/>
            </a:pPr>
            <a:endParaRPr lang="en-US" b="0" i="0" dirty="0">
              <a:solidFill>
                <a:srgbClr val="000000"/>
              </a:solidFill>
              <a:effectLst/>
              <a:latin typeface="inherit"/>
            </a:endParaRPr>
          </a:p>
          <a:p>
            <a:endParaRPr lang="en-US" dirty="0"/>
          </a:p>
        </p:txBody>
      </p:sp>
    </p:spTree>
    <p:extLst>
      <p:ext uri="{BB962C8B-B14F-4D97-AF65-F5344CB8AC3E}">
        <p14:creationId xmlns:p14="http://schemas.microsoft.com/office/powerpoint/2010/main" val="17409852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1E61A-2F6A-5170-429E-EB129D54A4CB}"/>
              </a:ext>
            </a:extLst>
          </p:cNvPr>
          <p:cNvSpPr>
            <a:spLocks noGrp="1"/>
          </p:cNvSpPr>
          <p:nvPr>
            <p:ph type="title"/>
          </p:nvPr>
        </p:nvSpPr>
        <p:spPr/>
        <p:txBody>
          <a:bodyPr/>
          <a:lstStyle/>
          <a:p>
            <a:pPr algn="ctr"/>
            <a:r>
              <a:rPr lang="en-US" dirty="0"/>
              <a:t>UNDERSTAND THE TIME VALUE OF MONEY</a:t>
            </a:r>
          </a:p>
        </p:txBody>
      </p:sp>
      <p:sp>
        <p:nvSpPr>
          <p:cNvPr id="3" name="Content Placeholder 2">
            <a:extLst>
              <a:ext uri="{FF2B5EF4-FFF2-40B4-BE49-F238E27FC236}">
                <a16:creationId xmlns:a16="http://schemas.microsoft.com/office/drawing/2014/main" id="{12E502E0-C859-DAA7-3B33-E805746EE4DE}"/>
              </a:ext>
            </a:extLst>
          </p:cNvPr>
          <p:cNvSpPr>
            <a:spLocks noGrp="1"/>
          </p:cNvSpPr>
          <p:nvPr>
            <p:ph idx="1"/>
          </p:nvPr>
        </p:nvSpPr>
        <p:spPr>
          <a:xfrm>
            <a:off x="609599" y="2160590"/>
            <a:ext cx="6347714" cy="4392610"/>
          </a:xfrm>
        </p:spPr>
        <p:txBody>
          <a:bodyPr>
            <a:normAutofit fontScale="92500" lnSpcReduction="10000"/>
          </a:bodyPr>
          <a:lstStyle/>
          <a:p>
            <a:pPr>
              <a:buFont typeface="Wingdings" panose="05000000000000000000" pitchFamily="2" charset="2"/>
              <a:buChar char="Ø"/>
            </a:pPr>
            <a:r>
              <a:rPr lang="en-US" sz="1900" i="0" cap="all" dirty="0">
                <a:solidFill>
                  <a:srgbClr val="111111"/>
                </a:solidFill>
                <a:effectLst/>
              </a:rPr>
              <a:t>The time value of money (TVM) is the concept that a sum of money is worth more now than the same sum will be at a future date due to its earnings potential in the interim. </a:t>
            </a:r>
          </a:p>
          <a:p>
            <a:pPr>
              <a:buFont typeface="Wingdings" panose="05000000000000000000" pitchFamily="2" charset="2"/>
              <a:buChar char="Ø"/>
            </a:pPr>
            <a:r>
              <a:rPr lang="en-US" sz="1900" i="0" cap="all" dirty="0">
                <a:solidFill>
                  <a:srgbClr val="111111"/>
                </a:solidFill>
                <a:effectLst/>
              </a:rPr>
              <a:t>The time value of money is a core principle of finance. </a:t>
            </a:r>
          </a:p>
          <a:p>
            <a:pPr>
              <a:buFont typeface="Wingdings" panose="05000000000000000000" pitchFamily="2" charset="2"/>
              <a:buChar char="Ø"/>
            </a:pPr>
            <a:r>
              <a:rPr lang="en-US" sz="1900" i="0" cap="all" dirty="0">
                <a:solidFill>
                  <a:srgbClr val="111111"/>
                </a:solidFill>
                <a:effectLst/>
              </a:rPr>
              <a:t>A sum of money in the hand has greater value than the same sum to be paid in the future.</a:t>
            </a:r>
          </a:p>
          <a:p>
            <a:pPr algn="l">
              <a:buFont typeface="Wingdings" panose="05000000000000000000" pitchFamily="2" charset="2"/>
              <a:buChar char="Ø"/>
            </a:pPr>
            <a:r>
              <a:rPr lang="en-US" sz="1900" i="0" cap="all" dirty="0">
                <a:solidFill>
                  <a:srgbClr val="111111"/>
                </a:solidFill>
                <a:effectLst/>
              </a:rPr>
              <a:t>Inflation has a negative impact on the time value of money because your purchasing power decreases as prices rise.</a:t>
            </a:r>
          </a:p>
          <a:p>
            <a:pPr>
              <a:buFont typeface="Wingdings" panose="05000000000000000000" pitchFamily="2" charset="2"/>
              <a:buChar char="Ø"/>
            </a:pPr>
            <a:r>
              <a:rPr lang="en-US" sz="1900" i="0" cap="all" dirty="0">
                <a:solidFill>
                  <a:srgbClr val="111111"/>
                </a:solidFill>
                <a:effectLst/>
              </a:rPr>
              <a:t>The formula for computing the time value of money considers the amount of money, its future value, the amount it can earn, and the time frame.</a:t>
            </a:r>
          </a:p>
          <a:p>
            <a:pPr algn="l">
              <a:buFont typeface="Arial" panose="020B0604020202020204" pitchFamily="34" charset="0"/>
              <a:buChar char="•"/>
            </a:pPr>
            <a:endParaRPr lang="en-US" b="0" i="0" dirty="0">
              <a:solidFill>
                <a:srgbClr val="111111"/>
              </a:solidFill>
              <a:effectLst/>
              <a:latin typeface="SourceSansPro"/>
            </a:endParaRPr>
          </a:p>
        </p:txBody>
      </p:sp>
    </p:spTree>
    <p:extLst>
      <p:ext uri="{BB962C8B-B14F-4D97-AF65-F5344CB8AC3E}">
        <p14:creationId xmlns:p14="http://schemas.microsoft.com/office/powerpoint/2010/main" val="41021067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E7A4D-466A-C5EC-53A3-0BB745D95D2F}"/>
              </a:ext>
            </a:extLst>
          </p:cNvPr>
          <p:cNvSpPr>
            <a:spLocks noGrp="1"/>
          </p:cNvSpPr>
          <p:nvPr>
            <p:ph type="title"/>
          </p:nvPr>
        </p:nvSpPr>
        <p:spPr>
          <a:xfrm>
            <a:off x="838200" y="508000"/>
            <a:ext cx="6347713" cy="1320800"/>
          </a:xfrm>
        </p:spPr>
        <p:txBody>
          <a:bodyPr/>
          <a:lstStyle/>
          <a:p>
            <a:pPr algn="ctr"/>
            <a:r>
              <a:rPr lang="en-US" dirty="0"/>
              <a:t>LEARN HOW CREDIT CARDS AND INTEREST RATE WORK</a:t>
            </a:r>
          </a:p>
        </p:txBody>
      </p:sp>
      <p:sp>
        <p:nvSpPr>
          <p:cNvPr id="3" name="Content Placeholder 2">
            <a:extLst>
              <a:ext uri="{FF2B5EF4-FFF2-40B4-BE49-F238E27FC236}">
                <a16:creationId xmlns:a16="http://schemas.microsoft.com/office/drawing/2014/main" id="{DCC5FACD-0943-2E34-C6B9-CEC3AC0BFF8B}"/>
              </a:ext>
            </a:extLst>
          </p:cNvPr>
          <p:cNvSpPr>
            <a:spLocks noGrp="1"/>
          </p:cNvSpPr>
          <p:nvPr>
            <p:ph idx="1"/>
          </p:nvPr>
        </p:nvSpPr>
        <p:spPr>
          <a:xfrm>
            <a:off x="609598" y="1828800"/>
            <a:ext cx="7162801" cy="4572000"/>
          </a:xfrm>
        </p:spPr>
        <p:txBody>
          <a:bodyPr>
            <a:normAutofit/>
          </a:bodyPr>
          <a:lstStyle/>
          <a:p>
            <a:pPr marL="0" marR="0">
              <a:lnSpc>
                <a:spcPct val="107000"/>
              </a:lnSpc>
              <a:spcBef>
                <a:spcPts val="0"/>
              </a:spcBef>
              <a:spcAft>
                <a:spcPts val="800"/>
              </a:spcAft>
            </a:pPr>
            <a:r>
              <a:rPr lang="en-US" sz="1800" kern="100" cap="all" dirty="0">
                <a:effectLst/>
                <a:latin typeface="Calibri" panose="020F0502020204030204" pitchFamily="34" charset="0"/>
                <a:ea typeface="Calibri" panose="020F0502020204030204" pitchFamily="34" charset="0"/>
                <a:cs typeface="Times New Roman" panose="02020603050405020304" pitchFamily="18" charset="0"/>
              </a:rPr>
              <a:t>CREDIT CARD INTEREST IS THE FEE YOU’RE CHARGED FOR BORROWING MONEY WITH YOUR CREDIT CARD.  </a:t>
            </a:r>
          </a:p>
          <a:p>
            <a:pPr marL="0" marR="0">
              <a:lnSpc>
                <a:spcPct val="107000"/>
              </a:lnSpc>
              <a:spcBef>
                <a:spcPts val="0"/>
              </a:spcBef>
              <a:spcAft>
                <a:spcPts val="800"/>
              </a:spcAft>
            </a:pPr>
            <a:r>
              <a:rPr lang="en-US" sz="1800" kern="100" cap="all" dirty="0">
                <a:effectLst/>
                <a:latin typeface="Calibri" panose="020F0502020204030204" pitchFamily="34" charset="0"/>
                <a:ea typeface="Calibri" panose="020F0502020204030204" pitchFamily="34" charset="0"/>
                <a:cs typeface="Times New Roman" panose="02020603050405020304" pitchFamily="18" charset="0"/>
              </a:rPr>
              <a:t>The average credit card interest in July 2023 was 23.99%. </a:t>
            </a:r>
          </a:p>
          <a:p>
            <a:pPr marL="0" marR="0">
              <a:lnSpc>
                <a:spcPct val="107000"/>
              </a:lnSpc>
              <a:spcBef>
                <a:spcPts val="0"/>
              </a:spcBef>
              <a:spcAft>
                <a:spcPts val="800"/>
              </a:spcAft>
            </a:pPr>
            <a:r>
              <a:rPr lang="en-US" sz="1800" kern="100" cap="all" dirty="0">
                <a:effectLst/>
                <a:latin typeface="Calibri" panose="020F0502020204030204" pitchFamily="34" charset="0"/>
                <a:ea typeface="Calibri" panose="020F0502020204030204" pitchFamily="34" charset="0"/>
                <a:cs typeface="Times New Roman" panose="02020603050405020304" pitchFamily="18" charset="0"/>
              </a:rPr>
              <a:t>THAT FEE IS BASED ON AN ANNUAL PERCENTAGE RATE, WHICH DEPENDS ON YOUR CREDIT PROFILE AND THE RISK INVOLVED.  TO CALCULATE YOUR DAILY INTEREST RATE, YOU DIVIDE THE APR BY 365.  </a:t>
            </a:r>
          </a:p>
          <a:p>
            <a:pPr marL="0" marR="0">
              <a:lnSpc>
                <a:spcPct val="107000"/>
              </a:lnSpc>
              <a:spcBef>
                <a:spcPts val="0"/>
              </a:spcBef>
              <a:spcAft>
                <a:spcPts val="800"/>
              </a:spcAft>
            </a:pPr>
            <a:r>
              <a:rPr lang="en-US" sz="1800" kern="100" cap="all" dirty="0">
                <a:effectLst/>
                <a:latin typeface="Calibri" panose="020F0502020204030204" pitchFamily="34" charset="0"/>
                <a:ea typeface="Calibri" panose="020F0502020204030204" pitchFamily="34" charset="0"/>
                <a:cs typeface="Times New Roman" panose="02020603050405020304" pitchFamily="18" charset="0"/>
              </a:rPr>
              <a:t>THE RATE IS APPLIED TO YOUR CURRENT BALANCE AND ANY NEW PURCHASES THAT POST TO YOUR ACCOUNT.  </a:t>
            </a:r>
          </a:p>
          <a:p>
            <a:pPr marL="0" marR="0">
              <a:lnSpc>
                <a:spcPct val="107000"/>
              </a:lnSpc>
              <a:spcBef>
                <a:spcPts val="0"/>
              </a:spcBef>
              <a:spcAft>
                <a:spcPts val="800"/>
              </a:spcAft>
            </a:pPr>
            <a:r>
              <a:rPr lang="en-US" sz="1800" kern="100" cap="all" dirty="0">
                <a:effectLst/>
                <a:latin typeface="Calibri" panose="020F0502020204030204" pitchFamily="34" charset="0"/>
                <a:ea typeface="Calibri" panose="020F0502020204030204" pitchFamily="34" charset="0"/>
                <a:cs typeface="Times New Roman" panose="02020603050405020304" pitchFamily="18" charset="0"/>
              </a:rPr>
              <a:t>If the balance is not paid in full by the end of the billing cycle, the interest will compound daily, meaning that you will pay interest on interest.  </a:t>
            </a:r>
          </a:p>
          <a:p>
            <a:pPr marL="0" marR="0">
              <a:lnSpc>
                <a:spcPct val="107000"/>
              </a:lnSpc>
              <a:spcBef>
                <a:spcPts val="0"/>
              </a:spcBef>
              <a:spcAft>
                <a:spcPts val="800"/>
              </a:spcAft>
            </a:pPr>
            <a:r>
              <a:rPr lang="en-US" sz="1800" kern="100" cap="all" dirty="0">
                <a:effectLst/>
                <a:latin typeface="Calibri" panose="020F0502020204030204" pitchFamily="34" charset="0"/>
                <a:ea typeface="Calibri" panose="020F0502020204030204" pitchFamily="34" charset="0"/>
                <a:cs typeface="Times New Roman" panose="02020603050405020304" pitchFamily="18" charset="0"/>
              </a:rPr>
              <a:t>PAYING THE MINIMUM ON A CREDIT CARD BALANCE OF $5000 WILL TAKE 23 YEARS TO PAY THE BALANCE OFF.</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724544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DF38D-3A30-8BD7-70C5-3EA9CF28CA17}"/>
              </a:ext>
            </a:extLst>
          </p:cNvPr>
          <p:cNvSpPr>
            <a:spLocks noGrp="1"/>
          </p:cNvSpPr>
          <p:nvPr>
            <p:ph type="title"/>
          </p:nvPr>
        </p:nvSpPr>
        <p:spPr/>
        <p:txBody>
          <a:bodyPr/>
          <a:lstStyle/>
          <a:p>
            <a:pPr algn="ctr"/>
            <a:r>
              <a:rPr lang="en-US" dirty="0"/>
              <a:t>BALANCE YOUR CHECKBOOK</a:t>
            </a:r>
          </a:p>
        </p:txBody>
      </p:sp>
      <p:sp>
        <p:nvSpPr>
          <p:cNvPr id="3" name="Content Placeholder 2">
            <a:extLst>
              <a:ext uri="{FF2B5EF4-FFF2-40B4-BE49-F238E27FC236}">
                <a16:creationId xmlns:a16="http://schemas.microsoft.com/office/drawing/2014/main" id="{76022F09-8572-6B88-7FF5-7DF950E13C1B}"/>
              </a:ext>
            </a:extLst>
          </p:cNvPr>
          <p:cNvSpPr>
            <a:spLocks noGrp="1"/>
          </p:cNvSpPr>
          <p:nvPr>
            <p:ph idx="1"/>
          </p:nvPr>
        </p:nvSpPr>
        <p:spPr>
          <a:xfrm>
            <a:off x="609599" y="1447800"/>
            <a:ext cx="6347714" cy="5181600"/>
          </a:xfrm>
        </p:spPr>
        <p:txBody>
          <a:bodyPr>
            <a:normAutofit fontScale="92500" lnSpcReduction="20000"/>
          </a:bodyPr>
          <a:lstStyle/>
          <a:p>
            <a:pPr>
              <a:buFont typeface="Wingdings" panose="05000000000000000000" pitchFamily="2" charset="2"/>
              <a:buChar char="Ø"/>
            </a:pPr>
            <a:r>
              <a:rPr lang="en-US" sz="2100" b="0" i="0" cap="all" dirty="0">
                <a:solidFill>
                  <a:srgbClr val="111111"/>
                </a:solidFill>
                <a:effectLst/>
              </a:rPr>
              <a:t>Banks, thrifts and credit unions earned $32.5 billion in overdraft revenue last year.</a:t>
            </a:r>
          </a:p>
          <a:p>
            <a:pPr>
              <a:buFont typeface="Wingdings" panose="05000000000000000000" pitchFamily="2" charset="2"/>
              <a:buChar char="Ø"/>
            </a:pPr>
            <a:r>
              <a:rPr lang="en-US" sz="2100" cap="all" dirty="0"/>
              <a:t>THAT DOES NOT INCLUDE THE AMOUNT PAID TO THE BUSINESS WHERE THE RETURNED CHECK WAS RECEIVED.</a:t>
            </a:r>
          </a:p>
          <a:p>
            <a:pPr>
              <a:buFont typeface="Wingdings" panose="05000000000000000000" pitchFamily="2" charset="2"/>
              <a:buChar char="Ø"/>
            </a:pPr>
            <a:r>
              <a:rPr lang="en-US" sz="2100" b="0" i="0" cap="all" dirty="0">
                <a:solidFill>
                  <a:srgbClr val="000000"/>
                </a:solidFill>
                <a:effectLst/>
              </a:rPr>
              <a:t>Sometimes dipping into an overdraft is inevitable with </a:t>
            </a:r>
            <a:r>
              <a:rPr lang="en-US" sz="2100" i="0" cap="all" dirty="0">
                <a:solidFill>
                  <a:schemeClr val="tx1"/>
                </a:solidFill>
                <a:effectLst/>
                <a:hlinkClick r:id="rId2">
                  <a:extLst>
                    <a:ext uri="{A12FA001-AC4F-418D-AE19-62706E023703}">
                      <ahyp:hlinkClr xmlns:ahyp="http://schemas.microsoft.com/office/drawing/2018/hyperlinkcolor" val="tx"/>
                    </a:ext>
                  </a:extLst>
                </a:hlinkClick>
              </a:rPr>
              <a:t>online banking</a:t>
            </a:r>
            <a:r>
              <a:rPr lang="en-US" sz="2100" i="0" cap="all" dirty="0">
                <a:solidFill>
                  <a:schemeClr val="tx1"/>
                </a:solidFill>
                <a:effectLst/>
              </a:rPr>
              <a:t>.</a:t>
            </a:r>
          </a:p>
          <a:p>
            <a:pPr algn="l">
              <a:buFont typeface="Wingdings" panose="05000000000000000000" pitchFamily="2" charset="2"/>
              <a:buChar char="Ø"/>
            </a:pPr>
            <a:r>
              <a:rPr lang="en-US" sz="2100" b="0" i="0" cap="all" dirty="0">
                <a:solidFill>
                  <a:srgbClr val="000000"/>
                </a:solidFill>
                <a:effectLst/>
              </a:rPr>
              <a:t>Ensure you check your balance regularly. Ensure you are not overspending on unnecessary items</a:t>
            </a:r>
          </a:p>
          <a:p>
            <a:pPr algn="l">
              <a:buFont typeface="Wingdings" panose="05000000000000000000" pitchFamily="2" charset="2"/>
              <a:buChar char="Ø"/>
            </a:pPr>
            <a:r>
              <a:rPr lang="en-US" sz="2100" b="0" i="0" cap="all" dirty="0">
                <a:solidFill>
                  <a:srgbClr val="000000"/>
                </a:solidFill>
                <a:effectLst/>
              </a:rPr>
              <a:t>Download your bank's app, as well as setting up mobile and online banking</a:t>
            </a:r>
          </a:p>
          <a:p>
            <a:pPr algn="l">
              <a:buFont typeface="Wingdings" panose="05000000000000000000" pitchFamily="2" charset="2"/>
              <a:buChar char="Ø"/>
            </a:pPr>
            <a:r>
              <a:rPr lang="en-US" sz="2100" b="0" i="0" cap="all" dirty="0">
                <a:solidFill>
                  <a:srgbClr val="000000"/>
                </a:solidFill>
                <a:effectLst/>
              </a:rPr>
              <a:t>Set up text alerts from when you drop to a certain amount to avoid the red completely</a:t>
            </a:r>
          </a:p>
          <a:p>
            <a:pPr algn="l">
              <a:buFont typeface="Wingdings" panose="05000000000000000000" pitchFamily="2" charset="2"/>
              <a:buChar char="Ø"/>
            </a:pPr>
            <a:r>
              <a:rPr lang="en-US" sz="2100" i="0" cap="all" dirty="0">
                <a:solidFill>
                  <a:schemeClr val="tx1"/>
                </a:solidFill>
                <a:effectLst/>
                <a:hlinkClick r:id="rId3">
                  <a:extLst>
                    <a:ext uri="{A12FA001-AC4F-418D-AE19-62706E023703}">
                      <ahyp:hlinkClr xmlns:ahyp="http://schemas.microsoft.com/office/drawing/2018/hyperlinkcolor" val="tx"/>
                    </a:ext>
                  </a:extLst>
                </a:hlinkClick>
              </a:rPr>
              <a:t>Set a budget</a:t>
            </a:r>
            <a:r>
              <a:rPr lang="en-US" sz="2100" i="0" cap="all" dirty="0">
                <a:solidFill>
                  <a:schemeClr val="tx1"/>
                </a:solidFill>
                <a:effectLst/>
              </a:rPr>
              <a:t> </a:t>
            </a:r>
            <a:r>
              <a:rPr lang="en-US" sz="2100" b="0" i="0" cap="all" dirty="0">
                <a:solidFill>
                  <a:srgbClr val="000000"/>
                </a:solidFill>
                <a:effectLst/>
              </a:rPr>
              <a:t>to manage your own finances, check that you’re not dipping into an overdraft for your usual monthly outgoings, and try and make the required budget cuts. </a:t>
            </a:r>
            <a:endParaRPr lang="en-US" dirty="0">
              <a:solidFill>
                <a:schemeClr val="tx1"/>
              </a:solidFill>
            </a:endParaRPr>
          </a:p>
        </p:txBody>
      </p:sp>
    </p:spTree>
    <p:extLst>
      <p:ext uri="{BB962C8B-B14F-4D97-AF65-F5344CB8AC3E}">
        <p14:creationId xmlns:p14="http://schemas.microsoft.com/office/powerpoint/2010/main" val="214361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Bird eggs in a nest hidden amongst leaves">
            <a:extLst>
              <a:ext uri="{FF2B5EF4-FFF2-40B4-BE49-F238E27FC236}">
                <a16:creationId xmlns:a16="http://schemas.microsoft.com/office/drawing/2014/main" id="{EB819FB5-36B4-49BF-AF60-4C5269C944EB}"/>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10418" r="581" b="-2"/>
          <a:stretch/>
        </p:blipFill>
        <p:spPr>
          <a:xfrm>
            <a:off x="20" y="0"/>
            <a:ext cx="9143980" cy="6857999"/>
          </a:xfrm>
          <a:prstGeom prst="rect">
            <a:avLst/>
          </a:prstGeom>
        </p:spPr>
      </p:pic>
      <p:sp>
        <p:nvSpPr>
          <p:cNvPr id="2" name="Title 1">
            <a:extLst>
              <a:ext uri="{FF2B5EF4-FFF2-40B4-BE49-F238E27FC236}">
                <a16:creationId xmlns:a16="http://schemas.microsoft.com/office/drawing/2014/main" id="{13C5DAF6-7C30-43C6-B535-4EDA14CFDEBB}"/>
              </a:ext>
            </a:extLst>
          </p:cNvPr>
          <p:cNvSpPr>
            <a:spLocks noGrp="1"/>
          </p:cNvSpPr>
          <p:nvPr>
            <p:ph type="ctrTitle"/>
          </p:nvPr>
        </p:nvSpPr>
        <p:spPr>
          <a:xfrm>
            <a:off x="1143000" y="1122362"/>
            <a:ext cx="6858000" cy="2900518"/>
          </a:xfrm>
        </p:spPr>
        <p:txBody>
          <a:bodyPr>
            <a:normAutofit/>
          </a:bodyPr>
          <a:lstStyle/>
          <a:p>
            <a:r>
              <a:rPr lang="en-US" dirty="0">
                <a:solidFill>
                  <a:srgbClr val="FFFFFF"/>
                </a:solidFill>
              </a:rPr>
              <a:t>WHAT IS HAPPENING?</a:t>
            </a:r>
          </a:p>
        </p:txBody>
      </p:sp>
      <p:sp>
        <p:nvSpPr>
          <p:cNvPr id="3" name="Subtitle 2">
            <a:extLst>
              <a:ext uri="{FF2B5EF4-FFF2-40B4-BE49-F238E27FC236}">
                <a16:creationId xmlns:a16="http://schemas.microsoft.com/office/drawing/2014/main" id="{98ED954E-F6C3-4417-BB39-EB162DAD7B23}"/>
              </a:ext>
            </a:extLst>
          </p:cNvPr>
          <p:cNvSpPr>
            <a:spLocks noGrp="1"/>
          </p:cNvSpPr>
          <p:nvPr>
            <p:ph type="subTitle" idx="1"/>
          </p:nvPr>
        </p:nvSpPr>
        <p:spPr>
          <a:xfrm>
            <a:off x="1161011" y="4903711"/>
            <a:ext cx="6858000" cy="1098395"/>
          </a:xfrm>
        </p:spPr>
        <p:txBody>
          <a:bodyPr>
            <a:normAutofit/>
          </a:bodyPr>
          <a:lstStyle/>
          <a:p>
            <a:r>
              <a:rPr lang="en-US" b="1" dirty="0">
                <a:solidFill>
                  <a:srgbClr val="FF0000"/>
                </a:solidFill>
              </a:rPr>
              <a:t>THINGS THAT CANNOT BE DISREGARDED</a:t>
            </a:r>
          </a:p>
        </p:txBody>
      </p:sp>
    </p:spTree>
    <p:extLst>
      <p:ext uri="{BB962C8B-B14F-4D97-AF65-F5344CB8AC3E}">
        <p14:creationId xmlns:p14="http://schemas.microsoft.com/office/powerpoint/2010/main" val="3016214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E6ADA-FEF0-4DCD-AC3A-45B0526364AF}"/>
              </a:ext>
            </a:extLst>
          </p:cNvPr>
          <p:cNvSpPr>
            <a:spLocks noGrp="1"/>
          </p:cNvSpPr>
          <p:nvPr>
            <p:ph type="title"/>
          </p:nvPr>
        </p:nvSpPr>
        <p:spPr>
          <a:xfrm>
            <a:off x="152400" y="348865"/>
            <a:ext cx="8653071" cy="1576446"/>
          </a:xfrm>
        </p:spPr>
        <p:txBody>
          <a:bodyPr anchor="ctr">
            <a:normAutofit/>
          </a:bodyPr>
          <a:lstStyle/>
          <a:p>
            <a:pPr algn="ctr"/>
            <a:r>
              <a:rPr lang="en-US" sz="3500" b="1" dirty="0">
                <a:solidFill>
                  <a:srgbClr val="FF0000"/>
                </a:solidFill>
              </a:rPr>
              <a:t>SIX MORE PRINCIPLES OF FINANCE </a:t>
            </a:r>
            <a:r>
              <a:rPr lang="en-US" sz="3500" b="1" dirty="0">
                <a:solidFill>
                  <a:srgbClr val="FFFFFF"/>
                </a:solidFill>
              </a:rPr>
              <a:t>EALING WITH</a:t>
            </a:r>
          </a:p>
        </p:txBody>
      </p:sp>
      <p:graphicFrame>
        <p:nvGraphicFramePr>
          <p:cNvPr id="5" name="Content Placeholder 2">
            <a:extLst>
              <a:ext uri="{FF2B5EF4-FFF2-40B4-BE49-F238E27FC236}">
                <a16:creationId xmlns:a16="http://schemas.microsoft.com/office/drawing/2014/main" id="{1B35AD1E-E120-4740-B0E0-1C4B1EC118E9}"/>
              </a:ext>
            </a:extLst>
          </p:cNvPr>
          <p:cNvGraphicFramePr>
            <a:graphicFrameLocks noGrp="1"/>
          </p:cNvGraphicFramePr>
          <p:nvPr>
            <p:ph idx="1"/>
            <p:extLst>
              <p:ext uri="{D42A27DB-BD31-4B8C-83A1-F6EECF244321}">
                <p14:modId xmlns:p14="http://schemas.microsoft.com/office/powerpoint/2010/main" val="4118936873"/>
              </p:ext>
            </p:extLst>
          </p:nvPr>
        </p:nvGraphicFramePr>
        <p:xfrm>
          <a:off x="474064" y="2057400"/>
          <a:ext cx="8195871" cy="36894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8861154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E7D07-FB85-5BE4-EDC9-1024A251F1D6}"/>
              </a:ext>
            </a:extLst>
          </p:cNvPr>
          <p:cNvSpPr>
            <a:spLocks noGrp="1"/>
          </p:cNvSpPr>
          <p:nvPr>
            <p:ph type="title"/>
          </p:nvPr>
        </p:nvSpPr>
        <p:spPr/>
        <p:txBody>
          <a:bodyPr/>
          <a:lstStyle/>
          <a:p>
            <a:pPr algn="ctr"/>
            <a:r>
              <a:rPr lang="en-US" dirty="0"/>
              <a:t>MAKE A BUDGET AND LIVE WITHIN IT</a:t>
            </a:r>
          </a:p>
        </p:txBody>
      </p:sp>
      <p:sp>
        <p:nvSpPr>
          <p:cNvPr id="3" name="Content Placeholder 2">
            <a:extLst>
              <a:ext uri="{FF2B5EF4-FFF2-40B4-BE49-F238E27FC236}">
                <a16:creationId xmlns:a16="http://schemas.microsoft.com/office/drawing/2014/main" id="{65877601-F29F-3301-0103-3C2E17A8EEA4}"/>
              </a:ext>
            </a:extLst>
          </p:cNvPr>
          <p:cNvSpPr>
            <a:spLocks noGrp="1"/>
          </p:cNvSpPr>
          <p:nvPr>
            <p:ph idx="1"/>
          </p:nvPr>
        </p:nvSpPr>
        <p:spPr/>
        <p:txBody>
          <a:bodyPr>
            <a:normAutofit fontScale="92500" lnSpcReduction="20000"/>
          </a:bodyPr>
          <a:lstStyle/>
          <a:p>
            <a:pPr marL="0" indent="0" algn="just">
              <a:buNone/>
            </a:pPr>
            <a:r>
              <a:rPr lang="en-US" sz="1900" b="0" i="0" dirty="0">
                <a:solidFill>
                  <a:srgbClr val="111111"/>
                </a:solidFill>
                <a:effectLst/>
              </a:rPr>
              <a:t>A budget is a financial spending plan that estimates income and expenses for a specific period. Without a budget, an individual or family may experience overspending.</a:t>
            </a:r>
          </a:p>
          <a:p>
            <a:endParaRPr lang="en-US" b="1" i="0" dirty="0">
              <a:solidFill>
                <a:srgbClr val="2D2D2D"/>
              </a:solidFill>
              <a:effectLst/>
              <a:latin typeface="Noto Sans" panose="020B0502040204020203" pitchFamily="34" charset="0"/>
            </a:endParaRPr>
          </a:p>
          <a:p>
            <a:r>
              <a:rPr lang="en-US" sz="2100" i="0" cap="all" dirty="0">
                <a:solidFill>
                  <a:srgbClr val="2D2D2D"/>
                </a:solidFill>
                <a:effectLst/>
              </a:rPr>
              <a:t>HELPS WITH </a:t>
            </a:r>
            <a:r>
              <a:rPr lang="en-US" sz="2100" i="0" cap="all" dirty="0" err="1">
                <a:solidFill>
                  <a:srgbClr val="2D2D2D"/>
                </a:solidFill>
                <a:effectLst/>
              </a:rPr>
              <a:t>BeING</a:t>
            </a:r>
            <a:r>
              <a:rPr lang="en-US" sz="2100" i="0" cap="all" dirty="0">
                <a:solidFill>
                  <a:srgbClr val="2D2D2D"/>
                </a:solidFill>
                <a:effectLst/>
              </a:rPr>
              <a:t> prepared for emergencies</a:t>
            </a:r>
          </a:p>
          <a:p>
            <a:r>
              <a:rPr lang="en-US" sz="2100" i="0" cap="all" dirty="0">
                <a:solidFill>
                  <a:srgbClr val="2D2D2D"/>
                </a:solidFill>
                <a:effectLst/>
              </a:rPr>
              <a:t>HELPS Set goals for the future</a:t>
            </a:r>
          </a:p>
          <a:p>
            <a:r>
              <a:rPr lang="en-US" sz="2100" i="0" cap="all" dirty="0">
                <a:solidFill>
                  <a:srgbClr val="2D2D2D"/>
                </a:solidFill>
                <a:effectLst/>
              </a:rPr>
              <a:t>HELPS WITH </a:t>
            </a:r>
            <a:r>
              <a:rPr lang="en-US" sz="2100" i="0" cap="all" dirty="0" err="1">
                <a:solidFill>
                  <a:srgbClr val="2D2D2D"/>
                </a:solidFill>
                <a:effectLst/>
              </a:rPr>
              <a:t>MeetING</a:t>
            </a:r>
            <a:r>
              <a:rPr lang="en-US" sz="2100" i="0" cap="all" dirty="0">
                <a:solidFill>
                  <a:srgbClr val="2D2D2D"/>
                </a:solidFill>
                <a:effectLst/>
              </a:rPr>
              <a:t> financial goals for the future</a:t>
            </a:r>
          </a:p>
          <a:p>
            <a:r>
              <a:rPr lang="en-US" sz="2100" i="0" cap="all" dirty="0">
                <a:solidFill>
                  <a:srgbClr val="2D2D2D"/>
                </a:solidFill>
                <a:effectLst/>
              </a:rPr>
              <a:t>HELPS WITH </a:t>
            </a:r>
            <a:r>
              <a:rPr lang="en-US" sz="2100" i="0" cap="all" dirty="0" err="1">
                <a:solidFill>
                  <a:srgbClr val="2D2D2D"/>
                </a:solidFill>
                <a:effectLst/>
              </a:rPr>
              <a:t>PayING</a:t>
            </a:r>
            <a:r>
              <a:rPr lang="en-US" sz="2100" i="0" cap="all" dirty="0">
                <a:solidFill>
                  <a:srgbClr val="2D2D2D"/>
                </a:solidFill>
                <a:effectLst/>
              </a:rPr>
              <a:t> off debt</a:t>
            </a:r>
          </a:p>
          <a:p>
            <a:r>
              <a:rPr lang="en-US" sz="2100" i="0" cap="all" dirty="0">
                <a:solidFill>
                  <a:srgbClr val="2D2D2D"/>
                </a:solidFill>
                <a:effectLst/>
              </a:rPr>
              <a:t>MAKES preparing taxes EASIER</a:t>
            </a:r>
          </a:p>
          <a:p>
            <a:r>
              <a:rPr lang="en-US" sz="2100" i="0" cap="all" dirty="0">
                <a:solidFill>
                  <a:srgbClr val="2D2D2D"/>
                </a:solidFill>
                <a:effectLst/>
              </a:rPr>
              <a:t>HELPS WITH Making large financial decisions</a:t>
            </a:r>
          </a:p>
          <a:p>
            <a:r>
              <a:rPr lang="en-US" sz="2100" cap="all" dirty="0">
                <a:solidFill>
                  <a:srgbClr val="2D2D2D"/>
                </a:solidFill>
              </a:rPr>
              <a:t>HELPS WITH Saving for retirement</a:t>
            </a:r>
            <a:endParaRPr lang="en-US" sz="2100" i="0" cap="all" dirty="0">
              <a:solidFill>
                <a:srgbClr val="2D2D2D"/>
              </a:solidFill>
              <a:effectLst/>
            </a:endParaRPr>
          </a:p>
          <a:p>
            <a:endParaRPr lang="en-US" b="1" i="0" dirty="0">
              <a:solidFill>
                <a:srgbClr val="2D2D2D"/>
              </a:solidFill>
              <a:effectLst/>
              <a:latin typeface="Noto Sans" panose="020B0502040504020204" pitchFamily="34" charset="0"/>
            </a:endParaRPr>
          </a:p>
          <a:p>
            <a:endParaRPr lang="en-US" dirty="0"/>
          </a:p>
        </p:txBody>
      </p:sp>
    </p:spTree>
    <p:extLst>
      <p:ext uri="{BB962C8B-B14F-4D97-AF65-F5344CB8AC3E}">
        <p14:creationId xmlns:p14="http://schemas.microsoft.com/office/powerpoint/2010/main" val="329486855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BF1A4-11E8-4AA7-ACE3-9E42E6808E32}"/>
              </a:ext>
            </a:extLst>
          </p:cNvPr>
          <p:cNvSpPr>
            <a:spLocks noGrp="1"/>
          </p:cNvSpPr>
          <p:nvPr>
            <p:ph type="title"/>
          </p:nvPr>
        </p:nvSpPr>
        <p:spPr/>
        <p:txBody>
          <a:bodyPr/>
          <a:lstStyle/>
          <a:p>
            <a:pPr algn="ctr"/>
            <a:r>
              <a:rPr lang="en-US" dirty="0"/>
              <a:t>LEARN TO SAY NO TO YOURSELF AND YOUR FAMILY</a:t>
            </a:r>
          </a:p>
        </p:txBody>
      </p:sp>
      <p:sp>
        <p:nvSpPr>
          <p:cNvPr id="3" name="Content Placeholder 2">
            <a:extLst>
              <a:ext uri="{FF2B5EF4-FFF2-40B4-BE49-F238E27FC236}">
                <a16:creationId xmlns:a16="http://schemas.microsoft.com/office/drawing/2014/main" id="{B5626279-7284-7D00-9DD1-84D1EC4F0871}"/>
              </a:ext>
            </a:extLst>
          </p:cNvPr>
          <p:cNvSpPr>
            <a:spLocks noGrp="1"/>
          </p:cNvSpPr>
          <p:nvPr>
            <p:ph idx="1"/>
          </p:nvPr>
        </p:nvSpPr>
        <p:spPr>
          <a:xfrm>
            <a:off x="609598" y="1828800"/>
            <a:ext cx="7467602" cy="4800600"/>
          </a:xfrm>
        </p:spPr>
        <p:txBody>
          <a:bodyPr>
            <a:normAutofit fontScale="92500" lnSpcReduction="10000"/>
          </a:bodyPr>
          <a:lstStyle/>
          <a:p>
            <a:r>
              <a:rPr lang="en-US" b="1" i="0" dirty="0">
                <a:solidFill>
                  <a:srgbClr val="3B3E3F"/>
                </a:solidFill>
                <a:effectLst/>
                <a:latin typeface="Open Sans" panose="020B0606030504020204" pitchFamily="34" charset="0"/>
              </a:rPr>
              <a:t>Don’t talk to salespeople unless you initiated the conversation.</a:t>
            </a:r>
          </a:p>
          <a:p>
            <a:r>
              <a:rPr lang="en-US" b="1" i="0" dirty="0">
                <a:solidFill>
                  <a:srgbClr val="3B3E3F"/>
                </a:solidFill>
                <a:effectLst/>
                <a:latin typeface="Open Sans" panose="020B0606030504020204" pitchFamily="34" charset="0"/>
              </a:rPr>
              <a:t>Don’t take freebies from salespeople.</a:t>
            </a:r>
          </a:p>
          <a:p>
            <a:r>
              <a:rPr lang="en-US" b="1" i="0" dirty="0">
                <a:solidFill>
                  <a:srgbClr val="3B3E3F"/>
                </a:solidFill>
                <a:effectLst/>
                <a:latin typeface="Open Sans" panose="020B0606030504020204" pitchFamily="34" charset="0"/>
              </a:rPr>
              <a:t>Clean and straighten your closet/cupboards/pantry before you go shopping.</a:t>
            </a:r>
          </a:p>
          <a:p>
            <a:r>
              <a:rPr lang="en-US" b="1" i="0" dirty="0">
                <a:solidFill>
                  <a:srgbClr val="3B3E3F"/>
                </a:solidFill>
                <a:effectLst/>
                <a:latin typeface="Open Sans" panose="020B0606030504020204" pitchFamily="34" charset="0"/>
              </a:rPr>
              <a:t>Cut down on trips to the mall, the big box stores, or any other place where you spend money.</a:t>
            </a:r>
          </a:p>
          <a:p>
            <a:r>
              <a:rPr lang="en-US" b="1" i="0" dirty="0">
                <a:solidFill>
                  <a:srgbClr val="3B3E3F"/>
                </a:solidFill>
                <a:effectLst/>
                <a:latin typeface="Open Sans" panose="020B0606030504020204" pitchFamily="34" charset="0"/>
              </a:rPr>
              <a:t>Shop online but buy only what you need.  Don’t window shop online.</a:t>
            </a:r>
          </a:p>
          <a:p>
            <a:r>
              <a:rPr lang="en-US" b="1" i="0" dirty="0">
                <a:solidFill>
                  <a:srgbClr val="3B3E3F"/>
                </a:solidFill>
                <a:effectLst/>
                <a:latin typeface="Open Sans" panose="020B0606030504020204" pitchFamily="34" charset="0"/>
              </a:rPr>
              <a:t>Make an unbreakable rule to never buy anything from solicitors at your front door or by phone.</a:t>
            </a:r>
          </a:p>
          <a:p>
            <a:r>
              <a:rPr lang="en-US" b="1" i="0" dirty="0">
                <a:solidFill>
                  <a:srgbClr val="3B3E3F"/>
                </a:solidFill>
                <a:effectLst/>
                <a:latin typeface="Open Sans" panose="020B0606030504020204" pitchFamily="34" charset="0"/>
              </a:rPr>
              <a:t>Before buying something, consider how you’ll feel about this purchase in one month or one year.</a:t>
            </a:r>
          </a:p>
          <a:p>
            <a:r>
              <a:rPr lang="en-US" b="1" i="0" dirty="0">
                <a:solidFill>
                  <a:srgbClr val="3B3E3F"/>
                </a:solidFill>
                <a:effectLst/>
                <a:latin typeface="Open Sans" panose="020B0606030504020204" pitchFamily="34" charset="0"/>
              </a:rPr>
              <a:t>Treat yourself without spending money.</a:t>
            </a:r>
          </a:p>
          <a:p>
            <a:r>
              <a:rPr lang="en-US" b="1" i="0" dirty="0">
                <a:solidFill>
                  <a:srgbClr val="3B3E3F"/>
                </a:solidFill>
                <a:effectLst/>
                <a:latin typeface="Open Sans" panose="020B0606030504020204" pitchFamily="34" charset="0"/>
              </a:rPr>
              <a:t>Let a smart shopper mentor you.</a:t>
            </a:r>
          </a:p>
          <a:p>
            <a:r>
              <a:rPr lang="en-US" b="1" dirty="0">
                <a:solidFill>
                  <a:srgbClr val="3B3E3F"/>
                </a:solidFill>
                <a:latin typeface="Open Sans" panose="020B0606030504020204" pitchFamily="34" charset="0"/>
              </a:rPr>
              <a:t>Keep your eyes on your goals.</a:t>
            </a:r>
            <a:endParaRPr lang="en-US" b="1" i="0" dirty="0">
              <a:solidFill>
                <a:srgbClr val="3B3E3F"/>
              </a:solidFill>
              <a:effectLst/>
              <a:latin typeface="Open Sans" panose="020B0606030504020204" pitchFamily="34" charset="0"/>
            </a:endParaRPr>
          </a:p>
          <a:p>
            <a:endParaRPr lang="en-US" b="1" i="0" dirty="0">
              <a:solidFill>
                <a:srgbClr val="3B3E3F"/>
              </a:solidFill>
              <a:effectLst/>
              <a:latin typeface="Open Sans" panose="020B0606030504020204" pitchFamily="34" charset="0"/>
            </a:endParaRPr>
          </a:p>
          <a:p>
            <a:endParaRPr lang="en-US" dirty="0"/>
          </a:p>
        </p:txBody>
      </p:sp>
    </p:spTree>
    <p:extLst>
      <p:ext uri="{BB962C8B-B14F-4D97-AF65-F5344CB8AC3E}">
        <p14:creationId xmlns:p14="http://schemas.microsoft.com/office/powerpoint/2010/main" val="180235612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86A3C-BEB7-747C-BC98-0F267072C781}"/>
              </a:ext>
            </a:extLst>
          </p:cNvPr>
          <p:cNvSpPr>
            <a:spLocks noGrp="1"/>
          </p:cNvSpPr>
          <p:nvPr>
            <p:ph type="title"/>
          </p:nvPr>
        </p:nvSpPr>
        <p:spPr/>
        <p:txBody>
          <a:bodyPr>
            <a:normAutofit fontScale="90000"/>
          </a:bodyPr>
          <a:lstStyle/>
          <a:p>
            <a:pPr algn="ctr"/>
            <a:r>
              <a:rPr lang="en-US" dirty="0"/>
              <a:t>BE MODEST WHEN ESTIMATING YOUR RETURN ON INVESTMENTS</a:t>
            </a:r>
          </a:p>
        </p:txBody>
      </p:sp>
      <p:sp>
        <p:nvSpPr>
          <p:cNvPr id="3" name="Content Placeholder 2">
            <a:extLst>
              <a:ext uri="{FF2B5EF4-FFF2-40B4-BE49-F238E27FC236}">
                <a16:creationId xmlns:a16="http://schemas.microsoft.com/office/drawing/2014/main" id="{A0FFC3CB-90AF-84CA-178C-89E4484CFF06}"/>
              </a:ext>
            </a:extLst>
          </p:cNvPr>
          <p:cNvSpPr>
            <a:spLocks noGrp="1"/>
          </p:cNvSpPr>
          <p:nvPr>
            <p:ph idx="1"/>
          </p:nvPr>
        </p:nvSpPr>
        <p:spPr/>
        <p:txBody>
          <a:bodyPr>
            <a:normAutofit lnSpcReduction="10000"/>
          </a:bodyPr>
          <a:lstStyle/>
          <a:p>
            <a:r>
              <a:rPr lang="en-US" b="0" i="0" cap="all" dirty="0">
                <a:solidFill>
                  <a:srgbClr val="111111"/>
                </a:solidFill>
                <a:effectLst/>
                <a:latin typeface="Roboto" panose="02000000000000000000" pitchFamily="2" charset="0"/>
              </a:rPr>
              <a:t>Since 1932, bear markets have occurred, on average, </a:t>
            </a:r>
            <a:r>
              <a:rPr lang="en-US" b="1" i="0" cap="all" dirty="0">
                <a:solidFill>
                  <a:srgbClr val="111111"/>
                </a:solidFill>
                <a:effectLst/>
                <a:latin typeface="Roboto" panose="02000000000000000000" pitchFamily="2" charset="0"/>
              </a:rPr>
              <a:t>every 56 months</a:t>
            </a:r>
            <a:r>
              <a:rPr lang="en-US" b="0" i="0" cap="all" dirty="0">
                <a:solidFill>
                  <a:srgbClr val="111111"/>
                </a:solidFill>
                <a:effectLst/>
                <a:latin typeface="Roboto" panose="02000000000000000000" pitchFamily="2" charset="0"/>
              </a:rPr>
              <a:t> (about four years and eight months), according to S&amp;P Dow Jones Indices</a:t>
            </a:r>
            <a:r>
              <a:rPr lang="en-US" b="0" i="0" dirty="0">
                <a:solidFill>
                  <a:srgbClr val="111111"/>
                </a:solidFill>
                <a:effectLst/>
                <a:latin typeface="Roboto" panose="02000000000000000000" pitchFamily="2" charset="0"/>
              </a:rPr>
              <a:t>.</a:t>
            </a:r>
            <a:endParaRPr lang="en-US" dirty="0"/>
          </a:p>
          <a:p>
            <a:r>
              <a:rPr lang="en-US" dirty="0"/>
              <a:t>KNOW THE STATISTICS</a:t>
            </a:r>
          </a:p>
          <a:p>
            <a:pPr lvl="1">
              <a:buFont typeface="Arial" panose="020B0604020202020204" pitchFamily="34" charset="0"/>
              <a:buChar char="•"/>
            </a:pPr>
            <a:r>
              <a:rPr lang="en-US" b="0" i="0" dirty="0">
                <a:solidFill>
                  <a:srgbClr val="666666"/>
                </a:solidFill>
                <a:effectLst/>
                <a:latin typeface="Roboto" panose="02000000000000000000" pitchFamily="2" charset="0"/>
              </a:rPr>
              <a:t>5.75% average annual return</a:t>
            </a:r>
          </a:p>
          <a:p>
            <a:pPr lvl="1">
              <a:buFont typeface="Arial" panose="020B0604020202020204" pitchFamily="34" charset="0"/>
              <a:buChar char="•"/>
            </a:pPr>
            <a:r>
              <a:rPr lang="en-US" b="0" i="0" dirty="0">
                <a:solidFill>
                  <a:srgbClr val="666666"/>
                </a:solidFill>
                <a:effectLst/>
                <a:latin typeface="Roboto" panose="02000000000000000000" pitchFamily="2" charset="0"/>
              </a:rPr>
              <a:t>2.92% average for the worst 20-year period</a:t>
            </a:r>
          </a:p>
          <a:p>
            <a:pPr lvl="1">
              <a:buFont typeface="Arial" panose="020B0604020202020204" pitchFamily="34" charset="0"/>
              <a:buChar char="•"/>
            </a:pPr>
            <a:r>
              <a:rPr lang="en-US" b="0" i="0" dirty="0">
                <a:solidFill>
                  <a:srgbClr val="666666"/>
                </a:solidFill>
                <a:effectLst/>
                <a:latin typeface="Roboto" panose="02000000000000000000" pitchFamily="2" charset="0"/>
              </a:rPr>
              <a:t>10.98% average for the best 20-year period</a:t>
            </a:r>
            <a:endParaRPr lang="en-US" dirty="0"/>
          </a:p>
          <a:p>
            <a:r>
              <a:rPr lang="en-US" dirty="0"/>
              <a:t>UNDERSTAND THE POWER OF DOWNSIDE PROTECTION</a:t>
            </a:r>
          </a:p>
          <a:p>
            <a:r>
              <a:rPr lang="en-US" dirty="0"/>
              <a:t>KNOW THAT A 30% LOSS IN THE MARKET REQUIRES A 43% INCREASE TO GET YOUR INVESTMENT BACK TO WHERE IT WAS.</a:t>
            </a:r>
          </a:p>
        </p:txBody>
      </p:sp>
    </p:spTree>
    <p:extLst>
      <p:ext uri="{BB962C8B-B14F-4D97-AF65-F5344CB8AC3E}">
        <p14:creationId xmlns:p14="http://schemas.microsoft.com/office/powerpoint/2010/main" val="7221266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5EBC9-DD31-6C60-0C5B-1EDFE219A57D}"/>
              </a:ext>
            </a:extLst>
          </p:cNvPr>
          <p:cNvSpPr>
            <a:spLocks noGrp="1"/>
          </p:cNvSpPr>
          <p:nvPr>
            <p:ph type="title"/>
          </p:nvPr>
        </p:nvSpPr>
        <p:spPr>
          <a:xfrm>
            <a:off x="1143000" y="533400"/>
            <a:ext cx="6347713" cy="1320800"/>
          </a:xfrm>
        </p:spPr>
        <p:txBody>
          <a:bodyPr/>
          <a:lstStyle/>
          <a:p>
            <a:pPr algn="ctr"/>
            <a:r>
              <a:rPr lang="en-US" dirty="0"/>
              <a:t>MANAGE YOUR DEBT</a:t>
            </a:r>
          </a:p>
        </p:txBody>
      </p:sp>
      <p:sp>
        <p:nvSpPr>
          <p:cNvPr id="3" name="Content Placeholder 2">
            <a:extLst>
              <a:ext uri="{FF2B5EF4-FFF2-40B4-BE49-F238E27FC236}">
                <a16:creationId xmlns:a16="http://schemas.microsoft.com/office/drawing/2014/main" id="{58F12F58-1CD0-4557-6887-4D76CDF7FBE9}"/>
              </a:ext>
            </a:extLst>
          </p:cNvPr>
          <p:cNvSpPr>
            <a:spLocks noGrp="1"/>
          </p:cNvSpPr>
          <p:nvPr>
            <p:ph idx="1"/>
          </p:nvPr>
        </p:nvSpPr>
        <p:spPr>
          <a:xfrm>
            <a:off x="990600" y="1488613"/>
            <a:ext cx="6858000" cy="4683587"/>
          </a:xfrm>
        </p:spPr>
        <p:txBody>
          <a:bodyPr>
            <a:normAutofit lnSpcReduction="10000"/>
          </a:bodyPr>
          <a:lstStyle/>
          <a:p>
            <a:r>
              <a:rPr lang="en-US" dirty="0"/>
              <a:t>STOP MAKING DEBTS. PAY CASH FOR WHAT YOU NEED</a:t>
            </a:r>
          </a:p>
          <a:p>
            <a:r>
              <a:rPr lang="en-US" dirty="0"/>
              <a:t>MAKE A LIST OF WHAT YOU OWE AND THE PAYMENTS YOU ARE REQUIRED TO MAKE</a:t>
            </a:r>
          </a:p>
          <a:p>
            <a:r>
              <a:rPr lang="en-US" dirty="0"/>
              <a:t>SEPARATE THE UNSECURED DEBT LIKE CREDIT CARD DEBT AND STUDENT LOANS</a:t>
            </a:r>
          </a:p>
          <a:p>
            <a:r>
              <a:rPr lang="en-US" dirty="0"/>
              <a:t>PAY OFF THE HIGHEST INTEREST DEBT FIRST</a:t>
            </a:r>
          </a:p>
          <a:p>
            <a:r>
              <a:rPr lang="en-US" dirty="0"/>
              <a:t>APPLY THAT MONEY TO NEXT HIGHEST INSTEREST DEBT UNTIL IT IS PAID</a:t>
            </a:r>
          </a:p>
          <a:p>
            <a:r>
              <a:rPr lang="en-US" dirty="0"/>
              <a:t>BEGIN TO PAY MORE THAN THE MINIMUM</a:t>
            </a:r>
          </a:p>
          <a:p>
            <a:r>
              <a:rPr lang="en-US" dirty="0"/>
              <a:t>PAY EXTRA ON YOUR HOUSE  AND CAR PRINCIPALS</a:t>
            </a:r>
          </a:p>
          <a:p>
            <a:r>
              <a:rPr lang="en-US" dirty="0"/>
              <a:t>BEGIN A SAVING ACCOUNT AS YOU HAVE MONEY</a:t>
            </a:r>
          </a:p>
          <a:p>
            <a:r>
              <a:rPr lang="en-US" dirty="0"/>
              <a:t>WHEN MONEY IS FREED UP, SAVE SYSTEMATICALLY.</a:t>
            </a:r>
          </a:p>
          <a:p>
            <a:r>
              <a:rPr lang="en-US" dirty="0"/>
              <a:t>IMMEDIATELY STOP IMPULSE BUYING</a:t>
            </a:r>
          </a:p>
          <a:p>
            <a:endParaRPr lang="en-US" dirty="0"/>
          </a:p>
          <a:p>
            <a:endParaRPr lang="en-US" dirty="0"/>
          </a:p>
        </p:txBody>
      </p:sp>
    </p:spTree>
    <p:extLst>
      <p:ext uri="{BB962C8B-B14F-4D97-AF65-F5344CB8AC3E}">
        <p14:creationId xmlns:p14="http://schemas.microsoft.com/office/powerpoint/2010/main" val="148287106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92F8A-268C-50F2-2BAD-5E45832110F1}"/>
              </a:ext>
            </a:extLst>
          </p:cNvPr>
          <p:cNvSpPr>
            <a:spLocks noGrp="1"/>
          </p:cNvSpPr>
          <p:nvPr>
            <p:ph type="title"/>
          </p:nvPr>
        </p:nvSpPr>
        <p:spPr>
          <a:xfrm>
            <a:off x="609599" y="609600"/>
            <a:ext cx="6934201" cy="1320800"/>
          </a:xfrm>
        </p:spPr>
        <p:txBody>
          <a:bodyPr/>
          <a:lstStyle/>
          <a:p>
            <a:pPr algn="ctr"/>
            <a:r>
              <a:rPr lang="en-US" dirty="0"/>
              <a:t>MAXIMIZE EMPLOYEE BENEFITS</a:t>
            </a:r>
          </a:p>
        </p:txBody>
      </p:sp>
      <p:sp>
        <p:nvSpPr>
          <p:cNvPr id="3" name="Content Placeholder 2">
            <a:extLst>
              <a:ext uri="{FF2B5EF4-FFF2-40B4-BE49-F238E27FC236}">
                <a16:creationId xmlns:a16="http://schemas.microsoft.com/office/drawing/2014/main" id="{64DCE768-58C6-66EA-F86E-5143E1FCE619}"/>
              </a:ext>
            </a:extLst>
          </p:cNvPr>
          <p:cNvSpPr>
            <a:spLocks noGrp="1"/>
          </p:cNvSpPr>
          <p:nvPr>
            <p:ph idx="1"/>
          </p:nvPr>
        </p:nvSpPr>
        <p:spPr>
          <a:xfrm>
            <a:off x="647698" y="1930400"/>
            <a:ext cx="6858001" cy="3880773"/>
          </a:xfrm>
        </p:spPr>
        <p:txBody>
          <a:bodyPr/>
          <a:lstStyle/>
          <a:p>
            <a:pPr algn="l"/>
            <a:r>
              <a:rPr lang="en-US" i="0" cap="all" dirty="0">
                <a:solidFill>
                  <a:srgbClr val="333333"/>
                </a:solidFill>
                <a:effectLst/>
              </a:rPr>
              <a:t>Take time to investigate WHAT BENEFITS ARE OFFERED.</a:t>
            </a:r>
          </a:p>
          <a:p>
            <a:r>
              <a:rPr lang="en-US" dirty="0"/>
              <a:t>TAKE ADVANTAGE OF EMPLOYER MATCH PLANS</a:t>
            </a:r>
          </a:p>
          <a:p>
            <a:r>
              <a:rPr lang="en-US" dirty="0"/>
              <a:t>SEE IF THE EMPLOYER HAS A PLAN THAT CAN SAVE TAX MONEY.</a:t>
            </a:r>
          </a:p>
          <a:p>
            <a:r>
              <a:rPr lang="en-US" dirty="0"/>
              <a:t>REMEMBER THAT GROUP PLANS ARE OFTEN LESS EXPENSE</a:t>
            </a:r>
          </a:p>
          <a:p>
            <a:r>
              <a:rPr lang="en-US" dirty="0"/>
              <a:t>DROP THOSE PLANS YOU PAY FOR BUT ARE NOT UTILIZING</a:t>
            </a:r>
          </a:p>
          <a:p>
            <a:r>
              <a:rPr lang="en-US" dirty="0"/>
              <a:t>PARTICIPATE IN THE COMPANY WELLNESS PLAN</a:t>
            </a:r>
          </a:p>
          <a:p>
            <a:r>
              <a:rPr lang="en-US" dirty="0"/>
              <a:t>ASK QUESTIONS OF THE EMPLOYER</a:t>
            </a:r>
          </a:p>
        </p:txBody>
      </p:sp>
    </p:spTree>
    <p:extLst>
      <p:ext uri="{BB962C8B-B14F-4D97-AF65-F5344CB8AC3E}">
        <p14:creationId xmlns:p14="http://schemas.microsoft.com/office/powerpoint/2010/main" val="219814514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D8222-07DA-250C-49AF-11DC04B65CDF}"/>
              </a:ext>
            </a:extLst>
          </p:cNvPr>
          <p:cNvSpPr>
            <a:spLocks noGrp="1"/>
          </p:cNvSpPr>
          <p:nvPr>
            <p:ph type="title"/>
          </p:nvPr>
        </p:nvSpPr>
        <p:spPr>
          <a:xfrm>
            <a:off x="914400" y="457200"/>
            <a:ext cx="6347713" cy="762000"/>
          </a:xfrm>
        </p:spPr>
        <p:txBody>
          <a:bodyPr/>
          <a:lstStyle/>
          <a:p>
            <a:pPr algn="ctr"/>
            <a:r>
              <a:rPr lang="en-US" dirty="0"/>
              <a:t>UNDERSTAND YOUR PAYCHECK</a:t>
            </a:r>
          </a:p>
        </p:txBody>
      </p:sp>
      <p:sp>
        <p:nvSpPr>
          <p:cNvPr id="3" name="Content Placeholder 2">
            <a:extLst>
              <a:ext uri="{FF2B5EF4-FFF2-40B4-BE49-F238E27FC236}">
                <a16:creationId xmlns:a16="http://schemas.microsoft.com/office/drawing/2014/main" id="{CBE34CC3-695B-F0F9-F030-47541F3EE620}"/>
              </a:ext>
            </a:extLst>
          </p:cNvPr>
          <p:cNvSpPr>
            <a:spLocks noGrp="1"/>
          </p:cNvSpPr>
          <p:nvPr>
            <p:ph idx="1"/>
          </p:nvPr>
        </p:nvSpPr>
        <p:spPr/>
        <p:txBody>
          <a:bodyPr>
            <a:normAutofit fontScale="92500" lnSpcReduction="10000"/>
          </a:bodyPr>
          <a:lstStyle/>
          <a:p>
            <a:pPr marL="0" indent="0">
              <a:buNone/>
            </a:pPr>
            <a:r>
              <a:rPr lang="en-US" dirty="0"/>
              <a:t>OFTEN PEOPLE HAVE DEDUCTIONS COMING OUT FOR THINGS THEY SIGNED UP FOR YEARS AGO AND FORGOT ABOUT.</a:t>
            </a:r>
          </a:p>
          <a:p>
            <a:pPr algn="l">
              <a:buFont typeface="Arial" panose="020B0604020202020204" pitchFamily="34" charset="0"/>
              <a:buChar char="•"/>
            </a:pPr>
            <a:r>
              <a:rPr lang="en-US" b="0" i="0" dirty="0">
                <a:solidFill>
                  <a:srgbClr val="666666"/>
                </a:solidFill>
                <a:effectLst/>
                <a:latin typeface="Roboto" panose="02000000000000000000" pitchFamily="2" charset="0"/>
              </a:rPr>
              <a:t>Gross wages (the amount you earn before deductions)</a:t>
            </a:r>
          </a:p>
          <a:p>
            <a:pPr algn="l">
              <a:buFont typeface="Arial" panose="020B0604020202020204" pitchFamily="34" charset="0"/>
              <a:buChar char="•"/>
            </a:pPr>
            <a:r>
              <a:rPr lang="en-US" b="0" i="0" dirty="0">
                <a:solidFill>
                  <a:srgbClr val="666666"/>
                </a:solidFill>
                <a:effectLst/>
                <a:latin typeface="Roboto" panose="02000000000000000000" pitchFamily="2" charset="0"/>
              </a:rPr>
              <a:t>Tax deductions (federal, state, and local taxes, Social Security, Medicare)</a:t>
            </a:r>
          </a:p>
          <a:p>
            <a:pPr algn="l">
              <a:buFont typeface="Arial" panose="020B0604020202020204" pitchFamily="34" charset="0"/>
              <a:buChar char="•"/>
            </a:pPr>
            <a:r>
              <a:rPr lang="en-US" b="1" i="0" dirty="0">
                <a:solidFill>
                  <a:srgbClr val="666666"/>
                </a:solidFill>
                <a:effectLst/>
                <a:latin typeface="Roboto" panose="02000000000000000000" pitchFamily="2" charset="0"/>
              </a:rPr>
              <a:t>Other deductions </a:t>
            </a:r>
            <a:r>
              <a:rPr lang="en-US" b="0" i="0" dirty="0">
                <a:solidFill>
                  <a:srgbClr val="666666"/>
                </a:solidFill>
                <a:effectLst/>
                <a:latin typeface="Roboto" panose="02000000000000000000" pitchFamily="2" charset="0"/>
              </a:rPr>
              <a:t>(health insurance, life insurance, 401k)</a:t>
            </a:r>
          </a:p>
          <a:p>
            <a:pPr algn="l">
              <a:buFont typeface="Arial" panose="020B0604020202020204" pitchFamily="34" charset="0"/>
              <a:buChar char="•"/>
            </a:pPr>
            <a:r>
              <a:rPr lang="en-US" b="0" i="0" dirty="0">
                <a:solidFill>
                  <a:srgbClr val="666666"/>
                </a:solidFill>
                <a:effectLst/>
                <a:latin typeface="Roboto" panose="02000000000000000000" pitchFamily="2" charset="0"/>
              </a:rPr>
              <a:t>Net pay (the amount of pay you "take home" after deductions)</a:t>
            </a:r>
          </a:p>
          <a:p>
            <a:r>
              <a:rPr lang="en-US" dirty="0"/>
              <a:t>LOOK AT THE DEDUCTIONS ON YOUR CHECK STUB</a:t>
            </a:r>
          </a:p>
          <a:p>
            <a:r>
              <a:rPr lang="en-US" dirty="0"/>
              <a:t>FIND OUT WHAT THOSE DEDUCTIONS ARE GETTING YOU</a:t>
            </a:r>
          </a:p>
          <a:p>
            <a:r>
              <a:rPr lang="en-US" dirty="0"/>
              <a:t>IF YOU ARE NOT UTILIZING WHAT THE DEDUCTION IS PROVIDING, CANCEL THE DEDUCTION</a:t>
            </a:r>
          </a:p>
          <a:p>
            <a:endParaRPr lang="en-US" dirty="0"/>
          </a:p>
        </p:txBody>
      </p:sp>
    </p:spTree>
    <p:extLst>
      <p:ext uri="{BB962C8B-B14F-4D97-AF65-F5344CB8AC3E}">
        <p14:creationId xmlns:p14="http://schemas.microsoft.com/office/powerpoint/2010/main" val="386145558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491B04C-8EE4-BBBB-9B3D-34B30BC8FE28}"/>
              </a:ext>
            </a:extLst>
          </p:cNvPr>
          <p:cNvSpPr txBox="1"/>
          <p:nvPr/>
        </p:nvSpPr>
        <p:spPr>
          <a:xfrm>
            <a:off x="1905000" y="1828800"/>
            <a:ext cx="5334000" cy="923330"/>
          </a:xfrm>
          <a:prstGeom prst="rect">
            <a:avLst/>
          </a:prstGeom>
          <a:noFill/>
        </p:spPr>
        <p:txBody>
          <a:bodyPr wrap="square" rtlCol="0">
            <a:spAutoFit/>
          </a:bodyPr>
          <a:lstStyle/>
          <a:p>
            <a:pPr algn="ctr"/>
            <a:r>
              <a:rPr lang="en-US" dirty="0"/>
              <a:t>END OF SESSION ONE</a:t>
            </a:r>
          </a:p>
          <a:p>
            <a:pPr algn="ctr"/>
            <a:endParaRPr lang="en-US" dirty="0"/>
          </a:p>
          <a:p>
            <a:pPr algn="ctr"/>
            <a:endParaRPr lang="en-US" dirty="0"/>
          </a:p>
        </p:txBody>
      </p:sp>
    </p:spTree>
    <p:extLst>
      <p:ext uri="{BB962C8B-B14F-4D97-AF65-F5344CB8AC3E}">
        <p14:creationId xmlns:p14="http://schemas.microsoft.com/office/powerpoint/2010/main" val="356998243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5" name="Picture 4" descr="Blue robin eggs">
            <a:extLst>
              <a:ext uri="{FF2B5EF4-FFF2-40B4-BE49-F238E27FC236}">
                <a16:creationId xmlns:a16="http://schemas.microsoft.com/office/drawing/2014/main" id="{92A30F0E-3E96-48DF-9F58-2B9E5607C93D}"/>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10596" r="402" b="-2"/>
          <a:stretch/>
        </p:blipFill>
        <p:spPr>
          <a:xfrm>
            <a:off x="20" y="1"/>
            <a:ext cx="9143980" cy="6857999"/>
          </a:xfrm>
          <a:prstGeom prst="rect">
            <a:avLst/>
          </a:prstGeom>
        </p:spPr>
      </p:pic>
      <p:sp>
        <p:nvSpPr>
          <p:cNvPr id="2" name="Title 1">
            <a:extLst>
              <a:ext uri="{FF2B5EF4-FFF2-40B4-BE49-F238E27FC236}">
                <a16:creationId xmlns:a16="http://schemas.microsoft.com/office/drawing/2014/main" id="{12111EC6-3F6A-477A-B6A8-4996CD118BFF}"/>
              </a:ext>
            </a:extLst>
          </p:cNvPr>
          <p:cNvSpPr>
            <a:spLocks noGrp="1"/>
          </p:cNvSpPr>
          <p:nvPr>
            <p:ph type="ctrTitle"/>
          </p:nvPr>
        </p:nvSpPr>
        <p:spPr>
          <a:xfrm>
            <a:off x="1143000" y="1122362"/>
            <a:ext cx="7315200" cy="2900518"/>
          </a:xfrm>
        </p:spPr>
        <p:txBody>
          <a:bodyPr>
            <a:normAutofit/>
          </a:bodyPr>
          <a:lstStyle/>
          <a:p>
            <a:pPr algn="ctr"/>
            <a:r>
              <a:rPr lang="en-US" dirty="0">
                <a:solidFill>
                  <a:srgbClr val="FFFFFF"/>
                </a:solidFill>
              </a:rPr>
              <a:t>PRACTICAL SOLUTIONS BASED ON RECOGNIZED PRINCIPLES</a:t>
            </a:r>
          </a:p>
        </p:txBody>
      </p:sp>
      <p:sp>
        <p:nvSpPr>
          <p:cNvPr id="3" name="Subtitle 2">
            <a:extLst>
              <a:ext uri="{FF2B5EF4-FFF2-40B4-BE49-F238E27FC236}">
                <a16:creationId xmlns:a16="http://schemas.microsoft.com/office/drawing/2014/main" id="{E7F5FEBE-FD93-47DC-BA6E-742C413C80CF}"/>
              </a:ext>
            </a:extLst>
          </p:cNvPr>
          <p:cNvSpPr>
            <a:spLocks noGrp="1"/>
          </p:cNvSpPr>
          <p:nvPr>
            <p:ph type="subTitle" idx="1"/>
          </p:nvPr>
        </p:nvSpPr>
        <p:spPr>
          <a:xfrm>
            <a:off x="1143000" y="4159404"/>
            <a:ext cx="6858000" cy="1098395"/>
          </a:xfrm>
        </p:spPr>
        <p:txBody>
          <a:bodyPr>
            <a:normAutofit/>
          </a:bodyPr>
          <a:lstStyle/>
          <a:p>
            <a:r>
              <a:rPr lang="en-US" dirty="0">
                <a:solidFill>
                  <a:srgbClr val="FFFFFF"/>
                </a:solidFill>
              </a:rPr>
              <a:t>THINGS WORTH REMEMBERING</a:t>
            </a:r>
          </a:p>
        </p:txBody>
      </p:sp>
    </p:spTree>
    <p:extLst>
      <p:ext uri="{BB962C8B-B14F-4D97-AF65-F5344CB8AC3E}">
        <p14:creationId xmlns:p14="http://schemas.microsoft.com/office/powerpoint/2010/main" val="205520322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8058150" cy="1325563"/>
          </a:xfrm>
        </p:spPr>
        <p:txBody>
          <a:bodyPr>
            <a:normAutofit/>
          </a:bodyPr>
          <a:lstStyle/>
          <a:p>
            <a:pPr>
              <a:lnSpc>
                <a:spcPct val="90000"/>
              </a:lnSpc>
            </a:pPr>
            <a:r>
              <a:rPr lang="en-US" b="1" dirty="0">
                <a:solidFill>
                  <a:srgbClr val="FF0000"/>
                </a:solidFill>
              </a:rPr>
              <a:t>WHAT CONCERNS DO AMERICAN FAMILIES HAVE?</a:t>
            </a:r>
          </a:p>
        </p:txBody>
      </p:sp>
      <p:graphicFrame>
        <p:nvGraphicFramePr>
          <p:cNvPr id="5" name="Content Placeholder 2">
            <a:extLst>
              <a:ext uri="{FF2B5EF4-FFF2-40B4-BE49-F238E27FC236}">
                <a16:creationId xmlns:a16="http://schemas.microsoft.com/office/drawing/2014/main" id="{3BA5662D-7688-41F7-A63C-0BEED404C472}"/>
              </a:ext>
            </a:extLst>
          </p:cNvPr>
          <p:cNvGraphicFramePr>
            <a:graphicFrameLocks noGrp="1"/>
          </p:cNvGraphicFramePr>
          <p:nvPr>
            <p:ph idx="1"/>
            <p:extLst>
              <p:ext uri="{D42A27DB-BD31-4B8C-83A1-F6EECF244321}">
                <p14:modId xmlns:p14="http://schemas.microsoft.com/office/powerpoint/2010/main" val="1434602715"/>
              </p:ext>
            </p:extLst>
          </p:nvPr>
        </p:nvGraphicFramePr>
        <p:xfrm>
          <a:off x="628650" y="1825625"/>
          <a:ext cx="404502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4" name="Content Placeholder 2">
            <a:extLst>
              <a:ext uri="{FF2B5EF4-FFF2-40B4-BE49-F238E27FC236}">
                <a16:creationId xmlns:a16="http://schemas.microsoft.com/office/drawing/2014/main" id="{7902F7E8-0BEF-0140-E48E-EA49A9F11969}"/>
              </a:ext>
            </a:extLst>
          </p:cNvPr>
          <p:cNvGraphicFramePr>
            <a:graphicFrameLocks/>
          </p:cNvGraphicFramePr>
          <p:nvPr>
            <p:extLst>
              <p:ext uri="{D42A27DB-BD31-4B8C-83A1-F6EECF244321}">
                <p14:modId xmlns:p14="http://schemas.microsoft.com/office/powerpoint/2010/main" val="247685717"/>
              </p:ext>
            </p:extLst>
          </p:nvPr>
        </p:nvGraphicFramePr>
        <p:xfrm>
          <a:off x="4754002" y="1833534"/>
          <a:ext cx="4045020" cy="435133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24185913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1153572"/>
            <a:ext cx="2895599" cy="4461163"/>
          </a:xfrm>
        </p:spPr>
        <p:txBody>
          <a:bodyPr>
            <a:normAutofit/>
          </a:bodyPr>
          <a:lstStyle/>
          <a:p>
            <a:r>
              <a:rPr lang="en-US" sz="3700" b="1" dirty="0">
                <a:solidFill>
                  <a:srgbClr val="FF0000"/>
                </a:solidFill>
              </a:rPr>
              <a:t>NATIONAL STATISTICS</a:t>
            </a:r>
            <a:br>
              <a:rPr lang="en-US" sz="3700" b="1" dirty="0">
                <a:solidFill>
                  <a:srgbClr val="FF0000"/>
                </a:solidFill>
              </a:rPr>
            </a:br>
            <a:endParaRPr lang="en-US" sz="3700" b="1" dirty="0">
              <a:solidFill>
                <a:srgbClr val="FF0000"/>
              </a:solidFill>
            </a:endParaRPr>
          </a:p>
        </p:txBody>
      </p:sp>
      <p:sp>
        <p:nvSpPr>
          <p:cNvPr id="3" name="Content Placeholder 2"/>
          <p:cNvSpPr>
            <a:spLocks noGrp="1"/>
          </p:cNvSpPr>
          <p:nvPr>
            <p:ph idx="1"/>
          </p:nvPr>
        </p:nvSpPr>
        <p:spPr>
          <a:xfrm>
            <a:off x="3209924" y="457200"/>
            <a:ext cx="5467349" cy="5791200"/>
          </a:xfrm>
        </p:spPr>
        <p:txBody>
          <a:bodyPr anchor="ctr">
            <a:normAutofit/>
          </a:bodyPr>
          <a:lstStyle/>
          <a:p>
            <a:pPr>
              <a:lnSpc>
                <a:spcPct val="90000"/>
              </a:lnSpc>
              <a:spcBef>
                <a:spcPts val="0"/>
              </a:spcBef>
              <a:spcAft>
                <a:spcPts val="600"/>
              </a:spcAft>
            </a:pPr>
            <a:r>
              <a:rPr lang="en-US" sz="2400" b="1" dirty="0"/>
              <a:t>National debt is growing astronomically.</a:t>
            </a:r>
          </a:p>
          <a:p>
            <a:pPr marL="0" indent="0">
              <a:lnSpc>
                <a:spcPct val="90000"/>
              </a:lnSpc>
              <a:spcBef>
                <a:spcPts val="0"/>
              </a:spcBef>
              <a:spcAft>
                <a:spcPts val="600"/>
              </a:spcAft>
              <a:buNone/>
            </a:pPr>
            <a:r>
              <a:rPr lang="en-US" sz="2400" b="1" dirty="0"/>
              <a:t>12/20/2021-  $29,040,968,263,701</a:t>
            </a:r>
          </a:p>
          <a:p>
            <a:pPr marL="0" indent="0">
              <a:lnSpc>
                <a:spcPct val="90000"/>
              </a:lnSpc>
              <a:spcBef>
                <a:spcPts val="0"/>
              </a:spcBef>
              <a:spcAft>
                <a:spcPts val="600"/>
              </a:spcAft>
              <a:buNone/>
            </a:pPr>
            <a:r>
              <a:rPr lang="en-US" sz="2400" b="1" dirty="0"/>
              <a:t>08/30/2023 - $32,821,323,200,001</a:t>
            </a:r>
          </a:p>
          <a:p>
            <a:pPr>
              <a:lnSpc>
                <a:spcPct val="90000"/>
              </a:lnSpc>
              <a:spcBef>
                <a:spcPts val="0"/>
              </a:spcBef>
              <a:spcAft>
                <a:spcPts val="600"/>
              </a:spcAft>
            </a:pPr>
            <a:r>
              <a:rPr lang="en-US" sz="2400" b="1" dirty="0"/>
              <a:t>Debt Per American - $96,451</a:t>
            </a:r>
          </a:p>
          <a:p>
            <a:pPr>
              <a:lnSpc>
                <a:spcPct val="90000"/>
              </a:lnSpc>
              <a:spcBef>
                <a:spcPts val="0"/>
              </a:spcBef>
              <a:spcAft>
                <a:spcPts val="600"/>
              </a:spcAft>
            </a:pPr>
            <a:r>
              <a:rPr lang="en-US" sz="2400" b="1" dirty="0"/>
              <a:t>During President Trump’s term, the debt rose 7.8 trillion.</a:t>
            </a:r>
          </a:p>
          <a:p>
            <a:pPr>
              <a:lnSpc>
                <a:spcPct val="90000"/>
              </a:lnSpc>
              <a:spcBef>
                <a:spcPts val="0"/>
              </a:spcBef>
              <a:spcAft>
                <a:spcPts val="600"/>
              </a:spcAft>
            </a:pPr>
            <a:r>
              <a:rPr lang="en-US" sz="2400" b="1" dirty="0"/>
              <a:t>National Debt increase since the start of 2020 – 7 trillion</a:t>
            </a:r>
          </a:p>
          <a:p>
            <a:pPr>
              <a:lnSpc>
                <a:spcPct val="90000"/>
              </a:lnSpc>
              <a:spcBef>
                <a:spcPts val="0"/>
              </a:spcBef>
              <a:spcAft>
                <a:spcPts val="600"/>
              </a:spcAft>
            </a:pPr>
            <a:r>
              <a:rPr lang="en-US" sz="2400" b="1" dirty="0"/>
              <a:t>National Debt Interest – 2.4% GDP</a:t>
            </a:r>
          </a:p>
          <a:p>
            <a:pPr>
              <a:lnSpc>
                <a:spcPct val="90000"/>
              </a:lnSpc>
              <a:spcBef>
                <a:spcPts val="0"/>
              </a:spcBef>
              <a:spcAft>
                <a:spcPts val="600"/>
              </a:spcAft>
            </a:pPr>
            <a:r>
              <a:rPr lang="en-US" sz="2400" b="1" dirty="0"/>
              <a:t>Social Security – 23.7% GDP</a:t>
            </a:r>
          </a:p>
          <a:p>
            <a:pPr>
              <a:lnSpc>
                <a:spcPct val="90000"/>
              </a:lnSpc>
              <a:spcBef>
                <a:spcPts val="0"/>
              </a:spcBef>
              <a:spcAft>
                <a:spcPts val="600"/>
              </a:spcAft>
            </a:pPr>
            <a:r>
              <a:rPr lang="en-US" sz="2400" b="1" dirty="0"/>
              <a:t>Medicare – 3.9% GDP </a:t>
            </a:r>
          </a:p>
        </p:txBody>
      </p:sp>
      <p:sp>
        <p:nvSpPr>
          <p:cNvPr id="4" name="TextBox 3">
            <a:extLst>
              <a:ext uri="{FF2B5EF4-FFF2-40B4-BE49-F238E27FC236}">
                <a16:creationId xmlns:a16="http://schemas.microsoft.com/office/drawing/2014/main" id="{C34F012A-53F0-3738-6ABC-C878071CC2A7}"/>
              </a:ext>
            </a:extLst>
          </p:cNvPr>
          <p:cNvSpPr txBox="1"/>
          <p:nvPr/>
        </p:nvSpPr>
        <p:spPr>
          <a:xfrm>
            <a:off x="990600" y="5614735"/>
            <a:ext cx="7467600" cy="369332"/>
          </a:xfrm>
          <a:prstGeom prst="rect">
            <a:avLst/>
          </a:prstGeom>
          <a:noFill/>
        </p:spPr>
        <p:txBody>
          <a:bodyPr wrap="square" rtlCol="0">
            <a:spAutoFit/>
          </a:bodyPr>
          <a:lstStyle/>
          <a:p>
            <a:pPr algn="ctr"/>
            <a:r>
              <a:rPr lang="en-US" b="1" dirty="0"/>
              <a:t>THIS MEANS THAT A TAX INCREASE IS ON THE HORIZON!</a:t>
            </a:r>
          </a:p>
        </p:txBody>
      </p:sp>
      <p:sp>
        <p:nvSpPr>
          <p:cNvPr id="5" name="TextBox 4">
            <a:extLst>
              <a:ext uri="{FF2B5EF4-FFF2-40B4-BE49-F238E27FC236}">
                <a16:creationId xmlns:a16="http://schemas.microsoft.com/office/drawing/2014/main" id="{8089C81B-E53F-BE46-DFF5-4A2B73B57D0F}"/>
              </a:ext>
            </a:extLst>
          </p:cNvPr>
          <p:cNvSpPr txBox="1"/>
          <p:nvPr/>
        </p:nvSpPr>
        <p:spPr>
          <a:xfrm>
            <a:off x="914400" y="6017567"/>
            <a:ext cx="6096000" cy="461665"/>
          </a:xfrm>
          <a:prstGeom prst="rect">
            <a:avLst/>
          </a:prstGeom>
          <a:noFill/>
        </p:spPr>
        <p:txBody>
          <a:bodyPr wrap="square" rtlCol="0">
            <a:spAutoFit/>
          </a:bodyPr>
          <a:lstStyle/>
          <a:p>
            <a:r>
              <a:rPr lang="en-US" sz="2400" dirty="0">
                <a:solidFill>
                  <a:srgbClr val="FF0000"/>
                </a:solidFill>
              </a:rPr>
              <a:t>1 trillion seconds equals 31,709.8 years</a:t>
            </a:r>
          </a:p>
        </p:txBody>
      </p:sp>
    </p:spTree>
    <p:extLst>
      <p:ext uri="{BB962C8B-B14F-4D97-AF65-F5344CB8AC3E}">
        <p14:creationId xmlns:p14="http://schemas.microsoft.com/office/powerpoint/2010/main" val="197722223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81F93-0C73-43C6-ED5C-F2E1C2DFC90B}"/>
              </a:ext>
            </a:extLst>
          </p:cNvPr>
          <p:cNvSpPr>
            <a:spLocks noGrp="1"/>
          </p:cNvSpPr>
          <p:nvPr>
            <p:ph type="title"/>
          </p:nvPr>
        </p:nvSpPr>
        <p:spPr/>
        <p:txBody>
          <a:bodyPr/>
          <a:lstStyle/>
          <a:p>
            <a:pPr algn="ctr"/>
            <a:r>
              <a:rPr lang="en-US" dirty="0"/>
              <a:t>HIGH COST OF LIVING</a:t>
            </a:r>
          </a:p>
        </p:txBody>
      </p:sp>
      <p:sp>
        <p:nvSpPr>
          <p:cNvPr id="3" name="Content Placeholder 2">
            <a:extLst>
              <a:ext uri="{FF2B5EF4-FFF2-40B4-BE49-F238E27FC236}">
                <a16:creationId xmlns:a16="http://schemas.microsoft.com/office/drawing/2014/main" id="{467AEFE6-0094-AEB1-3E4F-F19F31CEF7AC}"/>
              </a:ext>
            </a:extLst>
          </p:cNvPr>
          <p:cNvSpPr>
            <a:spLocks noGrp="1"/>
          </p:cNvSpPr>
          <p:nvPr>
            <p:ph idx="1"/>
          </p:nvPr>
        </p:nvSpPr>
        <p:spPr>
          <a:xfrm>
            <a:off x="609599" y="1295400"/>
            <a:ext cx="6347714" cy="3880773"/>
          </a:xfrm>
        </p:spPr>
        <p:txBody>
          <a:bodyPr/>
          <a:lstStyle/>
          <a:p>
            <a:r>
              <a:rPr lang="en-US" dirty="0"/>
              <a:t>MAKE A BUDGET AND LIVE WITHIN THE BUDGET</a:t>
            </a:r>
          </a:p>
          <a:p>
            <a:r>
              <a:rPr lang="en-US" dirty="0"/>
              <a:t>PAY OFF DEBT STARTING WITH CREDIT CARD DEBT</a:t>
            </a:r>
          </a:p>
          <a:p>
            <a:r>
              <a:rPr lang="en-US" dirty="0"/>
              <a:t>AVOID CREDIT CARD USE AS MUCH AS POSSIBLE AND PAY THE CREDIT CARD OFF EACH MONTH.</a:t>
            </a:r>
          </a:p>
          <a:p>
            <a:r>
              <a:rPr lang="en-US" dirty="0"/>
              <a:t>LOOK FOR SALES.</a:t>
            </a:r>
          </a:p>
          <a:p>
            <a:r>
              <a:rPr lang="en-US" dirty="0"/>
              <a:t>BECOME A COUPON SHOPPER.</a:t>
            </a:r>
          </a:p>
          <a:p>
            <a:r>
              <a:rPr lang="en-US" dirty="0"/>
              <a:t>PRAY BEFORE YOU BUY.</a:t>
            </a:r>
          </a:p>
          <a:p>
            <a:r>
              <a:rPr lang="en-US" dirty="0"/>
              <a:t>LEARN TO BE CONTENT.</a:t>
            </a:r>
          </a:p>
          <a:p>
            <a:r>
              <a:rPr lang="en-US" dirty="0"/>
              <a:t>DON’T MAKE A NEW DEBT TO PAY AN OLD DEBT.</a:t>
            </a:r>
          </a:p>
          <a:p>
            <a:endParaRPr lang="en-US" dirty="0"/>
          </a:p>
        </p:txBody>
      </p:sp>
      <p:sp>
        <p:nvSpPr>
          <p:cNvPr id="4" name="TextBox 3">
            <a:extLst>
              <a:ext uri="{FF2B5EF4-FFF2-40B4-BE49-F238E27FC236}">
                <a16:creationId xmlns:a16="http://schemas.microsoft.com/office/drawing/2014/main" id="{068E53B5-182F-1908-B7B5-D8DB9056DE82}"/>
              </a:ext>
            </a:extLst>
          </p:cNvPr>
          <p:cNvSpPr txBox="1"/>
          <p:nvPr/>
        </p:nvSpPr>
        <p:spPr>
          <a:xfrm>
            <a:off x="685800" y="5105400"/>
            <a:ext cx="7772400" cy="830997"/>
          </a:xfrm>
          <a:prstGeom prst="rect">
            <a:avLst/>
          </a:prstGeom>
          <a:noFill/>
        </p:spPr>
        <p:txBody>
          <a:bodyPr wrap="square" rtlCol="0">
            <a:spAutoFit/>
          </a:bodyPr>
          <a:lstStyle/>
          <a:p>
            <a:pPr algn="ctr"/>
            <a:r>
              <a:rPr lang="en-US" sz="2400" b="1" dirty="0">
                <a:solidFill>
                  <a:srgbClr val="FF0000"/>
                </a:solidFill>
              </a:rPr>
              <a:t>“BEWARE OF LITTLE EXPENSES.  A SMALL LEAK WILL SINK A GREAT SHIP.” – BEN FRANKLIN</a:t>
            </a:r>
          </a:p>
        </p:txBody>
      </p:sp>
    </p:spTree>
    <p:extLst>
      <p:ext uri="{BB962C8B-B14F-4D97-AF65-F5344CB8AC3E}">
        <p14:creationId xmlns:p14="http://schemas.microsoft.com/office/powerpoint/2010/main" val="324658517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81F93-0C73-43C6-ED5C-F2E1C2DFC90B}"/>
              </a:ext>
            </a:extLst>
          </p:cNvPr>
          <p:cNvSpPr>
            <a:spLocks noGrp="1"/>
          </p:cNvSpPr>
          <p:nvPr>
            <p:ph type="title"/>
          </p:nvPr>
        </p:nvSpPr>
        <p:spPr>
          <a:xfrm>
            <a:off x="1295400" y="228600"/>
            <a:ext cx="6347713" cy="1320800"/>
          </a:xfrm>
        </p:spPr>
        <p:txBody>
          <a:bodyPr/>
          <a:lstStyle/>
          <a:p>
            <a:pPr algn="ctr"/>
            <a:r>
              <a:rPr lang="en-US" dirty="0"/>
              <a:t>MAKING A BUDGET</a:t>
            </a:r>
          </a:p>
        </p:txBody>
      </p:sp>
      <p:sp>
        <p:nvSpPr>
          <p:cNvPr id="3" name="Content Placeholder 2">
            <a:extLst>
              <a:ext uri="{FF2B5EF4-FFF2-40B4-BE49-F238E27FC236}">
                <a16:creationId xmlns:a16="http://schemas.microsoft.com/office/drawing/2014/main" id="{467AEFE6-0094-AEB1-3E4F-F19F31CEF7AC}"/>
              </a:ext>
            </a:extLst>
          </p:cNvPr>
          <p:cNvSpPr>
            <a:spLocks noGrp="1"/>
          </p:cNvSpPr>
          <p:nvPr>
            <p:ph idx="1"/>
          </p:nvPr>
        </p:nvSpPr>
        <p:spPr>
          <a:xfrm>
            <a:off x="609600" y="912552"/>
            <a:ext cx="7772400" cy="5640647"/>
          </a:xfrm>
        </p:spPr>
        <p:txBody>
          <a:bodyPr>
            <a:normAutofit fontScale="85000" lnSpcReduction="20000"/>
          </a:bodyPr>
          <a:lstStyle/>
          <a:p>
            <a:pPr marL="0" marR="0" lvl="0" indent="0">
              <a:lnSpc>
                <a:spcPct val="107000"/>
              </a:lnSpc>
              <a:spcBef>
                <a:spcPts val="0"/>
              </a:spcBef>
              <a:spcAft>
                <a:spcPts val="800"/>
              </a:spcAft>
              <a:buSzPts val="1000"/>
              <a:buNone/>
              <a:tabLst>
                <a:tab pos="457200" algn="l"/>
              </a:tabLst>
            </a:pPr>
            <a:r>
              <a:rPr lang="en-US" sz="1800" kern="0" dirty="0">
                <a:solidFill>
                  <a:srgbClr val="000000"/>
                </a:solidFill>
                <a:effectLst/>
                <a:latin typeface="Poppins" panose="00000500000000000000" pitchFamily="2" charset="0"/>
                <a:ea typeface="Times New Roman" panose="02020603050405020304" pitchFamily="18" charset="0"/>
                <a:cs typeface="Times New Roman" panose="02020603050405020304" pitchFamily="18" charset="0"/>
              </a:rPr>
              <a:t>Below are some suggested budget percentages.  However, inflation has made sticking to a budget very difficult.</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100" kern="0" dirty="0">
                <a:solidFill>
                  <a:srgbClr val="000000"/>
                </a:solidFill>
                <a:effectLst/>
                <a:latin typeface="Poppins" panose="00000500000000000000" pitchFamily="2" charset="0"/>
                <a:ea typeface="Times New Roman" panose="02020603050405020304" pitchFamily="18" charset="0"/>
                <a:cs typeface="Times New Roman" panose="02020603050405020304" pitchFamily="18" charset="0"/>
              </a:rPr>
              <a:t>Housing costs: 25% - </a:t>
            </a:r>
            <a:r>
              <a:rPr lang="en-US" sz="2100" kern="0" dirty="0">
                <a:solidFill>
                  <a:srgbClr val="FF0000"/>
                </a:solidFill>
                <a:effectLst/>
                <a:latin typeface="Poppins" panose="00000500000000000000" pitchFamily="2" charset="0"/>
                <a:ea typeface="Times New Roman" panose="02020603050405020304" pitchFamily="18" charset="0"/>
                <a:cs typeface="Times New Roman" panose="02020603050405020304" pitchFamily="18" charset="0"/>
              </a:rPr>
              <a:t>risen 15% since 2021</a:t>
            </a:r>
            <a:endParaRPr lang="en-US" sz="2100" kern="1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100" b="1" kern="0" dirty="0">
                <a:solidFill>
                  <a:srgbClr val="000000"/>
                </a:solidFill>
                <a:effectLst/>
                <a:latin typeface="Poppins" panose="00000500000000000000" pitchFamily="2" charset="0"/>
                <a:ea typeface="Times New Roman" panose="02020603050405020304" pitchFamily="18" charset="0"/>
                <a:cs typeface="Times New Roman" panose="02020603050405020304" pitchFamily="18" charset="0"/>
              </a:rPr>
              <a:t>Saving: 15%</a:t>
            </a:r>
            <a:endParaRPr lang="en-US" sz="2100" b="1"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100" kern="0" dirty="0">
                <a:solidFill>
                  <a:srgbClr val="000000"/>
                </a:solidFill>
                <a:effectLst/>
                <a:latin typeface="Poppins" panose="00000500000000000000" pitchFamily="2" charset="0"/>
                <a:ea typeface="Times New Roman" panose="02020603050405020304" pitchFamily="18" charset="0"/>
                <a:cs typeface="Times New Roman" panose="02020603050405020304" pitchFamily="18" charset="0"/>
              </a:rPr>
              <a:t>Food: 12% - </a:t>
            </a:r>
            <a:r>
              <a:rPr lang="en-US" sz="2100" kern="0" dirty="0">
                <a:solidFill>
                  <a:srgbClr val="FF0000"/>
                </a:solidFill>
                <a:effectLst/>
                <a:latin typeface="Poppins" panose="00000500000000000000" pitchFamily="2" charset="0"/>
                <a:ea typeface="Times New Roman" panose="02020603050405020304" pitchFamily="18" charset="0"/>
                <a:cs typeface="Times New Roman" panose="02020603050405020304" pitchFamily="18" charset="0"/>
              </a:rPr>
              <a:t>risen 10.4% since 2021</a:t>
            </a:r>
            <a:endParaRPr lang="en-US" sz="2100" kern="1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100" kern="0" dirty="0">
                <a:solidFill>
                  <a:srgbClr val="000000"/>
                </a:solidFill>
                <a:effectLst/>
                <a:latin typeface="Poppins" panose="00000500000000000000" pitchFamily="2" charset="0"/>
                <a:ea typeface="Times New Roman" panose="02020603050405020304" pitchFamily="18" charset="0"/>
                <a:cs typeface="Times New Roman" panose="02020603050405020304" pitchFamily="18" charset="0"/>
              </a:rPr>
              <a:t>Childcare: 12% - </a:t>
            </a:r>
            <a:r>
              <a:rPr lang="en-US" sz="2100" kern="0" dirty="0">
                <a:solidFill>
                  <a:srgbClr val="FF0000"/>
                </a:solidFill>
                <a:effectLst/>
                <a:latin typeface="Poppins" panose="00000500000000000000" pitchFamily="2" charset="0"/>
                <a:ea typeface="Times New Roman" panose="02020603050405020304" pitchFamily="18" charset="0"/>
                <a:cs typeface="Times New Roman" panose="02020603050405020304" pitchFamily="18" charset="0"/>
              </a:rPr>
              <a:t>risen 41% since the start of the pandemic</a:t>
            </a:r>
          </a:p>
          <a:p>
            <a:pPr>
              <a:buFont typeface="Arial" panose="020B0604020202020204" pitchFamily="34" charset="0"/>
              <a:buChar char="•"/>
            </a:pPr>
            <a:r>
              <a:rPr lang="en-US" sz="2100" b="1" kern="0" dirty="0">
                <a:solidFill>
                  <a:srgbClr val="000000"/>
                </a:solidFill>
                <a:effectLst/>
                <a:latin typeface="Poppins" panose="00000500000000000000" pitchFamily="2" charset="0"/>
                <a:ea typeface="Times New Roman" panose="02020603050405020304" pitchFamily="18" charset="0"/>
                <a:cs typeface="Times New Roman" panose="02020603050405020304" pitchFamily="18" charset="0"/>
              </a:rPr>
              <a:t>Giving: 10% </a:t>
            </a:r>
            <a:r>
              <a:rPr lang="en-US" sz="2100" kern="0" dirty="0">
                <a:solidFill>
                  <a:srgbClr val="000000"/>
                </a:solidFill>
                <a:effectLst/>
                <a:latin typeface="Poppins" panose="00000500000000000000" pitchFamily="2" charset="0"/>
                <a:ea typeface="Times New Roman" panose="02020603050405020304" pitchFamily="18" charset="0"/>
                <a:cs typeface="Times New Roman" panose="02020603050405020304" pitchFamily="18" charset="0"/>
              </a:rPr>
              <a:t>- </a:t>
            </a:r>
            <a:r>
              <a:rPr lang="en-US" sz="2100" b="0" i="0" dirty="0" err="1">
                <a:solidFill>
                  <a:srgbClr val="000000"/>
                </a:solidFill>
                <a:effectLst/>
                <a:latin typeface="system-ui"/>
              </a:rPr>
              <a:t>Honour</a:t>
            </a:r>
            <a:r>
              <a:rPr lang="en-US" sz="2100" b="0" i="0" dirty="0">
                <a:solidFill>
                  <a:srgbClr val="000000"/>
                </a:solidFill>
                <a:effectLst/>
                <a:latin typeface="system-ui"/>
              </a:rPr>
              <a:t> the </a:t>
            </a:r>
            <a:r>
              <a:rPr lang="en-US" sz="2100" b="0" i="0" cap="small" dirty="0">
                <a:solidFill>
                  <a:srgbClr val="000000"/>
                </a:solidFill>
                <a:effectLst/>
                <a:latin typeface="system-ui"/>
              </a:rPr>
              <a:t>Lord</a:t>
            </a:r>
            <a:r>
              <a:rPr lang="en-US" sz="2100" b="0" i="0" dirty="0">
                <a:solidFill>
                  <a:srgbClr val="000000"/>
                </a:solidFill>
                <a:effectLst/>
                <a:latin typeface="system-ui"/>
              </a:rPr>
              <a:t> with thy substance, and with the </a:t>
            </a:r>
            <a:r>
              <a:rPr lang="en-US" sz="2100" b="0" i="0" dirty="0" err="1">
                <a:solidFill>
                  <a:srgbClr val="000000"/>
                </a:solidFill>
                <a:effectLst/>
                <a:latin typeface="system-ui"/>
              </a:rPr>
              <a:t>firstfruits</a:t>
            </a:r>
            <a:r>
              <a:rPr lang="en-US" sz="2100" b="0" i="0" dirty="0">
                <a:solidFill>
                  <a:srgbClr val="000000"/>
                </a:solidFill>
                <a:effectLst/>
                <a:latin typeface="system-ui"/>
              </a:rPr>
              <a:t> of all thine increase:  So shall thy barns be filled with plenty, and thy presses shall burst out with new wine.  Proverbs 3:9-10</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2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100" kern="0" dirty="0">
                <a:solidFill>
                  <a:srgbClr val="000000"/>
                </a:solidFill>
                <a:effectLst/>
                <a:latin typeface="Poppins" panose="00000500000000000000" pitchFamily="2" charset="0"/>
                <a:ea typeface="Times New Roman" panose="02020603050405020304" pitchFamily="18" charset="0"/>
                <a:cs typeface="Times New Roman" panose="02020603050405020304" pitchFamily="18" charset="0"/>
              </a:rPr>
              <a:t>Insurance: 4% - </a:t>
            </a:r>
            <a:r>
              <a:rPr lang="en-US" sz="2100" kern="0" dirty="0">
                <a:solidFill>
                  <a:srgbClr val="FF0000"/>
                </a:solidFill>
                <a:effectLst/>
                <a:latin typeface="Poppins" panose="00000500000000000000" pitchFamily="2" charset="0"/>
                <a:ea typeface="Times New Roman" panose="02020603050405020304" pitchFamily="18" charset="0"/>
                <a:cs typeface="Times New Roman" panose="02020603050405020304" pitchFamily="18" charset="0"/>
              </a:rPr>
              <a:t>Health 28.2%; car 19.5%; house 12.1% since 2021</a:t>
            </a:r>
            <a:endParaRPr lang="en-US" sz="2100" kern="1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100" kern="0" dirty="0">
                <a:solidFill>
                  <a:srgbClr val="000000"/>
                </a:solidFill>
                <a:effectLst/>
                <a:latin typeface="Poppins" panose="00000500000000000000" pitchFamily="2" charset="0"/>
                <a:ea typeface="Times New Roman" panose="02020603050405020304" pitchFamily="18" charset="0"/>
                <a:cs typeface="Times New Roman" panose="02020603050405020304" pitchFamily="18" charset="0"/>
              </a:rPr>
              <a:t>Utilities: 4% - </a:t>
            </a:r>
            <a:r>
              <a:rPr lang="en-US" sz="2100" kern="0" dirty="0">
                <a:solidFill>
                  <a:srgbClr val="FF0000"/>
                </a:solidFill>
                <a:effectLst/>
                <a:latin typeface="Poppins" panose="00000500000000000000" pitchFamily="2" charset="0"/>
                <a:ea typeface="Times New Roman" panose="02020603050405020304" pitchFamily="18" charset="0"/>
                <a:cs typeface="Times New Roman" panose="02020603050405020304" pitchFamily="18" charset="0"/>
              </a:rPr>
              <a:t>risen 54% since 2021</a:t>
            </a:r>
            <a:endParaRPr lang="en-US" sz="2100" kern="1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100" kern="0" dirty="0">
                <a:solidFill>
                  <a:srgbClr val="000000"/>
                </a:solidFill>
                <a:effectLst/>
                <a:latin typeface="Poppins" panose="00000500000000000000" pitchFamily="2" charset="0"/>
                <a:ea typeface="Times New Roman" panose="02020603050405020304" pitchFamily="18" charset="0"/>
                <a:cs typeface="Times New Roman" panose="02020603050405020304" pitchFamily="18" charset="0"/>
              </a:rPr>
              <a:t>Personal spending: 4%</a:t>
            </a:r>
            <a:endParaRPr lang="en-US" sz="2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100" kern="0" dirty="0">
                <a:solidFill>
                  <a:srgbClr val="000000"/>
                </a:solidFill>
                <a:effectLst/>
                <a:latin typeface="Poppins" panose="00000500000000000000" pitchFamily="2" charset="0"/>
                <a:ea typeface="Times New Roman" panose="02020603050405020304" pitchFamily="18" charset="0"/>
                <a:cs typeface="Times New Roman" panose="02020603050405020304" pitchFamily="18" charset="0"/>
              </a:rPr>
              <a:t>Lifestyle and entertainment: 4% - </a:t>
            </a:r>
            <a:r>
              <a:rPr lang="en-US" sz="2100" kern="0" dirty="0">
                <a:solidFill>
                  <a:srgbClr val="FF0000"/>
                </a:solidFill>
                <a:effectLst/>
                <a:latin typeface="Poppins" panose="00000500000000000000" pitchFamily="2" charset="0"/>
                <a:ea typeface="Times New Roman" panose="02020603050405020304" pitchFamily="18" charset="0"/>
                <a:cs typeface="Times New Roman" panose="02020603050405020304" pitchFamily="18" charset="0"/>
              </a:rPr>
              <a:t>risen 22.7% since 2021</a:t>
            </a:r>
            <a:endParaRPr lang="en-US" sz="2100" kern="1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100" kern="0" dirty="0">
                <a:solidFill>
                  <a:srgbClr val="000000"/>
                </a:solidFill>
                <a:effectLst/>
                <a:latin typeface="Poppins" panose="00000500000000000000" pitchFamily="2" charset="0"/>
                <a:ea typeface="Times New Roman" panose="02020603050405020304" pitchFamily="18" charset="0"/>
                <a:cs typeface="Times New Roman" panose="02020603050405020304" pitchFamily="18" charset="0"/>
              </a:rPr>
              <a:t>Transportation: 3% - </a:t>
            </a:r>
            <a:r>
              <a:rPr lang="en-US" sz="2100" kern="0" dirty="0">
                <a:solidFill>
                  <a:srgbClr val="FF0000"/>
                </a:solidFill>
                <a:effectLst/>
                <a:latin typeface="Poppins" panose="00000500000000000000" pitchFamily="2" charset="0"/>
                <a:ea typeface="Times New Roman" panose="02020603050405020304" pitchFamily="18" charset="0"/>
                <a:cs typeface="Times New Roman" panose="02020603050405020304" pitchFamily="18" charset="0"/>
              </a:rPr>
              <a:t>risen 12.6% since 2021</a:t>
            </a:r>
            <a:endParaRPr lang="en-US" sz="2100" kern="1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1125"/>
              </a:spcAft>
              <a:buSzPts val="1000"/>
              <a:buFont typeface="Symbol" panose="05050102010706020507" pitchFamily="18" charset="2"/>
              <a:buChar char=""/>
              <a:tabLst>
                <a:tab pos="457200" algn="l"/>
              </a:tabLst>
            </a:pPr>
            <a:r>
              <a:rPr lang="en-US" sz="2100" kern="0" dirty="0">
                <a:solidFill>
                  <a:srgbClr val="000000"/>
                </a:solidFill>
                <a:effectLst/>
                <a:latin typeface="Poppins" panose="00000500000000000000" pitchFamily="2" charset="0"/>
                <a:ea typeface="Times New Roman" panose="02020603050405020304" pitchFamily="18" charset="0"/>
                <a:cs typeface="Times New Roman" panose="02020603050405020304" pitchFamily="18" charset="0"/>
              </a:rPr>
              <a:t>Health: 2% - </a:t>
            </a:r>
            <a:r>
              <a:rPr lang="en-US" sz="2100" kern="0" dirty="0">
                <a:solidFill>
                  <a:srgbClr val="FF0000"/>
                </a:solidFill>
                <a:effectLst/>
                <a:latin typeface="Poppins" panose="00000500000000000000" pitchFamily="2" charset="0"/>
                <a:ea typeface="Times New Roman" panose="02020603050405020304" pitchFamily="18" charset="0"/>
                <a:cs typeface="Times New Roman" panose="02020603050405020304" pitchFamily="18" charset="0"/>
              </a:rPr>
              <a:t>risen 6-12% since the pandemic started</a:t>
            </a:r>
          </a:p>
          <a:p>
            <a:pPr>
              <a:lnSpc>
                <a:spcPct val="107000"/>
              </a:lnSpc>
              <a:spcBef>
                <a:spcPts val="0"/>
              </a:spcBef>
              <a:spcAft>
                <a:spcPts val="1125"/>
              </a:spcAft>
              <a:buSzPts val="1000"/>
              <a:buFont typeface="Symbol" panose="05050102010706020507" pitchFamily="18" charset="2"/>
              <a:buChar char=""/>
              <a:tabLst>
                <a:tab pos="457200" algn="l"/>
              </a:tabLst>
            </a:pPr>
            <a:r>
              <a:rPr lang="en-US" sz="2100" kern="0" dirty="0">
                <a:solidFill>
                  <a:srgbClr val="000000"/>
                </a:solidFill>
                <a:effectLst/>
                <a:latin typeface="Poppins" panose="00000500000000000000" pitchFamily="2" charset="0"/>
                <a:ea typeface="Times New Roman" panose="02020603050405020304" pitchFamily="18" charset="0"/>
                <a:cs typeface="Times New Roman" panose="02020603050405020304" pitchFamily="18" charset="0"/>
              </a:rPr>
              <a:t>Miscellaneous: 5%</a:t>
            </a:r>
            <a:endParaRPr lang="en-US" sz="2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1125"/>
              </a:spcAft>
              <a:buSzPts val="1000"/>
              <a:buFont typeface="Symbol" panose="05050102010706020507" pitchFamily="18" charset="2"/>
              <a:buChar char=""/>
              <a:tabLst>
                <a:tab pos="457200" algn="l"/>
              </a:tabLst>
            </a:pPr>
            <a:endParaRPr lang="en-US" sz="21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50560092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81F93-0C73-43C6-ED5C-F2E1C2DFC90B}"/>
              </a:ext>
            </a:extLst>
          </p:cNvPr>
          <p:cNvSpPr>
            <a:spLocks noGrp="1"/>
          </p:cNvSpPr>
          <p:nvPr>
            <p:ph type="title"/>
          </p:nvPr>
        </p:nvSpPr>
        <p:spPr>
          <a:xfrm>
            <a:off x="914400" y="153958"/>
            <a:ext cx="7086600" cy="1320800"/>
          </a:xfrm>
        </p:spPr>
        <p:txBody>
          <a:bodyPr/>
          <a:lstStyle/>
          <a:p>
            <a:pPr algn="ctr"/>
            <a:r>
              <a:rPr lang="en-US" b="1" dirty="0">
                <a:solidFill>
                  <a:srgbClr val="FF0000"/>
                </a:solidFill>
              </a:rPr>
              <a:t>DON’T LET DEBT DROWN YOU!</a:t>
            </a:r>
          </a:p>
        </p:txBody>
      </p:sp>
      <p:sp>
        <p:nvSpPr>
          <p:cNvPr id="3" name="Content Placeholder 2">
            <a:extLst>
              <a:ext uri="{FF2B5EF4-FFF2-40B4-BE49-F238E27FC236}">
                <a16:creationId xmlns:a16="http://schemas.microsoft.com/office/drawing/2014/main" id="{467AEFE6-0094-AEB1-3E4F-F19F31CEF7AC}"/>
              </a:ext>
            </a:extLst>
          </p:cNvPr>
          <p:cNvSpPr>
            <a:spLocks noGrp="1"/>
          </p:cNvSpPr>
          <p:nvPr>
            <p:ph idx="1"/>
          </p:nvPr>
        </p:nvSpPr>
        <p:spPr>
          <a:xfrm>
            <a:off x="990600" y="914400"/>
            <a:ext cx="7391400" cy="2016587"/>
          </a:xfrm>
        </p:spPr>
        <p:txBody>
          <a:bodyPr/>
          <a:lstStyle/>
          <a:p>
            <a:r>
              <a:rPr lang="en-US" b="0" i="0" dirty="0">
                <a:solidFill>
                  <a:srgbClr val="111111"/>
                </a:solidFill>
                <a:effectLst/>
                <a:latin typeface="-apple-system"/>
              </a:rPr>
              <a:t>Owe no man any thing, but to love one another: for he that loveth another hath fulfilled the law. Romans 13:8</a:t>
            </a:r>
            <a:endParaRPr lang="en-US" b="0" i="0" dirty="0">
              <a:solidFill>
                <a:srgbClr val="000000"/>
              </a:solidFill>
              <a:effectLst/>
              <a:latin typeface="system-ui"/>
            </a:endParaRPr>
          </a:p>
          <a:p>
            <a:r>
              <a:rPr lang="en-US" b="0" i="0" dirty="0">
                <a:solidFill>
                  <a:srgbClr val="000000"/>
                </a:solidFill>
                <a:effectLst/>
                <a:latin typeface="system-ui"/>
              </a:rPr>
              <a:t>The rich </a:t>
            </a:r>
            <a:r>
              <a:rPr lang="en-US" b="0" i="0" dirty="0" err="1">
                <a:solidFill>
                  <a:srgbClr val="000000"/>
                </a:solidFill>
                <a:effectLst/>
                <a:latin typeface="system-ui"/>
              </a:rPr>
              <a:t>ruleth</a:t>
            </a:r>
            <a:r>
              <a:rPr lang="en-US" b="0" i="0" dirty="0">
                <a:solidFill>
                  <a:srgbClr val="000000"/>
                </a:solidFill>
                <a:effectLst/>
                <a:latin typeface="system-ui"/>
              </a:rPr>
              <a:t> over the poor, and the borrower is servant to the lender. Proverbs 22:7</a:t>
            </a:r>
          </a:p>
          <a:p>
            <a:r>
              <a:rPr lang="en-US" b="0" i="0" dirty="0">
                <a:solidFill>
                  <a:srgbClr val="000000"/>
                </a:solidFill>
                <a:effectLst/>
                <a:latin typeface="system-ui"/>
              </a:rPr>
              <a:t>Be not thou one of them that strike hands, or of them that are sureties for debts. Proverbs 22:26</a:t>
            </a:r>
            <a:endParaRPr lang="en-US" dirty="0"/>
          </a:p>
          <a:p>
            <a:endParaRPr lang="en-US" dirty="0"/>
          </a:p>
          <a:p>
            <a:endParaRPr lang="en-US" dirty="0"/>
          </a:p>
          <a:p>
            <a:endParaRPr lang="en-US" dirty="0"/>
          </a:p>
        </p:txBody>
      </p:sp>
      <p:sp>
        <p:nvSpPr>
          <p:cNvPr id="4" name="TextBox 3">
            <a:extLst>
              <a:ext uri="{FF2B5EF4-FFF2-40B4-BE49-F238E27FC236}">
                <a16:creationId xmlns:a16="http://schemas.microsoft.com/office/drawing/2014/main" id="{1A8C8C0A-B5A7-5504-DF5A-9C2A15FE7B78}"/>
              </a:ext>
            </a:extLst>
          </p:cNvPr>
          <p:cNvSpPr txBox="1"/>
          <p:nvPr/>
        </p:nvSpPr>
        <p:spPr>
          <a:xfrm>
            <a:off x="914400" y="3010723"/>
            <a:ext cx="7543800" cy="3970318"/>
          </a:xfrm>
          <a:prstGeom prst="rect">
            <a:avLst/>
          </a:prstGeom>
          <a:noFill/>
        </p:spPr>
        <p:txBody>
          <a:bodyPr wrap="square" rtlCol="0">
            <a:spAutoFit/>
          </a:bodyPr>
          <a:lstStyle/>
          <a:p>
            <a:r>
              <a:rPr lang="en-US" dirty="0">
                <a:solidFill>
                  <a:srgbClr val="FF0000"/>
                </a:solidFill>
              </a:rPr>
              <a:t>IF YOUR OUTGO EXCEDES YOUR INCOME THEN YOUR UPKEEP WILL BECOME YOUR DOWNFALL.</a:t>
            </a:r>
          </a:p>
          <a:p>
            <a:pPr marL="285750" indent="-285750">
              <a:buFont typeface="Arial" panose="020B0604020202020204" pitchFamily="34" charset="0"/>
              <a:buChar char="•"/>
            </a:pPr>
            <a:r>
              <a:rPr lang="en-US" dirty="0"/>
              <a:t>Debt Reduction Strategies</a:t>
            </a:r>
          </a:p>
          <a:p>
            <a:pPr marL="742950" lvl="1" indent="-285750">
              <a:buFont typeface="Arial" panose="020B0604020202020204" pitchFamily="34" charset="0"/>
              <a:buChar char="•"/>
            </a:pPr>
            <a:r>
              <a:rPr lang="en-US" dirty="0"/>
              <a:t>Highest Interest Rate Method </a:t>
            </a:r>
          </a:p>
          <a:p>
            <a:pPr marL="742950" lvl="1" indent="-285750">
              <a:buFont typeface="Arial" panose="020B0604020202020204" pitchFamily="34" charset="0"/>
              <a:buChar char="•"/>
            </a:pPr>
            <a:r>
              <a:rPr lang="en-US" dirty="0"/>
              <a:t>Snowball Method</a:t>
            </a:r>
          </a:p>
          <a:p>
            <a:pPr marL="285750" indent="-285750">
              <a:buFont typeface="Arial" panose="020B0604020202020204" pitchFamily="34" charset="0"/>
              <a:buChar char="•"/>
            </a:pPr>
            <a:r>
              <a:rPr lang="en-US" dirty="0"/>
              <a:t>Organize Your Monthly Bills – list and due dates</a:t>
            </a:r>
          </a:p>
          <a:p>
            <a:pPr marL="285750" indent="-285750">
              <a:buFont typeface="Arial" panose="020B0604020202020204" pitchFamily="34" charset="0"/>
              <a:buChar char="•"/>
            </a:pPr>
            <a:r>
              <a:rPr lang="en-US" dirty="0"/>
              <a:t>Create You Debt Reduction Strategy</a:t>
            </a:r>
          </a:p>
          <a:p>
            <a:pPr marL="285750" indent="-285750">
              <a:buFont typeface="Arial" panose="020B0604020202020204" pitchFamily="34" charset="0"/>
              <a:buChar char="•"/>
            </a:pPr>
            <a:r>
              <a:rPr lang="en-US" dirty="0"/>
              <a:t>Take Control of Your Finances</a:t>
            </a:r>
          </a:p>
          <a:p>
            <a:pPr marL="285750" indent="-285750">
              <a:buFont typeface="Arial" panose="020B0604020202020204" pitchFamily="34" charset="0"/>
              <a:buChar char="•"/>
            </a:pPr>
            <a:r>
              <a:rPr lang="en-US" dirty="0"/>
              <a:t>Pay Bills When Due</a:t>
            </a:r>
          </a:p>
          <a:p>
            <a:pPr marL="285750" indent="-285750">
              <a:buFont typeface="Arial" panose="020B0604020202020204" pitchFamily="34" charset="0"/>
              <a:buChar char="•"/>
            </a:pPr>
            <a:r>
              <a:rPr lang="en-US" dirty="0"/>
              <a:t>Track You Spending</a:t>
            </a:r>
          </a:p>
          <a:p>
            <a:pPr marL="285750" indent="-285750">
              <a:buFont typeface="Arial" panose="020B0604020202020204" pitchFamily="34" charset="0"/>
              <a:buChar char="•"/>
            </a:pPr>
            <a:r>
              <a:rPr lang="en-US" dirty="0"/>
              <a:t>Stop Impulse Buying – Buy with Cash</a:t>
            </a:r>
          </a:p>
          <a:p>
            <a:pPr marL="285750" indent="-285750">
              <a:buFont typeface="Arial" panose="020B0604020202020204" pitchFamily="34" charset="0"/>
              <a:buChar char="•"/>
            </a:pPr>
            <a:endParaRPr lang="en-US" dirty="0"/>
          </a:p>
          <a:p>
            <a:pPr lvl="1"/>
            <a:endParaRPr lang="en-US" dirty="0"/>
          </a:p>
          <a:p>
            <a:endParaRPr lang="en-US" dirty="0"/>
          </a:p>
        </p:txBody>
      </p:sp>
    </p:spTree>
    <p:extLst>
      <p:ext uri="{BB962C8B-B14F-4D97-AF65-F5344CB8AC3E}">
        <p14:creationId xmlns:p14="http://schemas.microsoft.com/office/powerpoint/2010/main" val="42106082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81F93-0C73-43C6-ED5C-F2E1C2DFC90B}"/>
              </a:ext>
            </a:extLst>
          </p:cNvPr>
          <p:cNvSpPr>
            <a:spLocks noGrp="1"/>
          </p:cNvSpPr>
          <p:nvPr>
            <p:ph type="title"/>
          </p:nvPr>
        </p:nvSpPr>
        <p:spPr>
          <a:xfrm>
            <a:off x="457200" y="153958"/>
            <a:ext cx="8001000" cy="1320800"/>
          </a:xfrm>
        </p:spPr>
        <p:txBody>
          <a:bodyPr/>
          <a:lstStyle/>
          <a:p>
            <a:pPr algn="ctr"/>
            <a:r>
              <a:rPr lang="en-US" b="1" dirty="0">
                <a:solidFill>
                  <a:srgbClr val="FF0000"/>
                </a:solidFill>
              </a:rPr>
              <a:t>GETTING RID OF CREDIT CARD DEBT!</a:t>
            </a:r>
          </a:p>
        </p:txBody>
      </p:sp>
      <p:sp>
        <p:nvSpPr>
          <p:cNvPr id="3" name="Content Placeholder 2">
            <a:extLst>
              <a:ext uri="{FF2B5EF4-FFF2-40B4-BE49-F238E27FC236}">
                <a16:creationId xmlns:a16="http://schemas.microsoft.com/office/drawing/2014/main" id="{467AEFE6-0094-AEB1-3E4F-F19F31CEF7AC}"/>
              </a:ext>
            </a:extLst>
          </p:cNvPr>
          <p:cNvSpPr>
            <a:spLocks noGrp="1"/>
          </p:cNvSpPr>
          <p:nvPr>
            <p:ph idx="1"/>
          </p:nvPr>
        </p:nvSpPr>
        <p:spPr>
          <a:xfrm>
            <a:off x="990600" y="814358"/>
            <a:ext cx="7391400" cy="2016587"/>
          </a:xfrm>
        </p:spPr>
        <p:txBody>
          <a:bodyPr>
            <a:normAutofit fontScale="92500"/>
          </a:bodyPr>
          <a:lstStyle/>
          <a:p>
            <a:r>
              <a:rPr lang="en-US" dirty="0"/>
              <a:t>The Average Credit Card Interest Rate was 23.99% during July of 2023.  Forbes says it is 24.12%.</a:t>
            </a:r>
          </a:p>
          <a:p>
            <a:r>
              <a:rPr lang="en-US" dirty="0"/>
              <a:t>Charging on a Credit Card means you pay from one-fifth to one-fourth more for the item charged.</a:t>
            </a:r>
          </a:p>
          <a:p>
            <a:r>
              <a:rPr lang="en-US" dirty="0"/>
              <a:t>Paying the 2% Minimum Payment each month will take over 30 years and over $23,000 interest to pay the debt, if you charge no more.</a:t>
            </a:r>
          </a:p>
          <a:p>
            <a:endParaRPr lang="en-US" dirty="0"/>
          </a:p>
          <a:p>
            <a:endParaRPr lang="en-US" dirty="0"/>
          </a:p>
        </p:txBody>
      </p:sp>
      <p:sp>
        <p:nvSpPr>
          <p:cNvPr id="4" name="TextBox 3">
            <a:extLst>
              <a:ext uri="{FF2B5EF4-FFF2-40B4-BE49-F238E27FC236}">
                <a16:creationId xmlns:a16="http://schemas.microsoft.com/office/drawing/2014/main" id="{1A8C8C0A-B5A7-5504-DF5A-9C2A15FE7B78}"/>
              </a:ext>
            </a:extLst>
          </p:cNvPr>
          <p:cNvSpPr txBox="1"/>
          <p:nvPr/>
        </p:nvSpPr>
        <p:spPr>
          <a:xfrm>
            <a:off x="914400" y="2830945"/>
            <a:ext cx="7543800" cy="5632311"/>
          </a:xfrm>
          <a:prstGeom prst="rect">
            <a:avLst/>
          </a:prstGeom>
          <a:noFill/>
        </p:spPr>
        <p:txBody>
          <a:bodyPr wrap="square" rtlCol="0">
            <a:spAutoFit/>
          </a:bodyPr>
          <a:lstStyle/>
          <a:p>
            <a:r>
              <a:rPr lang="en-US" dirty="0">
                <a:solidFill>
                  <a:srgbClr val="FF0000"/>
                </a:solidFill>
              </a:rPr>
              <a:t>REMEMBER THAT CREDIT CARD COMPANIES MAKE THEIR MONEY BY GETTING YOU TO USE YOUR CREDIT AND KEEPING YOU IN DEBT.</a:t>
            </a:r>
          </a:p>
          <a:p>
            <a:pPr algn="l"/>
            <a:r>
              <a:rPr lang="en-US" b="0" i="0" dirty="0">
                <a:solidFill>
                  <a:srgbClr val="000000"/>
                </a:solidFill>
                <a:effectLst/>
                <a:latin typeface="GothamDisplay"/>
              </a:rPr>
              <a:t>Find a payment strategy or two.</a:t>
            </a:r>
          </a:p>
          <a:p>
            <a:pPr marL="285750" indent="-285750">
              <a:buFont typeface="Arial" panose="020B0604020202020204" pitchFamily="34" charset="0"/>
              <a:buChar char="•"/>
            </a:pPr>
            <a:r>
              <a:rPr lang="en-US" i="0" dirty="0">
                <a:solidFill>
                  <a:srgbClr val="000000"/>
                </a:solidFill>
                <a:effectLst/>
                <a:latin typeface="Abadi" panose="020B0604020104020204" pitchFamily="34" charset="0"/>
              </a:rPr>
              <a:t>Pay more than minimum</a:t>
            </a:r>
            <a:endParaRPr lang="en-US" dirty="0">
              <a:solidFill>
                <a:srgbClr val="000000"/>
              </a:solidFill>
              <a:latin typeface="Abadi" panose="020B0604020104020204" pitchFamily="34" charset="0"/>
            </a:endParaRPr>
          </a:p>
          <a:p>
            <a:pPr marL="742950" lvl="1" indent="-285750">
              <a:buFont typeface="Arial" panose="020B0604020202020204" pitchFamily="34" charset="0"/>
              <a:buChar char="•"/>
            </a:pPr>
            <a:r>
              <a:rPr lang="en-US" dirty="0">
                <a:latin typeface="Abadi" panose="020B0604020104020204" pitchFamily="34" charset="0"/>
              </a:rPr>
              <a:t>Debt Snowball – smallest debt first</a:t>
            </a:r>
          </a:p>
          <a:p>
            <a:pPr marL="742950" lvl="1" indent="-285750">
              <a:buFont typeface="Arial" panose="020B0604020202020204" pitchFamily="34" charset="0"/>
              <a:buChar char="•"/>
            </a:pPr>
            <a:r>
              <a:rPr lang="en-US" dirty="0">
                <a:latin typeface="Abadi" panose="020B0604020104020204" pitchFamily="34" charset="0"/>
              </a:rPr>
              <a:t>Debt Avalanche – highest interest rate first</a:t>
            </a:r>
          </a:p>
          <a:p>
            <a:pPr marL="742950" lvl="1" indent="-285750">
              <a:buFont typeface="Arial" panose="020B0604020202020204" pitchFamily="34" charset="0"/>
              <a:buChar char="•"/>
            </a:pPr>
            <a:r>
              <a:rPr lang="en-US" i="0" dirty="0">
                <a:solidFill>
                  <a:srgbClr val="000000"/>
                </a:solidFill>
                <a:effectLst/>
                <a:latin typeface="Abadi" panose="020B0604020104020204" pitchFamily="34" charset="0"/>
              </a:rPr>
              <a:t>Automate – put the payments on autopay to avoid late charges</a:t>
            </a:r>
          </a:p>
          <a:p>
            <a:pPr marL="285750" indent="-285750">
              <a:buFont typeface="Arial" panose="020B0604020202020204" pitchFamily="34" charset="0"/>
              <a:buChar char="•"/>
            </a:pPr>
            <a:r>
              <a:rPr lang="en-US" dirty="0">
                <a:solidFill>
                  <a:srgbClr val="000000"/>
                </a:solidFill>
                <a:latin typeface="Abadi" panose="020B0604020104020204" pitchFamily="34" charset="0"/>
              </a:rPr>
              <a:t>Debt consolidation</a:t>
            </a:r>
          </a:p>
          <a:p>
            <a:pPr marL="742950" lvl="1" indent="-285750">
              <a:buFont typeface="Arial" panose="020B0604020202020204" pitchFamily="34" charset="0"/>
              <a:buChar char="•"/>
            </a:pPr>
            <a:r>
              <a:rPr lang="en-US" i="0" dirty="0">
                <a:solidFill>
                  <a:srgbClr val="000000"/>
                </a:solidFill>
                <a:effectLst/>
                <a:latin typeface="Abadi" panose="020B0604020104020204" pitchFamily="34" charset="0"/>
              </a:rPr>
              <a:t>Take out a personal loan to pay off debt</a:t>
            </a:r>
          </a:p>
          <a:p>
            <a:pPr marL="742950" lvl="1" indent="-285750">
              <a:buFont typeface="Arial" panose="020B0604020202020204" pitchFamily="34" charset="0"/>
              <a:buChar char="•"/>
            </a:pPr>
            <a:r>
              <a:rPr lang="en-US" dirty="0">
                <a:solidFill>
                  <a:srgbClr val="000000"/>
                </a:solidFill>
                <a:latin typeface="Abadi" panose="020B0604020104020204" pitchFamily="34" charset="0"/>
              </a:rPr>
              <a:t>Get 0% card and transfer the debt to it.</a:t>
            </a:r>
          </a:p>
          <a:p>
            <a:pPr marL="285750" indent="-285750">
              <a:buFont typeface="Arial" panose="020B0604020202020204" pitchFamily="34" charset="0"/>
              <a:buChar char="•"/>
            </a:pPr>
            <a:r>
              <a:rPr lang="en-US" i="0" dirty="0">
                <a:solidFill>
                  <a:srgbClr val="000000"/>
                </a:solidFill>
                <a:effectLst/>
                <a:latin typeface="Abadi" panose="020B0604020104020204" pitchFamily="34" charset="0"/>
              </a:rPr>
              <a:t>Work with your creditors</a:t>
            </a:r>
          </a:p>
          <a:p>
            <a:pPr marL="742950" lvl="1" indent="-285750">
              <a:buFont typeface="Arial" panose="020B0604020202020204" pitchFamily="34" charset="0"/>
              <a:buChar char="•"/>
            </a:pPr>
            <a:r>
              <a:rPr lang="en-US" dirty="0">
                <a:solidFill>
                  <a:srgbClr val="000000"/>
                </a:solidFill>
                <a:latin typeface="Abadi" panose="020B0604020104020204" pitchFamily="34" charset="0"/>
              </a:rPr>
              <a:t>Seek Debt Relief Program</a:t>
            </a:r>
          </a:p>
          <a:p>
            <a:pPr marL="742950" lvl="1" indent="-285750">
              <a:buFont typeface="Arial" panose="020B0604020202020204" pitchFamily="34" charset="0"/>
              <a:buChar char="•"/>
            </a:pPr>
            <a:r>
              <a:rPr lang="en-US" i="0" dirty="0">
                <a:solidFill>
                  <a:srgbClr val="000000"/>
                </a:solidFill>
                <a:effectLst/>
                <a:latin typeface="Abadi" panose="020B0604020104020204" pitchFamily="34" charset="0"/>
              </a:rPr>
              <a:t>Seek Debt Settlement</a:t>
            </a:r>
          </a:p>
          <a:p>
            <a:pPr lvl="1"/>
            <a:endParaRPr lang="en-US" dirty="0">
              <a:solidFill>
                <a:srgbClr val="000000"/>
              </a:solidFill>
              <a:latin typeface="Abadi" panose="020B0604020104020204" pitchFamily="34" charset="0"/>
            </a:endParaRPr>
          </a:p>
          <a:p>
            <a:pPr marL="742950" lvl="1" indent="-285750">
              <a:buFont typeface="Arial" panose="020B0604020202020204" pitchFamily="34" charset="0"/>
              <a:buChar char="•"/>
            </a:pPr>
            <a:endParaRPr lang="en-US" i="0" dirty="0">
              <a:solidFill>
                <a:srgbClr val="000000"/>
              </a:solidFill>
              <a:effectLst/>
              <a:latin typeface="Abadi" panose="020B0604020104020204" pitchFamily="34" charset="0"/>
            </a:endParaRPr>
          </a:p>
          <a:p>
            <a:pPr marL="285750" indent="-285750">
              <a:buFont typeface="Arial" panose="020B0604020202020204" pitchFamily="34" charset="0"/>
              <a:buChar char="•"/>
            </a:pPr>
            <a:endParaRPr lang="en-US" b="0" i="0" dirty="0">
              <a:solidFill>
                <a:srgbClr val="000000"/>
              </a:solidFill>
              <a:effectLst/>
              <a:latin typeface="Gotham"/>
            </a:endParaRP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lvl="1"/>
            <a:endParaRPr lang="en-US" dirty="0"/>
          </a:p>
          <a:p>
            <a:endParaRPr lang="en-US" dirty="0"/>
          </a:p>
        </p:txBody>
      </p:sp>
    </p:spTree>
    <p:extLst>
      <p:ext uri="{BB962C8B-B14F-4D97-AF65-F5344CB8AC3E}">
        <p14:creationId xmlns:p14="http://schemas.microsoft.com/office/powerpoint/2010/main" val="418818484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5125" y="1153572"/>
            <a:ext cx="2400300" cy="4461163"/>
          </a:xfrm>
        </p:spPr>
        <p:txBody>
          <a:bodyPr>
            <a:normAutofit/>
          </a:bodyPr>
          <a:lstStyle/>
          <a:p>
            <a:r>
              <a:rPr lang="en-US" sz="2800" b="1" dirty="0">
                <a:solidFill>
                  <a:srgbClr val="FF0000"/>
                </a:solidFill>
              </a:rPr>
              <a:t>LET’S TALK ABOUT MORTGAGES!</a:t>
            </a:r>
          </a:p>
        </p:txBody>
      </p:sp>
      <p:sp>
        <p:nvSpPr>
          <p:cNvPr id="3" name="Content Placeholder 2"/>
          <p:cNvSpPr>
            <a:spLocks noGrp="1"/>
          </p:cNvSpPr>
          <p:nvPr>
            <p:ph idx="1"/>
          </p:nvPr>
        </p:nvSpPr>
        <p:spPr>
          <a:xfrm>
            <a:off x="3335481" y="591344"/>
            <a:ext cx="5179868" cy="5585619"/>
          </a:xfrm>
        </p:spPr>
        <p:txBody>
          <a:bodyPr anchor="ctr">
            <a:normAutofit/>
          </a:bodyPr>
          <a:lstStyle/>
          <a:p>
            <a:pPr>
              <a:lnSpc>
                <a:spcPct val="90000"/>
              </a:lnSpc>
            </a:pPr>
            <a:r>
              <a:rPr lang="en-US" sz="2200" b="1"/>
              <a:t>A 15-20 MORTGAGE CAN SAVE OVER A 30 YEAR MORTGAGE.</a:t>
            </a:r>
          </a:p>
          <a:p>
            <a:pPr>
              <a:lnSpc>
                <a:spcPct val="90000"/>
              </a:lnSpc>
            </a:pPr>
            <a:r>
              <a:rPr lang="en-US" sz="2200" b="1"/>
              <a:t>20% DOWN WILL STOP PRIVATE MORTGAGE INSURANCE.</a:t>
            </a:r>
          </a:p>
          <a:p>
            <a:pPr>
              <a:lnSpc>
                <a:spcPct val="90000"/>
              </a:lnSpc>
            </a:pPr>
            <a:r>
              <a:rPr lang="en-US" sz="2200" b="1"/>
              <a:t>MORTGAGE PROTECTION INSURANCE PAYS THE MORTGAGE IF THE OWNER DIES.</a:t>
            </a:r>
          </a:p>
          <a:p>
            <a:pPr>
              <a:lnSpc>
                <a:spcPct val="90000"/>
              </a:lnSpc>
            </a:pPr>
            <a:r>
              <a:rPr lang="en-US" sz="2200" b="1"/>
              <a:t>0% MOVE-IN CAN BE COSTLY IN THE LONG RUN.</a:t>
            </a:r>
          </a:p>
          <a:p>
            <a:pPr>
              <a:lnSpc>
                <a:spcPct val="90000"/>
              </a:lnSpc>
            </a:pPr>
            <a:r>
              <a:rPr lang="en-US" sz="2200" b="1"/>
              <a:t>PAYING EXTRA ON THE PRINCIPAL EACH MONTH WILL ALLOW THE MORTGAGE TO BE PAID QUICKER.</a:t>
            </a:r>
          </a:p>
          <a:p>
            <a:pPr>
              <a:lnSpc>
                <a:spcPct val="90000"/>
              </a:lnSpc>
            </a:pPr>
            <a:r>
              <a:rPr lang="en-US" sz="2200" b="1"/>
              <a:t>REFI WITH CASH BACK EXTENDS THE LENGTH OF THE CONTRACT.</a:t>
            </a:r>
          </a:p>
          <a:p>
            <a:pPr>
              <a:lnSpc>
                <a:spcPct val="90000"/>
              </a:lnSpc>
            </a:pPr>
            <a:r>
              <a:rPr lang="en-US" sz="2200" b="1"/>
              <a:t>PAYING OVER LIST PRICE IS NOT A GOOD IDEA.</a:t>
            </a:r>
          </a:p>
        </p:txBody>
      </p:sp>
    </p:spTree>
    <p:extLst>
      <p:ext uri="{BB962C8B-B14F-4D97-AF65-F5344CB8AC3E}">
        <p14:creationId xmlns:p14="http://schemas.microsoft.com/office/powerpoint/2010/main" val="421658549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5FCF8-7AE6-8724-B912-273B5B32841C}"/>
              </a:ext>
            </a:extLst>
          </p:cNvPr>
          <p:cNvSpPr>
            <a:spLocks noGrp="1"/>
          </p:cNvSpPr>
          <p:nvPr>
            <p:ph type="title"/>
          </p:nvPr>
        </p:nvSpPr>
        <p:spPr>
          <a:xfrm>
            <a:off x="4152550" y="609600"/>
            <a:ext cx="2802951" cy="1320800"/>
          </a:xfrm>
        </p:spPr>
        <p:txBody>
          <a:bodyPr>
            <a:normAutofit/>
          </a:bodyPr>
          <a:lstStyle/>
          <a:p>
            <a:pPr>
              <a:lnSpc>
                <a:spcPct val="90000"/>
              </a:lnSpc>
            </a:pPr>
            <a:r>
              <a:rPr lang="en-US" sz="2800"/>
              <a:t>REDUCING CREDIT CARD DEBT</a:t>
            </a:r>
          </a:p>
        </p:txBody>
      </p:sp>
      <p:sp>
        <p:nvSpPr>
          <p:cNvPr id="3" name="Content Placeholder 2">
            <a:extLst>
              <a:ext uri="{FF2B5EF4-FFF2-40B4-BE49-F238E27FC236}">
                <a16:creationId xmlns:a16="http://schemas.microsoft.com/office/drawing/2014/main" id="{09EA4FA6-3DA4-ABD1-E99A-672E85285B46}"/>
              </a:ext>
            </a:extLst>
          </p:cNvPr>
          <p:cNvSpPr>
            <a:spLocks noGrp="1"/>
          </p:cNvSpPr>
          <p:nvPr>
            <p:ph idx="1"/>
          </p:nvPr>
        </p:nvSpPr>
        <p:spPr>
          <a:xfrm>
            <a:off x="3907172" y="1930401"/>
            <a:ext cx="4046200" cy="4110962"/>
          </a:xfrm>
        </p:spPr>
        <p:txBody>
          <a:bodyPr>
            <a:normAutofit lnSpcReduction="10000"/>
          </a:bodyPr>
          <a:lstStyle/>
          <a:p>
            <a:r>
              <a:rPr lang="en-US" dirty="0"/>
              <a:t>Remember that credit card companies desire to keep you in credit card debt.  Paying the minimum does not get you out of debt.</a:t>
            </a:r>
          </a:p>
          <a:p>
            <a:r>
              <a:rPr lang="en-US" dirty="0"/>
              <a:t>Stop using credit cards.</a:t>
            </a:r>
          </a:p>
          <a:p>
            <a:r>
              <a:rPr lang="en-US" dirty="0"/>
              <a:t>Reduce the number of credit cards you have.</a:t>
            </a:r>
          </a:p>
          <a:p>
            <a:r>
              <a:rPr lang="en-US" dirty="0"/>
              <a:t>Transfer your credit card debt to a 0-interest card and begin to pay as much as possible each month.</a:t>
            </a:r>
          </a:p>
          <a:p>
            <a:r>
              <a:rPr lang="en-US" dirty="0"/>
              <a:t>Get help from Debt Reduction Company.</a:t>
            </a:r>
          </a:p>
        </p:txBody>
      </p:sp>
      <p:pic>
        <p:nvPicPr>
          <p:cNvPr id="5" name="Picture 4" descr="A stack of bank cards">
            <a:extLst>
              <a:ext uri="{FF2B5EF4-FFF2-40B4-BE49-F238E27FC236}">
                <a16:creationId xmlns:a16="http://schemas.microsoft.com/office/drawing/2014/main" id="{81AE4CB2-4BF9-28F1-B7EC-E1AF68B72E6A}"/>
              </a:ext>
            </a:extLst>
          </p:cNvPr>
          <p:cNvPicPr>
            <a:picLocks noChangeAspect="1"/>
          </p:cNvPicPr>
          <p:nvPr/>
        </p:nvPicPr>
        <p:blipFill rotWithShape="1">
          <a:blip r:embed="rId2"/>
          <a:srcRect l="54660" r="5811" b="2"/>
          <a:stretch/>
        </p:blipFill>
        <p:spPr>
          <a:xfrm>
            <a:off x="20" y="-1"/>
            <a:ext cx="404620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9" name="Isosceles Triangle 8">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3428531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5125" y="1153572"/>
            <a:ext cx="2400300" cy="4461163"/>
          </a:xfrm>
        </p:spPr>
        <p:txBody>
          <a:bodyPr>
            <a:normAutofit/>
          </a:bodyPr>
          <a:lstStyle/>
          <a:p>
            <a:r>
              <a:rPr lang="en-US" b="1" dirty="0">
                <a:solidFill>
                  <a:srgbClr val="FF0000"/>
                </a:solidFill>
              </a:rPr>
              <a:t>LET’S TALK ABOUT CAR LOANS!</a:t>
            </a:r>
          </a:p>
        </p:txBody>
      </p:sp>
      <p:sp>
        <p:nvSpPr>
          <p:cNvPr id="3" name="Content Placeholder 2"/>
          <p:cNvSpPr>
            <a:spLocks noGrp="1"/>
          </p:cNvSpPr>
          <p:nvPr>
            <p:ph idx="1"/>
          </p:nvPr>
        </p:nvSpPr>
        <p:spPr>
          <a:xfrm>
            <a:off x="3335481" y="591344"/>
            <a:ext cx="5179868" cy="5585619"/>
          </a:xfrm>
        </p:spPr>
        <p:txBody>
          <a:bodyPr anchor="ctr">
            <a:normAutofit/>
          </a:bodyPr>
          <a:lstStyle/>
          <a:p>
            <a:pPr>
              <a:lnSpc>
                <a:spcPct val="90000"/>
              </a:lnSpc>
            </a:pPr>
            <a:r>
              <a:rPr lang="en-US" sz="2500" b="1" cap="all" dirty="0"/>
              <a:t>Car depreciation over the first 12 months from new CAR will typically be between 30-40% of the initial value.</a:t>
            </a:r>
          </a:p>
          <a:p>
            <a:pPr>
              <a:lnSpc>
                <a:spcPct val="90000"/>
              </a:lnSpc>
            </a:pPr>
            <a:r>
              <a:rPr lang="en-US" sz="2500" b="1" cap="all" dirty="0"/>
              <a:t>A 5-year-old vehicle that sold for $40,000 when new will be worth $16,000 AND LIKELY YOU WOULD BE MAKING $600 PER MONTH PAYMENTS.</a:t>
            </a:r>
          </a:p>
          <a:p>
            <a:pPr>
              <a:lnSpc>
                <a:spcPct val="90000"/>
              </a:lnSpc>
            </a:pPr>
            <a:r>
              <a:rPr lang="en-US" sz="2500" b="1" cap="all" dirty="0"/>
              <a:t>On average, a used car will already have lost 20% to 30% of its value in its first year and 50% OF its value by year three or four.</a:t>
            </a:r>
          </a:p>
        </p:txBody>
      </p:sp>
    </p:spTree>
    <p:extLst>
      <p:ext uri="{BB962C8B-B14F-4D97-AF65-F5344CB8AC3E}">
        <p14:creationId xmlns:p14="http://schemas.microsoft.com/office/powerpoint/2010/main" val="233015883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81F93-0C73-43C6-ED5C-F2E1C2DFC90B}"/>
              </a:ext>
            </a:extLst>
          </p:cNvPr>
          <p:cNvSpPr>
            <a:spLocks noGrp="1"/>
          </p:cNvSpPr>
          <p:nvPr>
            <p:ph type="title"/>
          </p:nvPr>
        </p:nvSpPr>
        <p:spPr>
          <a:xfrm>
            <a:off x="457200" y="153958"/>
            <a:ext cx="8001000" cy="1320800"/>
          </a:xfrm>
        </p:spPr>
        <p:txBody>
          <a:bodyPr/>
          <a:lstStyle/>
          <a:p>
            <a:pPr algn="ctr"/>
            <a:r>
              <a:rPr lang="en-US" b="1" dirty="0">
                <a:solidFill>
                  <a:srgbClr val="FF0000"/>
                </a:solidFill>
              </a:rPr>
              <a:t>HOW CAN YOU SEND YOUR CHILDREN TO COLLEGE?</a:t>
            </a:r>
          </a:p>
        </p:txBody>
      </p:sp>
      <p:sp>
        <p:nvSpPr>
          <p:cNvPr id="3" name="Content Placeholder 2">
            <a:extLst>
              <a:ext uri="{FF2B5EF4-FFF2-40B4-BE49-F238E27FC236}">
                <a16:creationId xmlns:a16="http://schemas.microsoft.com/office/drawing/2014/main" id="{467AEFE6-0094-AEB1-3E4F-F19F31CEF7AC}"/>
              </a:ext>
            </a:extLst>
          </p:cNvPr>
          <p:cNvSpPr>
            <a:spLocks noGrp="1"/>
          </p:cNvSpPr>
          <p:nvPr>
            <p:ph idx="1"/>
          </p:nvPr>
        </p:nvSpPr>
        <p:spPr>
          <a:xfrm>
            <a:off x="902208" y="1328732"/>
            <a:ext cx="7391400" cy="2016587"/>
          </a:xfrm>
        </p:spPr>
        <p:txBody>
          <a:bodyPr/>
          <a:lstStyle/>
          <a:p>
            <a:r>
              <a:rPr lang="en-US" dirty="0"/>
              <a:t>The average cost of a year of college was $19,020 in 2020-21.</a:t>
            </a:r>
          </a:p>
          <a:p>
            <a:r>
              <a:rPr lang="en-US" dirty="0"/>
              <a:t>Student Loan Debt is at an all time high.  $30,000+ is average.</a:t>
            </a:r>
          </a:p>
          <a:p>
            <a:r>
              <a:rPr lang="en-US" dirty="0"/>
              <a:t>Student Loan debt in America totals 1.7 trillion dollars.</a:t>
            </a:r>
          </a:p>
          <a:p>
            <a:r>
              <a:rPr lang="en-US" dirty="0"/>
              <a:t>Highest personal student loan debt I know about is $189,000 by a teacher ready to retire.</a:t>
            </a:r>
          </a:p>
          <a:p>
            <a:endParaRPr lang="en-US" dirty="0"/>
          </a:p>
          <a:p>
            <a:endParaRPr lang="en-US" dirty="0"/>
          </a:p>
        </p:txBody>
      </p:sp>
      <p:sp>
        <p:nvSpPr>
          <p:cNvPr id="4" name="TextBox 3">
            <a:extLst>
              <a:ext uri="{FF2B5EF4-FFF2-40B4-BE49-F238E27FC236}">
                <a16:creationId xmlns:a16="http://schemas.microsoft.com/office/drawing/2014/main" id="{1A8C8C0A-B5A7-5504-DF5A-9C2A15FE7B78}"/>
              </a:ext>
            </a:extLst>
          </p:cNvPr>
          <p:cNvSpPr txBox="1"/>
          <p:nvPr/>
        </p:nvSpPr>
        <p:spPr>
          <a:xfrm>
            <a:off x="902208" y="3488297"/>
            <a:ext cx="7543800" cy="4339650"/>
          </a:xfrm>
          <a:prstGeom prst="rect">
            <a:avLst/>
          </a:prstGeom>
          <a:noFill/>
        </p:spPr>
        <p:txBody>
          <a:bodyPr wrap="square" rtlCol="0">
            <a:spAutoFit/>
          </a:bodyPr>
          <a:lstStyle/>
          <a:p>
            <a:pPr lvl="1" algn="ctr"/>
            <a:r>
              <a:rPr lang="en-US" sz="2400" dirty="0">
                <a:solidFill>
                  <a:srgbClr val="000000"/>
                </a:solidFill>
                <a:latin typeface="Abadi" panose="020B0604020104020204" pitchFamily="34" charset="0"/>
              </a:rPr>
              <a:t>STEPS TO A DEBT FREE COLLEGE EDUCATION</a:t>
            </a:r>
          </a:p>
          <a:p>
            <a:pPr marL="742950" lvl="1" indent="-285750">
              <a:buFont typeface="Arial" panose="020B0604020202020204" pitchFamily="34" charset="0"/>
              <a:buChar char="•"/>
            </a:pPr>
            <a:r>
              <a:rPr lang="en-US" sz="2400" dirty="0">
                <a:solidFill>
                  <a:srgbClr val="000000"/>
                </a:solidFill>
                <a:latin typeface="Abadi" panose="020B0604020104020204" pitchFamily="34" charset="0"/>
              </a:rPr>
              <a:t>Attend a local college and live at home.</a:t>
            </a:r>
          </a:p>
          <a:p>
            <a:pPr marL="742950" lvl="1" indent="-285750">
              <a:buFont typeface="Arial" panose="020B0604020202020204" pitchFamily="34" charset="0"/>
              <a:buChar char="•"/>
            </a:pPr>
            <a:r>
              <a:rPr lang="en-US" sz="2400" dirty="0">
                <a:solidFill>
                  <a:srgbClr val="000000"/>
                </a:solidFill>
                <a:latin typeface="Abadi" panose="020B0604020104020204" pitchFamily="34" charset="0"/>
              </a:rPr>
              <a:t>Go to college on a Work-Study Plan</a:t>
            </a:r>
          </a:p>
          <a:p>
            <a:pPr marL="742950" lvl="1" indent="-285750">
              <a:buFont typeface="Arial" panose="020B0604020202020204" pitchFamily="34" charset="0"/>
              <a:buChar char="•"/>
            </a:pPr>
            <a:r>
              <a:rPr lang="en-US" sz="2400" dirty="0">
                <a:solidFill>
                  <a:srgbClr val="000000"/>
                </a:solidFill>
                <a:latin typeface="Abadi" panose="020B0604020104020204" pitchFamily="34" charset="0"/>
              </a:rPr>
              <a:t>Search for scholarships – Numerous scholarships go untaken.</a:t>
            </a:r>
          </a:p>
          <a:p>
            <a:pPr marL="742950" lvl="1" indent="-285750">
              <a:buFont typeface="Arial" panose="020B0604020202020204" pitchFamily="34" charset="0"/>
              <a:buChar char="•"/>
            </a:pPr>
            <a:r>
              <a:rPr lang="en-US" sz="2400" dirty="0">
                <a:solidFill>
                  <a:srgbClr val="000000"/>
                </a:solidFill>
                <a:latin typeface="Abadi" panose="020B0604020104020204" pitchFamily="34" charset="0"/>
              </a:rPr>
              <a:t>Start a 529 College Saving Plan</a:t>
            </a:r>
          </a:p>
          <a:p>
            <a:pPr marL="742950" lvl="1" indent="-285750">
              <a:buFont typeface="Arial" panose="020B0604020202020204" pitchFamily="34" charset="0"/>
              <a:buChar char="•"/>
            </a:pPr>
            <a:r>
              <a:rPr lang="en-US" sz="2400" dirty="0">
                <a:solidFill>
                  <a:srgbClr val="000000"/>
                </a:solidFill>
                <a:latin typeface="Abadi" panose="020B0604020104020204" pitchFamily="34" charset="0"/>
              </a:rPr>
              <a:t>Use an Indexed Universal Life Policy. </a:t>
            </a:r>
          </a:p>
          <a:p>
            <a:pPr marL="742950" lvl="1" indent="-285750">
              <a:buFont typeface="Arial" panose="020B0604020202020204" pitchFamily="34" charset="0"/>
              <a:buChar char="•"/>
            </a:pPr>
            <a:endParaRPr lang="en-US" i="0" dirty="0">
              <a:solidFill>
                <a:srgbClr val="000000"/>
              </a:solidFill>
              <a:effectLst/>
              <a:latin typeface="Abadi" panose="020B0604020104020204" pitchFamily="34" charset="0"/>
            </a:endParaRPr>
          </a:p>
          <a:p>
            <a:pPr marL="285750" indent="-285750">
              <a:buFont typeface="Arial" panose="020B0604020202020204" pitchFamily="34" charset="0"/>
              <a:buChar char="•"/>
            </a:pPr>
            <a:endParaRPr lang="en-US" b="0" i="0" dirty="0">
              <a:solidFill>
                <a:srgbClr val="000000"/>
              </a:solidFill>
              <a:effectLst/>
              <a:latin typeface="Gotham"/>
            </a:endParaRP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lvl="1"/>
            <a:endParaRPr lang="en-US" dirty="0"/>
          </a:p>
          <a:p>
            <a:endParaRPr lang="en-US" dirty="0"/>
          </a:p>
        </p:txBody>
      </p:sp>
    </p:spTree>
    <p:extLst>
      <p:ext uri="{BB962C8B-B14F-4D97-AF65-F5344CB8AC3E}">
        <p14:creationId xmlns:p14="http://schemas.microsoft.com/office/powerpoint/2010/main" val="254100987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5125" y="1153572"/>
            <a:ext cx="2400300" cy="4461163"/>
          </a:xfrm>
        </p:spPr>
        <p:txBody>
          <a:bodyPr>
            <a:normAutofit/>
          </a:bodyPr>
          <a:lstStyle/>
          <a:p>
            <a:r>
              <a:rPr lang="en-US" b="1" dirty="0">
                <a:solidFill>
                  <a:srgbClr val="FFFFFF"/>
                </a:solidFill>
              </a:rPr>
              <a:t>LET’S </a:t>
            </a:r>
            <a:r>
              <a:rPr lang="en-US" b="1" dirty="0">
                <a:solidFill>
                  <a:srgbClr val="FF0000"/>
                </a:solidFill>
              </a:rPr>
              <a:t>AVOIDING STUDENT LOAN DEBT</a:t>
            </a:r>
          </a:p>
        </p:txBody>
      </p:sp>
      <p:sp>
        <p:nvSpPr>
          <p:cNvPr id="3" name="Content Placeholder 2"/>
          <p:cNvSpPr>
            <a:spLocks noGrp="1"/>
          </p:cNvSpPr>
          <p:nvPr>
            <p:ph idx="1"/>
          </p:nvPr>
        </p:nvSpPr>
        <p:spPr>
          <a:xfrm>
            <a:off x="3335481" y="591344"/>
            <a:ext cx="5179868" cy="5585619"/>
          </a:xfrm>
        </p:spPr>
        <p:txBody>
          <a:bodyPr anchor="ctr">
            <a:normAutofit/>
          </a:bodyPr>
          <a:lstStyle/>
          <a:p>
            <a:pPr>
              <a:lnSpc>
                <a:spcPct val="90000"/>
              </a:lnSpc>
            </a:pPr>
            <a:r>
              <a:rPr lang="en-US" sz="2500" b="1" dirty="0"/>
              <a:t>44 MILLION AMERICANS OWE 1.7 TRILLION DOLLARS IN STUDENT LOAN DEBT.  </a:t>
            </a:r>
          </a:p>
          <a:p>
            <a:pPr>
              <a:lnSpc>
                <a:spcPct val="90000"/>
              </a:lnSpc>
            </a:pPr>
            <a:r>
              <a:rPr lang="en-US" sz="2500" b="1" dirty="0"/>
              <a:t>STUDENT LOAN DEBT CAN BE AVOIDED.</a:t>
            </a:r>
          </a:p>
          <a:p>
            <a:pPr marL="0" indent="0">
              <a:lnSpc>
                <a:spcPct val="90000"/>
              </a:lnSpc>
              <a:buNone/>
            </a:pPr>
            <a:r>
              <a:rPr lang="en-US" sz="2500" b="1" cap="all" dirty="0"/>
              <a:t>develop a college fund for your 	children.</a:t>
            </a:r>
          </a:p>
          <a:p>
            <a:pPr marL="0" indent="0">
              <a:lnSpc>
                <a:spcPct val="90000"/>
              </a:lnSpc>
              <a:buNone/>
            </a:pPr>
            <a:r>
              <a:rPr lang="en-US" sz="2500" b="1" dirty="0"/>
              <a:t>GO TO COLLEGE CLOSE TO HOME.</a:t>
            </a:r>
          </a:p>
          <a:p>
            <a:pPr marL="0" indent="0">
              <a:lnSpc>
                <a:spcPct val="90000"/>
              </a:lnSpc>
              <a:buNone/>
            </a:pPr>
            <a:r>
              <a:rPr lang="en-US" sz="2500" b="1" dirty="0"/>
              <a:t>WORK WHILE IN COLLEGE.</a:t>
            </a:r>
          </a:p>
          <a:p>
            <a:pPr marL="0" indent="0">
              <a:lnSpc>
                <a:spcPct val="90000"/>
              </a:lnSpc>
              <a:buNone/>
            </a:pPr>
            <a:r>
              <a:rPr lang="en-US" sz="2500" b="1" dirty="0"/>
              <a:t>LEARN ABOUT THE FAFSA CHECKS.</a:t>
            </a:r>
          </a:p>
          <a:p>
            <a:pPr marL="0" indent="0">
              <a:lnSpc>
                <a:spcPct val="90000"/>
              </a:lnSpc>
              <a:buNone/>
            </a:pPr>
            <a:r>
              <a:rPr lang="en-US" sz="2500" b="1"/>
              <a:t>APPLY </a:t>
            </a:r>
            <a:r>
              <a:rPr lang="en-US" sz="2500" b="1" dirty="0"/>
              <a:t>FOR THE MANY UNCLAIMED 	SCHOLARSHIPS.</a:t>
            </a:r>
          </a:p>
        </p:txBody>
      </p:sp>
    </p:spTree>
    <p:extLst>
      <p:ext uri="{BB962C8B-B14F-4D97-AF65-F5344CB8AC3E}">
        <p14:creationId xmlns:p14="http://schemas.microsoft.com/office/powerpoint/2010/main" val="105717748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81F93-0C73-43C6-ED5C-F2E1C2DFC90B}"/>
              </a:ext>
            </a:extLst>
          </p:cNvPr>
          <p:cNvSpPr>
            <a:spLocks noGrp="1"/>
          </p:cNvSpPr>
          <p:nvPr>
            <p:ph type="title"/>
          </p:nvPr>
        </p:nvSpPr>
        <p:spPr>
          <a:xfrm>
            <a:off x="457200" y="153958"/>
            <a:ext cx="8001000" cy="1320800"/>
          </a:xfrm>
        </p:spPr>
        <p:txBody>
          <a:bodyPr/>
          <a:lstStyle/>
          <a:p>
            <a:pPr algn="ctr"/>
            <a:r>
              <a:rPr lang="en-US" b="1" dirty="0">
                <a:solidFill>
                  <a:srgbClr val="FF0000"/>
                </a:solidFill>
              </a:rPr>
              <a:t>PREPARING FOR THE UNSEEN FUTURE!</a:t>
            </a:r>
          </a:p>
        </p:txBody>
      </p:sp>
      <p:sp>
        <p:nvSpPr>
          <p:cNvPr id="3" name="Content Placeholder 2">
            <a:extLst>
              <a:ext uri="{FF2B5EF4-FFF2-40B4-BE49-F238E27FC236}">
                <a16:creationId xmlns:a16="http://schemas.microsoft.com/office/drawing/2014/main" id="{467AEFE6-0094-AEB1-3E4F-F19F31CEF7AC}"/>
              </a:ext>
            </a:extLst>
          </p:cNvPr>
          <p:cNvSpPr>
            <a:spLocks noGrp="1"/>
          </p:cNvSpPr>
          <p:nvPr>
            <p:ph idx="1"/>
          </p:nvPr>
        </p:nvSpPr>
        <p:spPr>
          <a:xfrm>
            <a:off x="902208" y="1328732"/>
            <a:ext cx="7391400" cy="2016587"/>
          </a:xfrm>
        </p:spPr>
        <p:txBody>
          <a:bodyPr>
            <a:normAutofit fontScale="77500" lnSpcReduction="20000"/>
          </a:bodyPr>
          <a:lstStyle/>
          <a:p>
            <a:pPr algn="l">
              <a:buFont typeface="Arial" panose="020B0604020202020204" pitchFamily="34" charset="0"/>
              <a:buChar char="•"/>
            </a:pPr>
            <a:r>
              <a:rPr lang="en-US" sz="2200" b="1" i="0" dirty="0">
                <a:solidFill>
                  <a:srgbClr val="333333"/>
                </a:solidFill>
                <a:effectLst/>
                <a:latin typeface="Abadi" panose="020B0604020104020204" pitchFamily="34" charset="0"/>
              </a:rPr>
              <a:t>42%</a:t>
            </a:r>
            <a:r>
              <a:rPr lang="en-US" sz="2200" b="0" i="0" dirty="0">
                <a:solidFill>
                  <a:srgbClr val="333333"/>
                </a:solidFill>
                <a:effectLst/>
                <a:latin typeface="Abadi" panose="020B0604020104020204" pitchFamily="34" charset="0"/>
              </a:rPr>
              <a:t> of Americans have less than $1,000 in savings as of 2022.</a:t>
            </a:r>
          </a:p>
          <a:p>
            <a:r>
              <a:rPr lang="en-US" sz="2200" b="0" i="0" dirty="0">
                <a:solidFill>
                  <a:srgbClr val="333333"/>
                </a:solidFill>
                <a:effectLst/>
                <a:latin typeface="Abadi" panose="020B0604020104020204" pitchFamily="34" charset="0"/>
              </a:rPr>
              <a:t>The average American savings account balance is </a:t>
            </a:r>
            <a:r>
              <a:rPr lang="en-US" sz="2200" b="1" i="0" dirty="0">
                <a:solidFill>
                  <a:srgbClr val="333333"/>
                </a:solidFill>
                <a:effectLst/>
                <a:latin typeface="Abadi" panose="020B0604020104020204" pitchFamily="34" charset="0"/>
              </a:rPr>
              <a:t>$4,500</a:t>
            </a:r>
            <a:r>
              <a:rPr lang="en-US" sz="2200" b="0" i="0" dirty="0">
                <a:solidFill>
                  <a:srgbClr val="333333"/>
                </a:solidFill>
                <a:effectLst/>
                <a:latin typeface="Abadi" panose="020B0604020104020204" pitchFamily="34" charset="0"/>
              </a:rPr>
              <a:t>.</a:t>
            </a:r>
          </a:p>
          <a:p>
            <a:r>
              <a:rPr lang="en-US" sz="2200" b="1" i="0" dirty="0">
                <a:solidFill>
                  <a:schemeClr val="tx1"/>
                </a:solidFill>
                <a:effectLst/>
                <a:latin typeface="Abadi" panose="020B0604020104020204" pitchFamily="34" charset="0"/>
              </a:rPr>
              <a:t>25 million </a:t>
            </a:r>
            <a:r>
              <a:rPr lang="en-US" sz="2200" b="1" i="0" u="none" strike="noStrike" dirty="0">
                <a:solidFill>
                  <a:schemeClr val="tx1"/>
                </a:solidFill>
                <a:effectLst/>
                <a:latin typeface="Abadi" panose="020B0604020104020204" pitchFamily="34" charset="0"/>
                <a:hlinkClick r:id="rId2">
                  <a:extLst>
                    <a:ext uri="{A12FA001-AC4F-418D-AE19-62706E023703}">
                      <ahyp:hlinkClr xmlns:ahyp="http://schemas.microsoft.com/office/drawing/2018/hyperlinkcolor" val="tx"/>
                    </a:ext>
                  </a:extLst>
                </a:hlinkClick>
              </a:rPr>
              <a:t>American</a:t>
            </a:r>
            <a:r>
              <a:rPr lang="en-US" sz="2200" b="1" i="0" dirty="0">
                <a:solidFill>
                  <a:schemeClr val="tx1"/>
                </a:solidFill>
                <a:effectLst/>
                <a:latin typeface="Abadi" panose="020B0604020104020204" pitchFamily="34" charset="0"/>
              </a:rPr>
              <a:t> adults </a:t>
            </a:r>
            <a:r>
              <a:rPr lang="en-US" sz="2200" b="0" i="0" dirty="0">
                <a:solidFill>
                  <a:srgbClr val="333333"/>
                </a:solidFill>
                <a:effectLst/>
                <a:latin typeface="Abadi" panose="020B0604020104020204" pitchFamily="34" charset="0"/>
              </a:rPr>
              <a:t>who have no savings at all.</a:t>
            </a:r>
            <a:endParaRPr lang="en-US" sz="2200" dirty="0">
              <a:latin typeface="Abadi" panose="020B0604020104020204" pitchFamily="34" charset="0"/>
            </a:endParaRPr>
          </a:p>
          <a:p>
            <a:r>
              <a:rPr lang="en-US" sz="2200" b="1" i="0" dirty="0">
                <a:effectLst/>
                <a:latin typeface="Abadi" panose="020B0604020104020204" pitchFamily="34" charset="0"/>
              </a:rPr>
              <a:t>64%</a:t>
            </a:r>
            <a:r>
              <a:rPr lang="en-US" sz="2200" b="0" i="0" dirty="0">
                <a:effectLst/>
                <a:latin typeface="Abadi" panose="020B0604020104020204" pitchFamily="34" charset="0"/>
              </a:rPr>
              <a:t> of Americans risk reaching retirement age with less than </a:t>
            </a:r>
            <a:r>
              <a:rPr lang="en-US" sz="2200" b="1" i="0" dirty="0">
                <a:solidFill>
                  <a:schemeClr val="tx1"/>
                </a:solidFill>
                <a:effectLst/>
                <a:latin typeface="Abadi" panose="020B0604020104020204" pitchFamily="34" charset="0"/>
              </a:rPr>
              <a:t>$10,000 saved.</a:t>
            </a:r>
          </a:p>
          <a:p>
            <a:r>
              <a:rPr lang="en-US" sz="2200" b="0" i="0" dirty="0">
                <a:solidFill>
                  <a:srgbClr val="111111"/>
                </a:solidFill>
                <a:effectLst/>
                <a:latin typeface="Abadi" panose="020B0604020104020204" pitchFamily="34" charset="0"/>
              </a:rPr>
              <a:t>40.2 percent, only receive income from Social Security in retirement.</a:t>
            </a:r>
            <a:endParaRPr lang="en-US" sz="2200" dirty="0">
              <a:latin typeface="Abadi" panose="020B0604020104020204" pitchFamily="34" charset="0"/>
            </a:endParaRPr>
          </a:p>
          <a:p>
            <a:endParaRPr lang="en-US" dirty="0"/>
          </a:p>
        </p:txBody>
      </p:sp>
      <p:sp>
        <p:nvSpPr>
          <p:cNvPr id="4" name="TextBox 3">
            <a:extLst>
              <a:ext uri="{FF2B5EF4-FFF2-40B4-BE49-F238E27FC236}">
                <a16:creationId xmlns:a16="http://schemas.microsoft.com/office/drawing/2014/main" id="{1A8C8C0A-B5A7-5504-DF5A-9C2A15FE7B78}"/>
              </a:ext>
            </a:extLst>
          </p:cNvPr>
          <p:cNvSpPr txBox="1"/>
          <p:nvPr/>
        </p:nvSpPr>
        <p:spPr>
          <a:xfrm>
            <a:off x="902208" y="3488297"/>
            <a:ext cx="7543800" cy="4708981"/>
          </a:xfrm>
          <a:prstGeom prst="rect">
            <a:avLst/>
          </a:prstGeom>
          <a:noFill/>
        </p:spPr>
        <p:txBody>
          <a:bodyPr wrap="square" rtlCol="0">
            <a:spAutoFit/>
          </a:bodyPr>
          <a:lstStyle/>
          <a:p>
            <a:pPr lvl="1" algn="ctr"/>
            <a:r>
              <a:rPr lang="en-US" sz="2400" dirty="0">
                <a:solidFill>
                  <a:srgbClr val="000000"/>
                </a:solidFill>
                <a:latin typeface="Abadi" panose="020B0604020104020204" pitchFamily="34" charset="0"/>
              </a:rPr>
              <a:t>STEPS TO A SECURE FUTURE</a:t>
            </a:r>
          </a:p>
          <a:p>
            <a:pPr marL="742950" lvl="1" indent="-285750">
              <a:buFont typeface="Arial" panose="020B0604020202020204" pitchFamily="34" charset="0"/>
              <a:buChar char="•"/>
            </a:pPr>
            <a:r>
              <a:rPr lang="en-US" sz="2400" dirty="0">
                <a:solidFill>
                  <a:srgbClr val="000000"/>
                </a:solidFill>
                <a:latin typeface="Abadi" panose="020B0604020104020204" pitchFamily="34" charset="0"/>
              </a:rPr>
              <a:t>LOWER YOUR DEBT THRESHOLD.</a:t>
            </a:r>
          </a:p>
          <a:p>
            <a:pPr marL="742950" lvl="1" indent="-285750">
              <a:buFont typeface="Arial" panose="020B0604020202020204" pitchFamily="34" charset="0"/>
              <a:buChar char="•"/>
            </a:pPr>
            <a:r>
              <a:rPr lang="en-US" sz="2400" dirty="0">
                <a:solidFill>
                  <a:srgbClr val="000000"/>
                </a:solidFill>
                <a:latin typeface="Abadi" panose="020B0604020104020204" pitchFamily="34" charset="0"/>
              </a:rPr>
              <a:t>PLAN A FEASIBLE SAVINGS APPROACH</a:t>
            </a:r>
          </a:p>
          <a:p>
            <a:pPr marL="1200150" lvl="2" indent="-285750">
              <a:buFont typeface="Arial" panose="020B0604020202020204" pitchFamily="34" charset="0"/>
              <a:buChar char="•"/>
            </a:pPr>
            <a:r>
              <a:rPr lang="en-US" sz="2400" dirty="0">
                <a:solidFill>
                  <a:srgbClr val="000000"/>
                </a:solidFill>
                <a:latin typeface="Abadi" panose="020B0604020104020204" pitchFamily="34" charset="0"/>
              </a:rPr>
              <a:t>Save three to six months emergency fund.</a:t>
            </a:r>
          </a:p>
          <a:p>
            <a:pPr marL="742950" lvl="1" indent="-285750">
              <a:buFont typeface="Arial" panose="020B0604020202020204" pitchFamily="34" charset="0"/>
              <a:buChar char="•"/>
            </a:pPr>
            <a:r>
              <a:rPr lang="en-US" sz="2400" dirty="0">
                <a:solidFill>
                  <a:srgbClr val="000000"/>
                </a:solidFill>
                <a:latin typeface="Abadi" panose="020B0604020104020204" pitchFamily="34" charset="0"/>
              </a:rPr>
              <a:t>BEGIN A RETIREMENT SAVING PLAN</a:t>
            </a:r>
          </a:p>
          <a:p>
            <a:pPr marL="1200150" lvl="2" indent="-285750">
              <a:buFont typeface="Arial" panose="020B0604020202020204" pitchFamily="34" charset="0"/>
              <a:buChar char="•"/>
            </a:pPr>
            <a:r>
              <a:rPr lang="en-US" sz="2400" dirty="0">
                <a:solidFill>
                  <a:srgbClr val="000000"/>
                </a:solidFill>
                <a:latin typeface="Abadi" panose="020B0604020104020204" pitchFamily="34" charset="0"/>
              </a:rPr>
              <a:t>Use a safe investment tool.</a:t>
            </a:r>
          </a:p>
          <a:p>
            <a:pPr marL="1200150" lvl="2" indent="-285750">
              <a:buFont typeface="Arial" panose="020B0604020202020204" pitchFamily="34" charset="0"/>
              <a:buChar char="•"/>
            </a:pPr>
            <a:r>
              <a:rPr lang="en-US" sz="2400" dirty="0">
                <a:solidFill>
                  <a:srgbClr val="000000"/>
                </a:solidFill>
                <a:latin typeface="Abadi" panose="020B0604020104020204" pitchFamily="34" charset="0"/>
              </a:rPr>
              <a:t>Treat this as a Must Do. Retirement will be before you know it.</a:t>
            </a:r>
          </a:p>
          <a:p>
            <a:pPr marL="742950" lvl="1" indent="-285750">
              <a:buFont typeface="Arial" panose="020B0604020202020204" pitchFamily="34" charset="0"/>
              <a:buChar char="•"/>
            </a:pPr>
            <a:endParaRPr lang="en-US" i="0" dirty="0">
              <a:solidFill>
                <a:srgbClr val="000000"/>
              </a:solidFill>
              <a:effectLst/>
              <a:latin typeface="Abadi" panose="020B0604020104020204" pitchFamily="34" charset="0"/>
            </a:endParaRPr>
          </a:p>
          <a:p>
            <a:pPr marL="285750" indent="-285750">
              <a:buFont typeface="Arial" panose="020B0604020202020204" pitchFamily="34" charset="0"/>
              <a:buChar char="•"/>
            </a:pPr>
            <a:endParaRPr lang="en-US" b="0" i="0" dirty="0">
              <a:solidFill>
                <a:srgbClr val="000000"/>
              </a:solidFill>
              <a:effectLst/>
              <a:latin typeface="Gotham"/>
            </a:endParaRP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lvl="1"/>
            <a:endParaRPr lang="en-US" dirty="0"/>
          </a:p>
          <a:p>
            <a:endParaRPr lang="en-US" dirty="0"/>
          </a:p>
        </p:txBody>
      </p:sp>
    </p:spTree>
    <p:extLst>
      <p:ext uri="{BB962C8B-B14F-4D97-AF65-F5344CB8AC3E}">
        <p14:creationId xmlns:p14="http://schemas.microsoft.com/office/powerpoint/2010/main" val="6894140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61256-7804-420B-83CA-7B4EDF01C810}"/>
              </a:ext>
            </a:extLst>
          </p:cNvPr>
          <p:cNvSpPr>
            <a:spLocks noGrp="1"/>
          </p:cNvSpPr>
          <p:nvPr>
            <p:ph type="title"/>
          </p:nvPr>
        </p:nvSpPr>
        <p:spPr>
          <a:xfrm>
            <a:off x="152400" y="1153572"/>
            <a:ext cx="2763025" cy="4461163"/>
          </a:xfrm>
        </p:spPr>
        <p:txBody>
          <a:bodyPr>
            <a:normAutofit/>
          </a:bodyPr>
          <a:lstStyle/>
          <a:p>
            <a:r>
              <a:rPr lang="en-US">
                <a:solidFill>
                  <a:srgbClr val="FF0000"/>
                </a:solidFill>
              </a:rPr>
              <a:t>INDIVIDUAL AND HOUSEHOLD STATISTICS</a:t>
            </a:r>
            <a:endParaRPr lang="en-US" dirty="0">
              <a:solidFill>
                <a:srgbClr val="FF0000"/>
              </a:solidFill>
            </a:endParaRPr>
          </a:p>
        </p:txBody>
      </p:sp>
      <p:sp>
        <p:nvSpPr>
          <p:cNvPr id="3" name="Content Placeholder 2">
            <a:extLst>
              <a:ext uri="{FF2B5EF4-FFF2-40B4-BE49-F238E27FC236}">
                <a16:creationId xmlns:a16="http://schemas.microsoft.com/office/drawing/2014/main" id="{A3DBA810-3DFB-429D-9895-B924C91BC8E9}"/>
              </a:ext>
            </a:extLst>
          </p:cNvPr>
          <p:cNvSpPr>
            <a:spLocks noGrp="1"/>
          </p:cNvSpPr>
          <p:nvPr>
            <p:ph idx="1"/>
          </p:nvPr>
        </p:nvSpPr>
        <p:spPr>
          <a:xfrm>
            <a:off x="2819400" y="591343"/>
            <a:ext cx="5179868" cy="5585619"/>
          </a:xfrm>
        </p:spPr>
        <p:txBody>
          <a:bodyPr anchor="ctr">
            <a:normAutofit lnSpcReduction="10000"/>
          </a:bodyPr>
          <a:lstStyle/>
          <a:p>
            <a:pPr>
              <a:lnSpc>
                <a:spcPct val="90000"/>
              </a:lnSpc>
              <a:spcBef>
                <a:spcPts val="0"/>
              </a:spcBef>
              <a:spcAft>
                <a:spcPts val="600"/>
              </a:spcAft>
            </a:pPr>
            <a:endParaRPr lang="en-US" b="1" dirty="0"/>
          </a:p>
          <a:p>
            <a:pPr>
              <a:lnSpc>
                <a:spcPct val="90000"/>
              </a:lnSpc>
              <a:spcBef>
                <a:spcPts val="0"/>
              </a:spcBef>
              <a:spcAft>
                <a:spcPts val="600"/>
              </a:spcAft>
            </a:pPr>
            <a:endParaRPr lang="en-US" b="1" dirty="0"/>
          </a:p>
          <a:p>
            <a:pPr>
              <a:lnSpc>
                <a:spcPct val="90000"/>
              </a:lnSpc>
              <a:spcBef>
                <a:spcPts val="0"/>
              </a:spcBef>
              <a:spcAft>
                <a:spcPts val="600"/>
              </a:spcAft>
            </a:pPr>
            <a:r>
              <a:rPr lang="en-US" b="1" dirty="0"/>
              <a:t>Average American owes </a:t>
            </a:r>
            <a:r>
              <a:rPr lang="en-US" b="1" dirty="0">
                <a:solidFill>
                  <a:srgbClr val="FF0000"/>
                </a:solidFill>
              </a:rPr>
              <a:t>$59,580</a:t>
            </a:r>
          </a:p>
          <a:p>
            <a:pPr>
              <a:lnSpc>
                <a:spcPct val="90000"/>
              </a:lnSpc>
              <a:spcBef>
                <a:spcPts val="0"/>
              </a:spcBef>
              <a:spcAft>
                <a:spcPts val="600"/>
              </a:spcAft>
            </a:pPr>
            <a:r>
              <a:rPr lang="en-US" b="1" dirty="0"/>
              <a:t>Total consumer debt in America - </a:t>
            </a:r>
            <a:r>
              <a:rPr lang="en-US" b="1" dirty="0">
                <a:solidFill>
                  <a:srgbClr val="FF0000"/>
                </a:solidFill>
              </a:rPr>
              <a:t>$17 Trillion</a:t>
            </a:r>
          </a:p>
          <a:p>
            <a:pPr>
              <a:lnSpc>
                <a:spcPct val="90000"/>
              </a:lnSpc>
              <a:spcBef>
                <a:spcPts val="0"/>
              </a:spcBef>
              <a:spcAft>
                <a:spcPts val="600"/>
              </a:spcAft>
            </a:pPr>
            <a:r>
              <a:rPr lang="en-US" b="1" dirty="0"/>
              <a:t>Average Household debt </a:t>
            </a:r>
            <a:r>
              <a:rPr lang="en-US" b="1" dirty="0">
                <a:solidFill>
                  <a:srgbClr val="FF0000"/>
                </a:solidFill>
              </a:rPr>
              <a:t>$101,915</a:t>
            </a:r>
          </a:p>
          <a:p>
            <a:pPr>
              <a:lnSpc>
                <a:spcPct val="90000"/>
              </a:lnSpc>
              <a:spcBef>
                <a:spcPts val="0"/>
              </a:spcBef>
              <a:spcAft>
                <a:spcPts val="600"/>
              </a:spcAft>
            </a:pPr>
            <a:r>
              <a:rPr lang="en-US" b="1" dirty="0"/>
              <a:t>Mortgage Debt - </a:t>
            </a:r>
            <a:r>
              <a:rPr lang="en-US" b="1" dirty="0">
                <a:solidFill>
                  <a:srgbClr val="FF0000"/>
                </a:solidFill>
              </a:rPr>
              <a:t>$12.04 Trillion</a:t>
            </a:r>
          </a:p>
          <a:p>
            <a:pPr>
              <a:lnSpc>
                <a:spcPct val="90000"/>
              </a:lnSpc>
              <a:spcBef>
                <a:spcPts val="0"/>
              </a:spcBef>
              <a:spcAft>
                <a:spcPts val="600"/>
              </a:spcAft>
            </a:pPr>
            <a:r>
              <a:rPr lang="en-US" b="1" dirty="0"/>
              <a:t>44 million Americans owe </a:t>
            </a:r>
            <a:r>
              <a:rPr lang="en-US" b="1" dirty="0">
                <a:solidFill>
                  <a:srgbClr val="FF0000"/>
                </a:solidFill>
              </a:rPr>
              <a:t>$1,745,000,000,000 </a:t>
            </a:r>
            <a:r>
              <a:rPr lang="en-US" b="1" dirty="0"/>
              <a:t>in student loans.</a:t>
            </a:r>
          </a:p>
          <a:p>
            <a:pPr>
              <a:lnSpc>
                <a:spcPct val="90000"/>
              </a:lnSpc>
              <a:spcBef>
                <a:spcPts val="0"/>
              </a:spcBef>
              <a:spcAft>
                <a:spcPts val="600"/>
              </a:spcAft>
            </a:pPr>
            <a:r>
              <a:rPr lang="en-US" sz="1800" b="1" dirty="0"/>
              <a:t>Americans had credit card debt of </a:t>
            </a:r>
            <a:r>
              <a:rPr lang="en-US" sz="1800" b="1" dirty="0">
                <a:solidFill>
                  <a:srgbClr val="FF0000"/>
                </a:solidFill>
              </a:rPr>
              <a:t>$893,000,000,000 </a:t>
            </a:r>
            <a:r>
              <a:rPr lang="en-US" sz="1800" b="1" dirty="0"/>
              <a:t>in April 2023</a:t>
            </a:r>
          </a:p>
          <a:p>
            <a:pPr>
              <a:lnSpc>
                <a:spcPct val="90000"/>
              </a:lnSpc>
              <a:spcBef>
                <a:spcPts val="0"/>
              </a:spcBef>
              <a:spcAft>
                <a:spcPts val="600"/>
              </a:spcAft>
            </a:pPr>
            <a:r>
              <a:rPr lang="en-US" b="1" dirty="0"/>
              <a:t>Credit Card Debt hit </a:t>
            </a:r>
            <a:r>
              <a:rPr lang="en-US" b="1" dirty="0">
                <a:solidFill>
                  <a:srgbClr val="FF0000"/>
                </a:solidFill>
              </a:rPr>
              <a:t>1.03 trillion </a:t>
            </a:r>
            <a:r>
              <a:rPr lang="en-US" b="1" dirty="0"/>
              <a:t>in the second quarter of 2023</a:t>
            </a:r>
            <a:endParaRPr lang="en-US" sz="1800" b="1" dirty="0"/>
          </a:p>
          <a:p>
            <a:pPr marL="0" indent="0">
              <a:lnSpc>
                <a:spcPct val="90000"/>
              </a:lnSpc>
              <a:buNone/>
            </a:pPr>
            <a:r>
              <a:rPr lang="en-US" b="0" i="0" dirty="0">
                <a:solidFill>
                  <a:srgbClr val="111111"/>
                </a:solidFill>
                <a:effectLst/>
                <a:latin typeface="Roboto" panose="02000000000000000000" pitchFamily="2" charset="0"/>
              </a:rPr>
              <a:t>$</a:t>
            </a:r>
            <a:r>
              <a:rPr lang="en-US" b="1" i="0" dirty="0">
                <a:solidFill>
                  <a:srgbClr val="111111"/>
                </a:solidFill>
                <a:effectLst/>
                <a:latin typeface="Roboto" panose="02000000000000000000" pitchFamily="2" charset="0"/>
              </a:rPr>
              <a:t>100</a:t>
            </a:r>
            <a:r>
              <a:rPr lang="en-US" b="0" i="0" dirty="0">
                <a:solidFill>
                  <a:srgbClr val="111111"/>
                </a:solidFill>
                <a:effectLst/>
                <a:latin typeface="Roboto" panose="02000000000000000000" pitchFamily="2" charset="0"/>
              </a:rPr>
              <a:t> in 1967 is equivalent in purchasing power to about </a:t>
            </a:r>
            <a:r>
              <a:rPr lang="en-US" b="1" i="0" dirty="0">
                <a:solidFill>
                  <a:srgbClr val="FF0000"/>
                </a:solidFill>
                <a:effectLst/>
                <a:latin typeface="Roboto" panose="02000000000000000000" pitchFamily="2" charset="0"/>
              </a:rPr>
              <a:t>$908.27 </a:t>
            </a:r>
            <a:r>
              <a:rPr lang="en-US" b="0" i="0" dirty="0">
                <a:solidFill>
                  <a:srgbClr val="111111"/>
                </a:solidFill>
                <a:effectLst/>
                <a:latin typeface="Roboto" panose="02000000000000000000" pitchFamily="2" charset="0"/>
              </a:rPr>
              <a:t>today, an increase of </a:t>
            </a:r>
            <a:r>
              <a:rPr lang="en-US" b="1" i="0" dirty="0">
                <a:solidFill>
                  <a:srgbClr val="111111"/>
                </a:solidFill>
                <a:effectLst/>
                <a:latin typeface="Roboto" panose="02000000000000000000" pitchFamily="2" charset="0"/>
              </a:rPr>
              <a:t>$808.27 </a:t>
            </a:r>
            <a:r>
              <a:rPr lang="en-US" b="0" i="0" dirty="0">
                <a:solidFill>
                  <a:srgbClr val="111111"/>
                </a:solidFill>
                <a:effectLst/>
                <a:latin typeface="Roboto" panose="02000000000000000000" pitchFamily="2" charset="0"/>
              </a:rPr>
              <a:t>over 56 years.</a:t>
            </a:r>
          </a:p>
          <a:p>
            <a:pPr marL="0" indent="0">
              <a:lnSpc>
                <a:spcPct val="90000"/>
              </a:lnSpc>
              <a:buNone/>
            </a:pPr>
            <a:endParaRPr lang="en-US" dirty="0">
              <a:solidFill>
                <a:srgbClr val="111111"/>
              </a:solidFill>
              <a:latin typeface="Roboto" panose="02000000000000000000" pitchFamily="2" charset="0"/>
            </a:endParaRPr>
          </a:p>
          <a:p>
            <a:pPr marL="0" indent="0">
              <a:lnSpc>
                <a:spcPct val="90000"/>
              </a:lnSpc>
              <a:buNone/>
            </a:pPr>
            <a:r>
              <a:rPr lang="en-US" b="0" i="0" dirty="0">
                <a:solidFill>
                  <a:srgbClr val="111111"/>
                </a:solidFill>
                <a:effectLst/>
                <a:latin typeface="SourceSansPro"/>
              </a:rPr>
              <a:t>In 1968, the average minimum wage worker earned </a:t>
            </a:r>
            <a:r>
              <a:rPr lang="en-US" b="1" i="0" dirty="0">
                <a:solidFill>
                  <a:srgbClr val="111111"/>
                </a:solidFill>
                <a:effectLst/>
                <a:latin typeface="SourceSansPro"/>
              </a:rPr>
              <a:t>$10.59 per hour in inflation-adjusted terms</a:t>
            </a:r>
            <a:r>
              <a:rPr lang="en-US" b="0" i="0" dirty="0">
                <a:solidFill>
                  <a:srgbClr val="111111"/>
                </a:solidFill>
                <a:effectLst/>
                <a:latin typeface="SourceSansPro"/>
              </a:rPr>
              <a:t>, which is </a:t>
            </a:r>
            <a:r>
              <a:rPr lang="en-US" b="1" i="0" dirty="0">
                <a:solidFill>
                  <a:srgbClr val="FF0000"/>
                </a:solidFill>
                <a:effectLst/>
                <a:latin typeface="SourceSansPro"/>
              </a:rPr>
              <a:t>46%</a:t>
            </a:r>
            <a:r>
              <a:rPr lang="en-US" b="1" i="0" dirty="0">
                <a:solidFill>
                  <a:srgbClr val="111111"/>
                </a:solidFill>
                <a:effectLst/>
                <a:latin typeface="SourceSansPro"/>
              </a:rPr>
              <a:t> more than what workers earn today</a:t>
            </a:r>
            <a:r>
              <a:rPr lang="en-US" b="0" i="0" dirty="0">
                <a:solidFill>
                  <a:srgbClr val="111111"/>
                </a:solidFill>
                <a:effectLst/>
                <a:latin typeface="SourceSansPro"/>
              </a:rPr>
              <a:t>. </a:t>
            </a:r>
            <a:endParaRPr lang="en-US" dirty="0"/>
          </a:p>
        </p:txBody>
      </p:sp>
    </p:spTree>
    <p:extLst>
      <p:ext uri="{BB962C8B-B14F-4D97-AF65-F5344CB8AC3E}">
        <p14:creationId xmlns:p14="http://schemas.microsoft.com/office/powerpoint/2010/main" val="74853949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81F93-0C73-43C6-ED5C-F2E1C2DFC90B}"/>
              </a:ext>
            </a:extLst>
          </p:cNvPr>
          <p:cNvSpPr>
            <a:spLocks noGrp="1"/>
          </p:cNvSpPr>
          <p:nvPr>
            <p:ph type="title"/>
          </p:nvPr>
        </p:nvSpPr>
        <p:spPr>
          <a:xfrm>
            <a:off x="457200" y="153958"/>
            <a:ext cx="8001000" cy="1320800"/>
          </a:xfrm>
        </p:spPr>
        <p:txBody>
          <a:bodyPr/>
          <a:lstStyle/>
          <a:p>
            <a:pPr algn="ctr"/>
            <a:r>
              <a:rPr lang="en-US" b="1" dirty="0">
                <a:solidFill>
                  <a:srgbClr val="FF0000"/>
                </a:solidFill>
              </a:rPr>
              <a:t>HEALTHCARE – NOW AND FUTURE!</a:t>
            </a:r>
          </a:p>
        </p:txBody>
      </p:sp>
      <p:sp>
        <p:nvSpPr>
          <p:cNvPr id="3" name="Content Placeholder 2">
            <a:extLst>
              <a:ext uri="{FF2B5EF4-FFF2-40B4-BE49-F238E27FC236}">
                <a16:creationId xmlns:a16="http://schemas.microsoft.com/office/drawing/2014/main" id="{467AEFE6-0094-AEB1-3E4F-F19F31CEF7AC}"/>
              </a:ext>
            </a:extLst>
          </p:cNvPr>
          <p:cNvSpPr>
            <a:spLocks noGrp="1"/>
          </p:cNvSpPr>
          <p:nvPr>
            <p:ph idx="1"/>
          </p:nvPr>
        </p:nvSpPr>
        <p:spPr>
          <a:xfrm>
            <a:off x="902208" y="1328732"/>
            <a:ext cx="7391400" cy="2016587"/>
          </a:xfrm>
        </p:spPr>
        <p:txBody>
          <a:bodyPr>
            <a:normAutofit fontScale="70000" lnSpcReduction="20000"/>
          </a:bodyPr>
          <a:lstStyle/>
          <a:p>
            <a:pPr algn="l">
              <a:buFont typeface="Wingdings" panose="05000000000000000000" pitchFamily="2" charset="2"/>
              <a:buChar char="Ø"/>
            </a:pPr>
            <a:r>
              <a:rPr lang="en-US" sz="2400" b="0" i="0" dirty="0">
                <a:solidFill>
                  <a:srgbClr val="1C3467"/>
                </a:solidFill>
                <a:effectLst/>
                <a:latin typeface="effra"/>
              </a:rPr>
              <a:t>Health spending totaled $74.1 billion in 1970.  In 2021 the amount spent on health rose to </a:t>
            </a:r>
            <a:r>
              <a:rPr lang="en-US" sz="2400" b="1" i="0" dirty="0">
                <a:solidFill>
                  <a:srgbClr val="1C3467"/>
                </a:solidFill>
                <a:effectLst/>
                <a:latin typeface="effra"/>
              </a:rPr>
              <a:t>$4.3 trillion</a:t>
            </a:r>
            <a:r>
              <a:rPr lang="en-US" sz="2400" b="0" i="0" dirty="0">
                <a:solidFill>
                  <a:srgbClr val="1C3467"/>
                </a:solidFill>
                <a:effectLst/>
                <a:latin typeface="effra"/>
              </a:rPr>
              <a:t>.</a:t>
            </a:r>
          </a:p>
          <a:p>
            <a:pPr algn="l">
              <a:buFont typeface="Wingdings" panose="05000000000000000000" pitchFamily="2" charset="2"/>
              <a:buChar char="Ø"/>
            </a:pPr>
            <a:r>
              <a:rPr lang="en-US" sz="2400" b="0" i="0" dirty="0">
                <a:solidFill>
                  <a:srgbClr val="1C3467"/>
                </a:solidFill>
                <a:effectLst/>
                <a:latin typeface="effra"/>
              </a:rPr>
              <a:t>Health spending increased by </a:t>
            </a:r>
            <a:r>
              <a:rPr lang="en-US" sz="2400" b="1" i="0" dirty="0">
                <a:solidFill>
                  <a:srgbClr val="1C3467"/>
                </a:solidFill>
                <a:effectLst/>
                <a:latin typeface="effra"/>
              </a:rPr>
              <a:t>2.7% from 2020 to 2021</a:t>
            </a:r>
            <a:r>
              <a:rPr lang="en-US" sz="2400" b="0" i="0" dirty="0">
                <a:solidFill>
                  <a:srgbClr val="1C3467"/>
                </a:solidFill>
                <a:effectLst/>
                <a:latin typeface="effra"/>
              </a:rPr>
              <a:t>, much slower than the </a:t>
            </a:r>
            <a:r>
              <a:rPr lang="en-US" sz="2400" b="1" i="0" dirty="0">
                <a:solidFill>
                  <a:srgbClr val="1C3467"/>
                </a:solidFill>
                <a:effectLst/>
                <a:latin typeface="effra"/>
              </a:rPr>
              <a:t>10.3% increase from 2019 to 2020</a:t>
            </a:r>
            <a:r>
              <a:rPr lang="en-US" sz="2400" b="0" i="0" dirty="0">
                <a:solidFill>
                  <a:srgbClr val="1C3467"/>
                </a:solidFill>
                <a:effectLst/>
                <a:latin typeface="effra"/>
              </a:rPr>
              <a:t>.</a:t>
            </a:r>
          </a:p>
          <a:p>
            <a:pPr algn="l">
              <a:buFont typeface="Wingdings" panose="05000000000000000000" pitchFamily="2" charset="2"/>
              <a:buChar char="Ø"/>
            </a:pPr>
            <a:r>
              <a:rPr lang="en-US" sz="2400" b="0" i="0" dirty="0">
                <a:solidFill>
                  <a:srgbClr val="171717"/>
                </a:solidFill>
                <a:effectLst/>
                <a:latin typeface="Proxima Nova"/>
              </a:rPr>
              <a:t>The Center for Retirement Research at Boston College estimates that about </a:t>
            </a:r>
            <a:r>
              <a:rPr lang="en-US" sz="2400" b="1" i="0" dirty="0">
                <a:solidFill>
                  <a:srgbClr val="171717"/>
                </a:solidFill>
                <a:effectLst/>
                <a:latin typeface="Proxima Nova"/>
              </a:rPr>
              <a:t>55% of Americans will have low to moderate LTC needs </a:t>
            </a:r>
            <a:r>
              <a:rPr lang="en-US" sz="2400" b="0" i="0" dirty="0">
                <a:solidFill>
                  <a:srgbClr val="171717"/>
                </a:solidFill>
                <a:effectLst/>
                <a:latin typeface="Proxima Nova"/>
              </a:rPr>
              <a:t>and </a:t>
            </a:r>
            <a:r>
              <a:rPr lang="en-US" sz="2400" b="1" i="0" dirty="0">
                <a:solidFill>
                  <a:srgbClr val="171717"/>
                </a:solidFill>
                <a:effectLst/>
                <a:latin typeface="Proxima Nova"/>
              </a:rPr>
              <a:t>25% will have “the type of severe needs that most people dread</a:t>
            </a:r>
            <a:r>
              <a:rPr lang="en-US" sz="2400" b="0" i="0" dirty="0">
                <a:solidFill>
                  <a:srgbClr val="171717"/>
                </a:solidFill>
                <a:effectLst/>
                <a:latin typeface="Proxima Nova"/>
              </a:rPr>
              <a:t>.”</a:t>
            </a:r>
            <a:endParaRPr lang="en-US" dirty="0"/>
          </a:p>
        </p:txBody>
      </p:sp>
      <p:sp>
        <p:nvSpPr>
          <p:cNvPr id="4" name="TextBox 3">
            <a:extLst>
              <a:ext uri="{FF2B5EF4-FFF2-40B4-BE49-F238E27FC236}">
                <a16:creationId xmlns:a16="http://schemas.microsoft.com/office/drawing/2014/main" id="{1A8C8C0A-B5A7-5504-DF5A-9C2A15FE7B78}"/>
              </a:ext>
            </a:extLst>
          </p:cNvPr>
          <p:cNvSpPr txBox="1"/>
          <p:nvPr/>
        </p:nvSpPr>
        <p:spPr>
          <a:xfrm>
            <a:off x="902208" y="3488297"/>
            <a:ext cx="7543800" cy="3785652"/>
          </a:xfrm>
          <a:prstGeom prst="rect">
            <a:avLst/>
          </a:prstGeom>
          <a:noFill/>
        </p:spPr>
        <p:txBody>
          <a:bodyPr wrap="square" rtlCol="0">
            <a:spAutoFit/>
          </a:bodyPr>
          <a:lstStyle/>
          <a:p>
            <a:pPr lvl="1" algn="ctr"/>
            <a:r>
              <a:rPr lang="en-US" sz="2400" dirty="0">
                <a:solidFill>
                  <a:srgbClr val="000000"/>
                </a:solidFill>
                <a:latin typeface="Abadi" panose="020B0604020104020204" pitchFamily="34" charset="0"/>
              </a:rPr>
              <a:t>HOW CAN RISING HEALTHCARE COSTS BE PAID?</a:t>
            </a:r>
          </a:p>
          <a:p>
            <a:pPr marL="742950" lvl="1" indent="-285750">
              <a:buFont typeface="Arial" panose="020B0604020202020204" pitchFamily="34" charset="0"/>
              <a:buChar char="•"/>
            </a:pPr>
            <a:r>
              <a:rPr lang="en-US" sz="2400" dirty="0">
                <a:solidFill>
                  <a:srgbClr val="000000"/>
                </a:solidFill>
                <a:latin typeface="Abadi" panose="020B0604020104020204" pitchFamily="34" charset="0"/>
              </a:rPr>
              <a:t>Know what your health insurance covers.</a:t>
            </a:r>
          </a:p>
          <a:p>
            <a:pPr marL="742950" lvl="1" indent="-285750">
              <a:buFont typeface="Arial" panose="020B0604020202020204" pitchFamily="34" charset="0"/>
              <a:buChar char="•"/>
            </a:pPr>
            <a:r>
              <a:rPr lang="en-US" sz="2400" dirty="0">
                <a:solidFill>
                  <a:srgbClr val="000000"/>
                </a:solidFill>
                <a:latin typeface="Abadi" panose="020B0604020104020204" pitchFamily="34" charset="0"/>
              </a:rPr>
              <a:t>Know the options for Long Term Care.</a:t>
            </a:r>
          </a:p>
          <a:p>
            <a:pPr marL="1200150" lvl="2" indent="-285750">
              <a:buFont typeface="Arial" panose="020B0604020202020204" pitchFamily="34" charset="0"/>
              <a:buChar char="•"/>
            </a:pPr>
            <a:r>
              <a:rPr lang="en-US" sz="2400" dirty="0">
                <a:solidFill>
                  <a:srgbClr val="000000"/>
                </a:solidFill>
                <a:latin typeface="Abadi" panose="020B0604020104020204" pitchFamily="34" charset="0"/>
              </a:rPr>
              <a:t>Purchase a LTC policy.</a:t>
            </a:r>
          </a:p>
          <a:p>
            <a:pPr marL="1200150" lvl="2" indent="-285750">
              <a:buFont typeface="Arial" panose="020B0604020202020204" pitchFamily="34" charset="0"/>
              <a:buChar char="•"/>
            </a:pPr>
            <a:r>
              <a:rPr lang="en-US" sz="2400" dirty="0">
                <a:solidFill>
                  <a:srgbClr val="000000"/>
                </a:solidFill>
                <a:latin typeface="Abadi" panose="020B0604020104020204" pitchFamily="34" charset="0"/>
              </a:rPr>
              <a:t>Have a Life Policy with Living Benefits</a:t>
            </a:r>
          </a:p>
          <a:p>
            <a:pPr marL="1200150" lvl="2" indent="-285750">
              <a:buFont typeface="Arial" panose="020B0604020202020204" pitchFamily="34" charset="0"/>
              <a:buChar char="•"/>
            </a:pPr>
            <a:r>
              <a:rPr lang="en-US" sz="2400" dirty="0">
                <a:solidFill>
                  <a:srgbClr val="000000"/>
                </a:solidFill>
                <a:latin typeface="Abadi" panose="020B0604020104020204" pitchFamily="34" charset="0"/>
              </a:rPr>
              <a:t>Know what an Indexed Universal Life policy can do.</a:t>
            </a:r>
          </a:p>
          <a:p>
            <a:endParaRPr lang="en-US" dirty="0"/>
          </a:p>
          <a:p>
            <a:pPr marL="285750" indent="-285750">
              <a:buFont typeface="Arial" panose="020B0604020202020204" pitchFamily="34" charset="0"/>
              <a:buChar char="•"/>
            </a:pPr>
            <a:endParaRPr lang="en-US" dirty="0"/>
          </a:p>
          <a:p>
            <a:pPr lvl="1"/>
            <a:endParaRPr lang="en-US" dirty="0"/>
          </a:p>
          <a:p>
            <a:endParaRPr lang="en-US" dirty="0"/>
          </a:p>
        </p:txBody>
      </p:sp>
    </p:spTree>
    <p:extLst>
      <p:ext uri="{BB962C8B-B14F-4D97-AF65-F5344CB8AC3E}">
        <p14:creationId xmlns:p14="http://schemas.microsoft.com/office/powerpoint/2010/main" val="392302509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4040626" cy="1325563"/>
          </a:xfrm>
        </p:spPr>
        <p:txBody>
          <a:bodyPr>
            <a:normAutofit/>
          </a:bodyPr>
          <a:lstStyle/>
          <a:p>
            <a:pPr>
              <a:lnSpc>
                <a:spcPct val="90000"/>
              </a:lnSpc>
            </a:pPr>
            <a:r>
              <a:rPr lang="en-US" b="1"/>
              <a:t>THOUGHTS TO REMEMBER</a:t>
            </a:r>
          </a:p>
        </p:txBody>
      </p:sp>
      <p:sp>
        <p:nvSpPr>
          <p:cNvPr id="3" name="Content Placeholder 2"/>
          <p:cNvSpPr>
            <a:spLocks noGrp="1"/>
          </p:cNvSpPr>
          <p:nvPr>
            <p:ph idx="1"/>
          </p:nvPr>
        </p:nvSpPr>
        <p:spPr>
          <a:xfrm>
            <a:off x="628650" y="1825625"/>
            <a:ext cx="4040626" cy="4351338"/>
          </a:xfrm>
        </p:spPr>
        <p:txBody>
          <a:bodyPr>
            <a:normAutofit fontScale="85000" lnSpcReduction="10000"/>
          </a:bodyPr>
          <a:lstStyle/>
          <a:p>
            <a:pPr>
              <a:lnSpc>
                <a:spcPct val="90000"/>
              </a:lnSpc>
            </a:pPr>
            <a:r>
              <a:rPr lang="en-US" sz="2000" b="1" dirty="0"/>
              <a:t>IF YOUR </a:t>
            </a:r>
            <a:r>
              <a:rPr lang="en-US" sz="2000" b="1" u="sng" dirty="0"/>
              <a:t>OUTGO</a:t>
            </a:r>
            <a:r>
              <a:rPr lang="en-US" sz="2000" b="1" dirty="0"/>
              <a:t> EXCEEDS YOUR </a:t>
            </a:r>
            <a:r>
              <a:rPr lang="en-US" sz="2000" b="1" u="sng" dirty="0"/>
              <a:t>INCOME</a:t>
            </a:r>
            <a:r>
              <a:rPr lang="en-US" sz="2000" b="1" dirty="0"/>
              <a:t> THEN YOUR </a:t>
            </a:r>
            <a:r>
              <a:rPr lang="en-US" sz="2000" b="1" u="sng" dirty="0"/>
              <a:t>UPKEEP</a:t>
            </a:r>
            <a:r>
              <a:rPr lang="en-US" sz="2000" b="1" dirty="0"/>
              <a:t> WILL BE YOUR </a:t>
            </a:r>
            <a:r>
              <a:rPr lang="en-US" sz="2000" b="1" u="sng" dirty="0"/>
              <a:t>DOWNFALL</a:t>
            </a:r>
            <a:r>
              <a:rPr lang="en-US" sz="2000" b="1" dirty="0"/>
              <a:t>.</a:t>
            </a:r>
          </a:p>
          <a:p>
            <a:pPr>
              <a:lnSpc>
                <a:spcPct val="90000"/>
              </a:lnSpc>
            </a:pPr>
            <a:r>
              <a:rPr lang="en-US" sz="2000" b="1" dirty="0"/>
              <a:t>BEING PREPARED FOR RETIREMENT REQUIRES THAT YOU </a:t>
            </a:r>
            <a:r>
              <a:rPr lang="en-US" sz="2000" b="1" u="sng" dirty="0"/>
              <a:t>START EARLY</a:t>
            </a:r>
            <a:r>
              <a:rPr lang="en-US" sz="2000" b="1" dirty="0"/>
              <a:t>.</a:t>
            </a:r>
          </a:p>
          <a:p>
            <a:pPr>
              <a:lnSpc>
                <a:spcPct val="90000"/>
              </a:lnSpc>
            </a:pPr>
            <a:r>
              <a:rPr lang="en-US" sz="2000" b="1" u="sng" dirty="0"/>
              <a:t>DEBT NOW </a:t>
            </a:r>
            <a:r>
              <a:rPr lang="en-US" sz="2000" b="1" dirty="0"/>
              <a:t>CAN HINDER YOUR PREPARATION FOR RETIREMENT.</a:t>
            </a:r>
          </a:p>
          <a:p>
            <a:pPr>
              <a:lnSpc>
                <a:spcPct val="90000"/>
              </a:lnSpc>
            </a:pPr>
            <a:r>
              <a:rPr lang="en-US" sz="2000" b="1" u="sng" dirty="0"/>
              <a:t>ONE RETIREMENT PACKAGE </a:t>
            </a:r>
            <a:r>
              <a:rPr lang="en-US" sz="2000" b="1" dirty="0"/>
              <a:t>WILL LIKELY NOT BE ENOUGH.</a:t>
            </a:r>
          </a:p>
          <a:p>
            <a:pPr>
              <a:lnSpc>
                <a:spcPct val="90000"/>
              </a:lnSpc>
            </a:pPr>
            <a:r>
              <a:rPr lang="en-US" sz="2000" b="1" cap="all" dirty="0"/>
              <a:t>Greatest hindrance to saving is </a:t>
            </a:r>
            <a:r>
              <a:rPr lang="en-US" sz="2000" b="1" u="sng" cap="all" dirty="0"/>
              <a:t>impulse buying</a:t>
            </a:r>
            <a:r>
              <a:rPr lang="en-US" sz="2000" b="1" cap="all" dirty="0"/>
              <a:t>.</a:t>
            </a:r>
          </a:p>
          <a:p>
            <a:pPr>
              <a:lnSpc>
                <a:spcPct val="90000"/>
              </a:lnSpc>
            </a:pPr>
            <a:r>
              <a:rPr lang="en-US" sz="2000" b="1" cap="all" dirty="0"/>
              <a:t>THE PROBLEMS WE FACE TODAY REQUIRES THAT WE PLAN FOR NOW AND THE FUTURE.</a:t>
            </a:r>
          </a:p>
          <a:p>
            <a:pPr marL="0" indent="0">
              <a:lnSpc>
                <a:spcPct val="90000"/>
              </a:lnSpc>
              <a:buNone/>
            </a:pPr>
            <a:r>
              <a:rPr lang="en-US" sz="2000" b="1" cap="all" dirty="0"/>
              <a:t>W</a:t>
            </a:r>
            <a:r>
              <a:rPr lang="en-US" sz="2000" b="1" dirty="0"/>
              <a:t>ith these thoughts in mind, let us proceed to offer some solutions.</a:t>
            </a:r>
            <a:endParaRPr lang="en-US" sz="2000" b="1" cap="all" dirty="0"/>
          </a:p>
        </p:txBody>
      </p:sp>
      <p:pic>
        <p:nvPicPr>
          <p:cNvPr id="5" name="Picture 4" descr="A black umbrella over a piggybank">
            <a:extLst>
              <a:ext uri="{FF2B5EF4-FFF2-40B4-BE49-F238E27FC236}">
                <a16:creationId xmlns:a16="http://schemas.microsoft.com/office/drawing/2014/main" id="{B0E34C33-EB22-4530-A3BB-07B4473D3F0D}"/>
              </a:ext>
            </a:extLst>
          </p:cNvPr>
          <p:cNvPicPr>
            <a:picLocks noChangeAspect="1"/>
          </p:cNvPicPr>
          <p:nvPr/>
        </p:nvPicPr>
        <p:blipFill rotWithShape="1">
          <a:blip r:embed="rId2"/>
          <a:srcRect l="18253" r="21284" b="-1"/>
          <a:stretch/>
        </p:blipFill>
        <p:spPr>
          <a:xfrm>
            <a:off x="4965970" y="1295416"/>
            <a:ext cx="4178030" cy="5562584"/>
          </a:xfrm>
          <a:custGeom>
            <a:avLst/>
            <a:gdLst/>
            <a:ahLst/>
            <a:cxnLst/>
            <a:rect l="l" t="t" r="r" b="b"/>
            <a:pathLst>
              <a:path w="5570706" h="5562584">
                <a:moveTo>
                  <a:pt x="3374687" y="0"/>
                </a:moveTo>
                <a:cubicBezTo>
                  <a:pt x="4190094" y="0"/>
                  <a:pt x="4937956" y="289196"/>
                  <a:pt x="5521301" y="770615"/>
                </a:cubicBezTo>
                <a:lnTo>
                  <a:pt x="5570706" y="815517"/>
                </a:lnTo>
                <a:lnTo>
                  <a:pt x="5570706" y="5562584"/>
                </a:lnTo>
                <a:lnTo>
                  <a:pt x="808135" y="5562584"/>
                </a:lnTo>
                <a:lnTo>
                  <a:pt x="770615" y="5521302"/>
                </a:lnTo>
                <a:cubicBezTo>
                  <a:pt x="289196" y="4937957"/>
                  <a:pt x="0" y="4190095"/>
                  <a:pt x="0" y="3374687"/>
                </a:cubicBezTo>
                <a:cubicBezTo>
                  <a:pt x="0" y="1510899"/>
                  <a:pt x="1510899" y="0"/>
                  <a:pt x="3374687" y="0"/>
                </a:cubicBezTo>
                <a:close/>
              </a:path>
            </a:pathLst>
          </a:custGeom>
        </p:spPr>
      </p:pic>
    </p:spTree>
    <p:extLst>
      <p:ext uri="{BB962C8B-B14F-4D97-AF65-F5344CB8AC3E}">
        <p14:creationId xmlns:p14="http://schemas.microsoft.com/office/powerpoint/2010/main" val="255285389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5FCF8-7AE6-8724-B912-273B5B32841C}"/>
              </a:ext>
            </a:extLst>
          </p:cNvPr>
          <p:cNvSpPr>
            <a:spLocks noGrp="1"/>
          </p:cNvSpPr>
          <p:nvPr>
            <p:ph type="title"/>
          </p:nvPr>
        </p:nvSpPr>
        <p:spPr>
          <a:xfrm>
            <a:off x="4152550" y="609600"/>
            <a:ext cx="2802951" cy="1320800"/>
          </a:xfrm>
        </p:spPr>
        <p:txBody>
          <a:bodyPr>
            <a:normAutofit fontScale="90000"/>
          </a:bodyPr>
          <a:lstStyle/>
          <a:p>
            <a:pPr>
              <a:lnSpc>
                <a:spcPct val="90000"/>
              </a:lnSpc>
            </a:pPr>
            <a:r>
              <a:rPr lang="en-US" sz="2800" dirty="0"/>
              <a:t>REDUCE  DEBTS OTHER THAN YOUR MORTGAGE</a:t>
            </a:r>
          </a:p>
        </p:txBody>
      </p:sp>
      <p:sp>
        <p:nvSpPr>
          <p:cNvPr id="3" name="Content Placeholder 2">
            <a:extLst>
              <a:ext uri="{FF2B5EF4-FFF2-40B4-BE49-F238E27FC236}">
                <a16:creationId xmlns:a16="http://schemas.microsoft.com/office/drawing/2014/main" id="{09EA4FA6-3DA4-ABD1-E99A-672E85285B46}"/>
              </a:ext>
            </a:extLst>
          </p:cNvPr>
          <p:cNvSpPr>
            <a:spLocks noGrp="1"/>
          </p:cNvSpPr>
          <p:nvPr>
            <p:ph idx="1"/>
          </p:nvPr>
        </p:nvSpPr>
        <p:spPr>
          <a:xfrm>
            <a:off x="3907172" y="1930401"/>
            <a:ext cx="4046200" cy="4110962"/>
          </a:xfrm>
        </p:spPr>
        <p:txBody>
          <a:bodyPr>
            <a:normAutofit lnSpcReduction="10000"/>
          </a:bodyPr>
          <a:lstStyle/>
          <a:p>
            <a:r>
              <a:rPr lang="en-US" dirty="0"/>
              <a:t>List every debt you have along with the required monthly payment.</a:t>
            </a:r>
          </a:p>
          <a:p>
            <a:r>
              <a:rPr lang="en-US" dirty="0"/>
              <a:t>Stop using credit cards UNLESS you pay the balance every month.</a:t>
            </a:r>
          </a:p>
          <a:p>
            <a:r>
              <a:rPr lang="en-US" dirty="0"/>
              <a:t>Don’t refinance anything because doing so lengthens the time of payment and increases interest.</a:t>
            </a:r>
          </a:p>
          <a:p>
            <a:r>
              <a:rPr lang="en-US" dirty="0"/>
              <a:t>Pay off smaller debts first by increasing the amount paid.</a:t>
            </a:r>
          </a:p>
          <a:p>
            <a:r>
              <a:rPr lang="en-US" dirty="0"/>
              <a:t>Use the extra money to pay off the next debt earlier.</a:t>
            </a:r>
          </a:p>
          <a:p>
            <a:r>
              <a:rPr lang="en-US" dirty="0"/>
              <a:t>Keep following this plan.</a:t>
            </a:r>
          </a:p>
        </p:txBody>
      </p:sp>
      <p:pic>
        <p:nvPicPr>
          <p:cNvPr id="5" name="Picture 4" descr="A stack of bank cards">
            <a:extLst>
              <a:ext uri="{FF2B5EF4-FFF2-40B4-BE49-F238E27FC236}">
                <a16:creationId xmlns:a16="http://schemas.microsoft.com/office/drawing/2014/main" id="{81AE4CB2-4BF9-28F1-B7EC-E1AF68B72E6A}"/>
              </a:ext>
            </a:extLst>
          </p:cNvPr>
          <p:cNvPicPr>
            <a:picLocks noChangeAspect="1"/>
          </p:cNvPicPr>
          <p:nvPr/>
        </p:nvPicPr>
        <p:blipFill rotWithShape="1">
          <a:blip r:embed="rId2"/>
          <a:srcRect l="54660" r="5811" b="2"/>
          <a:stretch/>
        </p:blipFill>
        <p:spPr>
          <a:xfrm>
            <a:off x="20" y="-1"/>
            <a:ext cx="404620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9" name="Isosceles Triangle 8">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05609115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CBED9-9AB2-4BD2-981A-A64EE26F86EF}"/>
              </a:ext>
            </a:extLst>
          </p:cNvPr>
          <p:cNvSpPr>
            <a:spLocks noGrp="1"/>
          </p:cNvSpPr>
          <p:nvPr>
            <p:ph type="title"/>
          </p:nvPr>
        </p:nvSpPr>
        <p:spPr>
          <a:xfrm>
            <a:off x="4152550" y="609600"/>
            <a:ext cx="2802951" cy="1320800"/>
          </a:xfrm>
        </p:spPr>
        <p:txBody>
          <a:bodyPr>
            <a:normAutofit fontScale="90000"/>
          </a:bodyPr>
          <a:lstStyle/>
          <a:p>
            <a:r>
              <a:rPr lang="en-US" dirty="0"/>
              <a:t>DEVELOPING YOUR BUDGET</a:t>
            </a:r>
          </a:p>
        </p:txBody>
      </p:sp>
      <p:pic>
        <p:nvPicPr>
          <p:cNvPr id="6" name="Picture 5">
            <a:extLst>
              <a:ext uri="{FF2B5EF4-FFF2-40B4-BE49-F238E27FC236}">
                <a16:creationId xmlns:a16="http://schemas.microsoft.com/office/drawing/2014/main" id="{F7217446-DB12-4034-B3EE-47972E8B3F0D}"/>
              </a:ext>
            </a:extLst>
          </p:cNvPr>
          <p:cNvPicPr>
            <a:picLocks noChangeAspect="1"/>
          </p:cNvPicPr>
          <p:nvPr/>
        </p:nvPicPr>
        <p:blipFill rotWithShape="1">
          <a:blip r:embed="rId2"/>
          <a:srcRect l="28668" r="20444" b="-1"/>
          <a:stretch/>
        </p:blipFill>
        <p:spPr>
          <a:xfrm>
            <a:off x="20" y="-1"/>
            <a:ext cx="404620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17" name="Isosceles Triangle 16">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631947"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aphicFrame>
        <p:nvGraphicFramePr>
          <p:cNvPr id="12" name="Content Placeholder 2">
            <a:extLst>
              <a:ext uri="{FF2B5EF4-FFF2-40B4-BE49-F238E27FC236}">
                <a16:creationId xmlns:a16="http://schemas.microsoft.com/office/drawing/2014/main" id="{28F11754-87FC-41BC-ACCB-0A3AD846EC4F}"/>
              </a:ext>
            </a:extLst>
          </p:cNvPr>
          <p:cNvGraphicFramePr/>
          <p:nvPr>
            <p:extLst>
              <p:ext uri="{D42A27DB-BD31-4B8C-83A1-F6EECF244321}">
                <p14:modId xmlns:p14="http://schemas.microsoft.com/office/powerpoint/2010/main" val="1539729998"/>
              </p:ext>
            </p:extLst>
          </p:nvPr>
        </p:nvGraphicFramePr>
        <p:xfrm>
          <a:off x="3907172" y="2160589"/>
          <a:ext cx="3048329" cy="38807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Picture 4" descr="A glass jar full of money">
            <a:extLst>
              <a:ext uri="{FF2B5EF4-FFF2-40B4-BE49-F238E27FC236}">
                <a16:creationId xmlns:a16="http://schemas.microsoft.com/office/drawing/2014/main" id="{801B4677-65BE-FB3D-FF84-C890536A328A}"/>
              </a:ext>
            </a:extLst>
          </p:cNvPr>
          <p:cNvPicPr>
            <a:picLocks noChangeAspect="1"/>
          </p:cNvPicPr>
          <p:nvPr/>
        </p:nvPicPr>
        <p:blipFill>
          <a:blip r:embed="rId8">
            <a:extLst>
              <a:ext uri="{28A0092B-C50C-407E-A947-70E740481C1C}">
                <a14:useLocalDpi xmlns:a14="http://schemas.microsoft.com/office/drawing/2010/main" val="0"/>
              </a:ext>
              <a:ext uri="{837473B0-CC2E-450A-ABE3-18F120FF3D39}">
                <a1611:picAttrSrcUrl xmlns:a1611="http://schemas.microsoft.com/office/drawing/2016/11/main" r:id="rId9"/>
              </a:ext>
            </a:extLst>
          </a:blip>
          <a:stretch>
            <a:fillRect/>
          </a:stretch>
        </p:blipFill>
        <p:spPr>
          <a:xfrm>
            <a:off x="524259" y="819892"/>
            <a:ext cx="3060951" cy="2681393"/>
          </a:xfrm>
          <a:prstGeom prst="rect">
            <a:avLst/>
          </a:prstGeom>
        </p:spPr>
      </p:pic>
    </p:spTree>
    <p:extLst>
      <p:ext uri="{BB962C8B-B14F-4D97-AF65-F5344CB8AC3E}">
        <p14:creationId xmlns:p14="http://schemas.microsoft.com/office/powerpoint/2010/main" val="373353988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3264B-0BC0-7C11-1680-8AFC1112197B}"/>
              </a:ext>
            </a:extLst>
          </p:cNvPr>
          <p:cNvSpPr>
            <a:spLocks noGrp="1"/>
          </p:cNvSpPr>
          <p:nvPr>
            <p:ph type="title"/>
          </p:nvPr>
        </p:nvSpPr>
        <p:spPr>
          <a:xfrm>
            <a:off x="1143000" y="2667000"/>
            <a:ext cx="6347714" cy="1320800"/>
          </a:xfrm>
        </p:spPr>
        <p:txBody>
          <a:bodyPr/>
          <a:lstStyle/>
          <a:p>
            <a:pPr algn="ctr"/>
            <a:r>
              <a:rPr lang="en-US" dirty="0"/>
              <a:t>END OF SESSION TWO</a:t>
            </a:r>
            <a:br>
              <a:rPr lang="en-US" dirty="0"/>
            </a:br>
            <a:r>
              <a:rPr lang="en-US" dirty="0"/>
              <a:t>SHORT BREAK</a:t>
            </a:r>
          </a:p>
        </p:txBody>
      </p:sp>
    </p:spTree>
    <p:extLst>
      <p:ext uri="{BB962C8B-B14F-4D97-AF65-F5344CB8AC3E}">
        <p14:creationId xmlns:p14="http://schemas.microsoft.com/office/powerpoint/2010/main" val="64648340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Hand holding eggs">
            <a:extLst>
              <a:ext uri="{FF2B5EF4-FFF2-40B4-BE49-F238E27FC236}">
                <a16:creationId xmlns:a16="http://schemas.microsoft.com/office/drawing/2014/main" id="{B38E8D2E-735A-4C69-B07B-CF8126C1433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184" t="9091" r="13907"/>
          <a:stretch/>
        </p:blipFill>
        <p:spPr>
          <a:xfrm>
            <a:off x="20" y="1"/>
            <a:ext cx="9143980" cy="6857999"/>
          </a:xfrm>
          <a:prstGeom prst="rect">
            <a:avLst/>
          </a:prstGeom>
        </p:spPr>
      </p:pic>
      <p:sp>
        <p:nvSpPr>
          <p:cNvPr id="2" name="Title 1">
            <a:extLst>
              <a:ext uri="{FF2B5EF4-FFF2-40B4-BE49-F238E27FC236}">
                <a16:creationId xmlns:a16="http://schemas.microsoft.com/office/drawing/2014/main" id="{A2CEBD8E-5F8F-4FE8-BBB5-DD6CA8964068}"/>
              </a:ext>
            </a:extLst>
          </p:cNvPr>
          <p:cNvSpPr>
            <a:spLocks noGrp="1"/>
          </p:cNvSpPr>
          <p:nvPr>
            <p:ph type="ctrTitle"/>
          </p:nvPr>
        </p:nvSpPr>
        <p:spPr>
          <a:xfrm>
            <a:off x="317269" y="381000"/>
            <a:ext cx="6808922" cy="2387600"/>
          </a:xfrm>
        </p:spPr>
        <p:txBody>
          <a:bodyPr>
            <a:normAutofit fontScale="90000"/>
          </a:bodyPr>
          <a:lstStyle/>
          <a:p>
            <a:pPr algn="l"/>
            <a:r>
              <a:rPr lang="en-US" sz="5700" dirty="0"/>
              <a:t>INTRODUCTORY STEPS TO KEEPING EGGS IN YOUR BASKET</a:t>
            </a:r>
          </a:p>
        </p:txBody>
      </p:sp>
      <p:sp>
        <p:nvSpPr>
          <p:cNvPr id="3" name="Subtitle 2">
            <a:extLst>
              <a:ext uri="{FF2B5EF4-FFF2-40B4-BE49-F238E27FC236}">
                <a16:creationId xmlns:a16="http://schemas.microsoft.com/office/drawing/2014/main" id="{72AF28BB-7877-4E22-AAC1-809A85BAEACE}"/>
              </a:ext>
            </a:extLst>
          </p:cNvPr>
          <p:cNvSpPr>
            <a:spLocks noGrp="1"/>
          </p:cNvSpPr>
          <p:nvPr>
            <p:ph type="subTitle" idx="1"/>
          </p:nvPr>
        </p:nvSpPr>
        <p:spPr>
          <a:xfrm>
            <a:off x="317269" y="6019800"/>
            <a:ext cx="6808922" cy="592975"/>
          </a:xfrm>
        </p:spPr>
        <p:txBody>
          <a:bodyPr anchor="ctr">
            <a:normAutofit/>
          </a:bodyPr>
          <a:lstStyle/>
          <a:p>
            <a:pPr algn="l"/>
            <a:r>
              <a:rPr lang="en-US" dirty="0"/>
              <a:t>HELP FOR A SATISFYING PRESENT AND A SECURE FUTURE</a:t>
            </a:r>
          </a:p>
        </p:txBody>
      </p:sp>
    </p:spTree>
    <p:extLst>
      <p:ext uri="{BB962C8B-B14F-4D97-AF65-F5344CB8AC3E}">
        <p14:creationId xmlns:p14="http://schemas.microsoft.com/office/powerpoint/2010/main" val="378223795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ADA78-6D6C-407D-B1D9-D4C12A964B2B}"/>
              </a:ext>
            </a:extLst>
          </p:cNvPr>
          <p:cNvSpPr>
            <a:spLocks noGrp="1"/>
          </p:cNvSpPr>
          <p:nvPr>
            <p:ph type="title"/>
          </p:nvPr>
        </p:nvSpPr>
        <p:spPr>
          <a:xfrm>
            <a:off x="3352800" y="533400"/>
            <a:ext cx="4939868" cy="838200"/>
          </a:xfrm>
        </p:spPr>
        <p:txBody>
          <a:bodyPr>
            <a:normAutofit/>
          </a:bodyPr>
          <a:lstStyle/>
          <a:p>
            <a:r>
              <a:rPr lang="en-US" sz="4700" dirty="0"/>
              <a:t>FIRST STEPS</a:t>
            </a:r>
          </a:p>
        </p:txBody>
      </p:sp>
      <p:graphicFrame>
        <p:nvGraphicFramePr>
          <p:cNvPr id="5" name="Content Placeholder 2">
            <a:extLst>
              <a:ext uri="{FF2B5EF4-FFF2-40B4-BE49-F238E27FC236}">
                <a16:creationId xmlns:a16="http://schemas.microsoft.com/office/drawing/2014/main" id="{4C112743-5919-435C-957B-CCB74F46AF6F}"/>
              </a:ext>
            </a:extLst>
          </p:cNvPr>
          <p:cNvGraphicFramePr>
            <a:graphicFrameLocks noGrp="1"/>
          </p:cNvGraphicFramePr>
          <p:nvPr>
            <p:ph idx="1"/>
            <p:extLst>
              <p:ext uri="{D42A27DB-BD31-4B8C-83A1-F6EECF244321}">
                <p14:modId xmlns:p14="http://schemas.microsoft.com/office/powerpoint/2010/main" val="606799848"/>
              </p:ext>
            </p:extLst>
          </p:nvPr>
        </p:nvGraphicFramePr>
        <p:xfrm>
          <a:off x="2819400" y="1600200"/>
          <a:ext cx="5844540" cy="48522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Picture 5">
            <a:extLst>
              <a:ext uri="{FF2B5EF4-FFF2-40B4-BE49-F238E27FC236}">
                <a16:creationId xmlns:a16="http://schemas.microsoft.com/office/drawing/2014/main" id="{E6D871D4-5842-409C-94D0-42E85B104FDF}"/>
              </a:ext>
            </a:extLst>
          </p:cNvPr>
          <p:cNvPicPr>
            <a:picLocks noChangeAspect="1"/>
          </p:cNvPicPr>
          <p:nvPr/>
        </p:nvPicPr>
        <p:blipFill rotWithShape="1">
          <a:blip r:embed="rId7"/>
          <a:srcRect l="27387" r="36746" b="-1"/>
          <a:stretch/>
        </p:blipFill>
        <p:spPr>
          <a:xfrm>
            <a:off x="21" y="10"/>
            <a:ext cx="2057380" cy="6857990"/>
          </a:xfrm>
          <a:prstGeom prst="rect">
            <a:avLst/>
          </a:prstGeom>
          <a:effectLst/>
        </p:spPr>
      </p:pic>
    </p:spTree>
    <p:extLst>
      <p:ext uri="{BB962C8B-B14F-4D97-AF65-F5344CB8AC3E}">
        <p14:creationId xmlns:p14="http://schemas.microsoft.com/office/powerpoint/2010/main" val="325776345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b="1" dirty="0">
                <a:solidFill>
                  <a:srgbClr val="FF0000"/>
                </a:solidFill>
              </a:rPr>
              <a:t>LET’S TALK ABOUT INVESTMENT TERMINOLOGY</a:t>
            </a:r>
          </a:p>
        </p:txBody>
      </p:sp>
      <p:graphicFrame>
        <p:nvGraphicFramePr>
          <p:cNvPr id="5" name="Content Placeholder 2">
            <a:extLst>
              <a:ext uri="{FF2B5EF4-FFF2-40B4-BE49-F238E27FC236}">
                <a16:creationId xmlns:a16="http://schemas.microsoft.com/office/drawing/2014/main" id="{B664DFEE-3867-47AB-8B89-EDBB038FD210}"/>
              </a:ext>
            </a:extLst>
          </p:cNvPr>
          <p:cNvGraphicFramePr>
            <a:graphicFrameLocks noGrp="1"/>
          </p:cNvGraphicFramePr>
          <p:nvPr>
            <p:ph idx="1"/>
            <p:extLst>
              <p:ext uri="{D42A27DB-BD31-4B8C-83A1-F6EECF244321}">
                <p14:modId xmlns:p14="http://schemas.microsoft.com/office/powerpoint/2010/main" val="1889318858"/>
              </p:ext>
            </p:extLst>
          </p:nvPr>
        </p:nvGraphicFramePr>
        <p:xfrm>
          <a:off x="609600" y="2160588"/>
          <a:ext cx="7391400" cy="38814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7216836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b="1" dirty="0">
                <a:solidFill>
                  <a:srgbClr val="FF0000"/>
                </a:solidFill>
              </a:rPr>
              <a:t>A FEW MORE TERMS</a:t>
            </a:r>
          </a:p>
        </p:txBody>
      </p:sp>
      <p:graphicFrame>
        <p:nvGraphicFramePr>
          <p:cNvPr id="5" name="Content Placeholder 2">
            <a:extLst>
              <a:ext uri="{FF2B5EF4-FFF2-40B4-BE49-F238E27FC236}">
                <a16:creationId xmlns:a16="http://schemas.microsoft.com/office/drawing/2014/main" id="{B664DFEE-3867-47AB-8B89-EDBB038FD210}"/>
              </a:ext>
            </a:extLst>
          </p:cNvPr>
          <p:cNvGraphicFramePr>
            <a:graphicFrameLocks noGrp="1"/>
          </p:cNvGraphicFramePr>
          <p:nvPr>
            <p:ph idx="1"/>
            <p:extLst>
              <p:ext uri="{D42A27DB-BD31-4B8C-83A1-F6EECF244321}">
                <p14:modId xmlns:p14="http://schemas.microsoft.com/office/powerpoint/2010/main" val="2512030124"/>
              </p:ext>
            </p:extLst>
          </p:nvPr>
        </p:nvGraphicFramePr>
        <p:xfrm>
          <a:off x="609600" y="2160588"/>
          <a:ext cx="6348413" cy="38814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4450982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b="1" dirty="0">
                <a:solidFill>
                  <a:srgbClr val="FF0000"/>
                </a:solidFill>
              </a:rPr>
              <a:t>INVESTMENT TOOLS AND VEHICLES</a:t>
            </a:r>
          </a:p>
        </p:txBody>
      </p:sp>
      <p:graphicFrame>
        <p:nvGraphicFramePr>
          <p:cNvPr id="5" name="Content Placeholder 2">
            <a:extLst>
              <a:ext uri="{FF2B5EF4-FFF2-40B4-BE49-F238E27FC236}">
                <a16:creationId xmlns:a16="http://schemas.microsoft.com/office/drawing/2014/main" id="{B664DFEE-3867-47AB-8B89-EDBB038FD210}"/>
              </a:ext>
            </a:extLst>
          </p:cNvPr>
          <p:cNvGraphicFramePr>
            <a:graphicFrameLocks noGrp="1"/>
          </p:cNvGraphicFramePr>
          <p:nvPr>
            <p:ph idx="1"/>
          </p:nvPr>
        </p:nvGraphicFramePr>
        <p:xfrm>
          <a:off x="609600" y="2160588"/>
          <a:ext cx="6348413" cy="38814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669699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5124" y="1153572"/>
            <a:ext cx="2532875" cy="4461163"/>
          </a:xfrm>
        </p:spPr>
        <p:txBody>
          <a:bodyPr>
            <a:normAutofit/>
          </a:bodyPr>
          <a:lstStyle/>
          <a:p>
            <a:r>
              <a:rPr lang="en-US" sz="3700" b="1" dirty="0">
                <a:solidFill>
                  <a:srgbClr val="FF0000"/>
                </a:solidFill>
              </a:rPr>
              <a:t>2021 to 2023</a:t>
            </a:r>
          </a:p>
        </p:txBody>
      </p:sp>
      <p:sp>
        <p:nvSpPr>
          <p:cNvPr id="3" name="Content Placeholder 2"/>
          <p:cNvSpPr>
            <a:spLocks noGrp="1"/>
          </p:cNvSpPr>
          <p:nvPr>
            <p:ph idx="1"/>
          </p:nvPr>
        </p:nvSpPr>
        <p:spPr>
          <a:xfrm>
            <a:off x="3335481" y="591344"/>
            <a:ext cx="5179868" cy="6038056"/>
          </a:xfrm>
        </p:spPr>
        <p:txBody>
          <a:bodyPr anchor="ctr">
            <a:normAutofit/>
          </a:bodyPr>
          <a:lstStyle/>
          <a:p>
            <a:pPr marL="0" indent="0">
              <a:lnSpc>
                <a:spcPct val="90000"/>
              </a:lnSpc>
              <a:buNone/>
            </a:pPr>
            <a:r>
              <a:rPr lang="en-US" sz="2700" b="1" dirty="0"/>
              <a:t>Notice what happened to prices from 2021 to now.</a:t>
            </a:r>
          </a:p>
          <a:p>
            <a:pPr marL="0" indent="0">
              <a:lnSpc>
                <a:spcPct val="90000"/>
              </a:lnSpc>
              <a:buNone/>
            </a:pPr>
            <a:r>
              <a:rPr lang="en-US" sz="2800" b="0" i="0" dirty="0">
                <a:solidFill>
                  <a:srgbClr val="000000"/>
                </a:solidFill>
                <a:effectLst/>
                <a:latin typeface="-apple-system"/>
              </a:rPr>
              <a:t>$1 in 2021 has purchasing power of $1.13 today.</a:t>
            </a:r>
          </a:p>
          <a:p>
            <a:pPr>
              <a:lnSpc>
                <a:spcPct val="90000"/>
              </a:lnSpc>
            </a:pPr>
            <a:r>
              <a:rPr lang="en-US" sz="2700" b="1" dirty="0"/>
              <a:t>Groceries – up 10.4%</a:t>
            </a:r>
          </a:p>
          <a:p>
            <a:pPr lvl="0">
              <a:lnSpc>
                <a:spcPct val="90000"/>
              </a:lnSpc>
            </a:pPr>
            <a:r>
              <a:rPr lang="en-US" sz="2700" b="1" dirty="0"/>
              <a:t>Gasoline – up 41.5%</a:t>
            </a:r>
          </a:p>
          <a:p>
            <a:pPr lvl="0">
              <a:lnSpc>
                <a:spcPct val="90000"/>
              </a:lnSpc>
            </a:pPr>
            <a:r>
              <a:rPr lang="en-US" sz="2700" b="1" dirty="0"/>
              <a:t>Used cars – up 40.5%</a:t>
            </a:r>
          </a:p>
          <a:p>
            <a:pPr lvl="0">
              <a:lnSpc>
                <a:spcPct val="90000"/>
              </a:lnSpc>
            </a:pPr>
            <a:r>
              <a:rPr lang="en-US" sz="2700" b="1" dirty="0"/>
              <a:t>Housing – up 20.6%</a:t>
            </a:r>
          </a:p>
          <a:p>
            <a:pPr lvl="0">
              <a:lnSpc>
                <a:spcPct val="90000"/>
              </a:lnSpc>
            </a:pPr>
            <a:r>
              <a:rPr lang="en-US" sz="2700" b="1" dirty="0"/>
              <a:t>Overall cost of living – up 5.8% (8.7% in 2022)</a:t>
            </a:r>
          </a:p>
        </p:txBody>
      </p:sp>
    </p:spTree>
    <p:extLst>
      <p:ext uri="{BB962C8B-B14F-4D97-AF65-F5344CB8AC3E}">
        <p14:creationId xmlns:p14="http://schemas.microsoft.com/office/powerpoint/2010/main" val="252941644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251C51-79F8-4BB7-BE5D-56A8E22FE93F}"/>
              </a:ext>
            </a:extLst>
          </p:cNvPr>
          <p:cNvSpPr>
            <a:spLocks noGrp="1"/>
          </p:cNvSpPr>
          <p:nvPr>
            <p:ph type="title"/>
          </p:nvPr>
        </p:nvSpPr>
        <p:spPr>
          <a:xfrm>
            <a:off x="398756" y="1188726"/>
            <a:ext cx="7886700" cy="994172"/>
          </a:xfrm>
        </p:spPr>
        <p:txBody>
          <a:bodyPr>
            <a:normAutofit/>
          </a:bodyPr>
          <a:lstStyle/>
          <a:p>
            <a:r>
              <a:rPr lang="en-US" b="1" dirty="0"/>
              <a:t>Origins of the IRA</a:t>
            </a:r>
            <a:br>
              <a:rPr lang="en-US" dirty="0"/>
            </a:br>
            <a:r>
              <a:rPr lang="en-US" sz="1800" dirty="0"/>
              <a:t>Publication 590</a:t>
            </a:r>
            <a:endParaRPr lang="en-US" dirty="0"/>
          </a:p>
        </p:txBody>
      </p:sp>
      <p:sp>
        <p:nvSpPr>
          <p:cNvPr id="7" name="Content Placeholder 6">
            <a:extLst>
              <a:ext uri="{FF2B5EF4-FFF2-40B4-BE49-F238E27FC236}">
                <a16:creationId xmlns:a16="http://schemas.microsoft.com/office/drawing/2014/main" id="{EE7C6165-C175-724A-A03C-29D789CFE670}"/>
              </a:ext>
            </a:extLst>
          </p:cNvPr>
          <p:cNvSpPr>
            <a:spLocks noGrp="1"/>
          </p:cNvSpPr>
          <p:nvPr>
            <p:ph idx="1"/>
          </p:nvPr>
        </p:nvSpPr>
        <p:spPr>
          <a:xfrm>
            <a:off x="398756" y="2274109"/>
            <a:ext cx="6094221" cy="3263504"/>
          </a:xfrm>
        </p:spPr>
        <p:txBody>
          <a:bodyPr/>
          <a:lstStyle/>
          <a:p>
            <a:pPr>
              <a:lnSpc>
                <a:spcPct val="100000"/>
              </a:lnSpc>
            </a:pPr>
            <a:r>
              <a:rPr lang="en-US" sz="1800" dirty="0"/>
              <a:t>What is an IRA?</a:t>
            </a:r>
          </a:p>
          <a:p>
            <a:pPr>
              <a:lnSpc>
                <a:spcPct val="100000"/>
              </a:lnSpc>
            </a:pPr>
            <a:r>
              <a:rPr lang="en-US" sz="1800" dirty="0"/>
              <a:t>What does the IRS say?</a:t>
            </a:r>
          </a:p>
          <a:p>
            <a:pPr>
              <a:lnSpc>
                <a:spcPct val="100000"/>
              </a:lnSpc>
            </a:pPr>
            <a:r>
              <a:rPr lang="en-US" sz="1800" dirty="0"/>
              <a:t>“This publication discusses contributions </a:t>
            </a:r>
            <a:r>
              <a:rPr lang="en-US" sz="1800" dirty="0">
                <a:solidFill>
                  <a:srgbClr val="1A6BAC"/>
                </a:solidFill>
              </a:rPr>
              <a:t>to </a:t>
            </a:r>
            <a:r>
              <a:rPr lang="en-US" sz="1800" b="1" dirty="0">
                <a:solidFill>
                  <a:srgbClr val="0093DD"/>
                </a:solidFill>
              </a:rPr>
              <a:t>individual retirement arrangements</a:t>
            </a:r>
            <a:r>
              <a:rPr lang="en-US" sz="1800" b="1" dirty="0">
                <a:solidFill>
                  <a:srgbClr val="1A6BAC"/>
                </a:solidFill>
              </a:rPr>
              <a:t> </a:t>
            </a:r>
            <a:r>
              <a:rPr lang="en-US" sz="1800" dirty="0"/>
              <a:t>(IRAs). An IRA is a personal savings plan that gives you tax advantages for setting aside money for retirement.”*</a:t>
            </a:r>
          </a:p>
          <a:p>
            <a:r>
              <a:rPr lang="en-US" sz="1800" dirty="0">
                <a:ea typeface="Open Sans" panose="020B0606030504020204" pitchFamily="34" charset="0"/>
              </a:rPr>
              <a:t>Contribution limits under age 50: </a:t>
            </a:r>
            <a:r>
              <a:rPr lang="en-US" sz="1800" dirty="0">
                <a:solidFill>
                  <a:srgbClr val="0093DD"/>
                </a:solidFill>
                <a:ea typeface="Open Sans" panose="020B0606030504020204" pitchFamily="34" charset="0"/>
              </a:rPr>
              <a:t>$6,500</a:t>
            </a:r>
            <a:r>
              <a:rPr lang="en-US" sz="1800" dirty="0">
                <a:ea typeface="Open Sans" panose="020B0606030504020204" pitchFamily="34" charset="0"/>
              </a:rPr>
              <a:t>; 50 and older: </a:t>
            </a:r>
            <a:r>
              <a:rPr lang="en-US" sz="1800" b="1" dirty="0">
                <a:solidFill>
                  <a:srgbClr val="0093DD"/>
                </a:solidFill>
                <a:ea typeface="Open Sans" panose="020B0606030504020204" pitchFamily="34" charset="0"/>
              </a:rPr>
              <a:t>$7,500</a:t>
            </a:r>
            <a:endParaRPr lang="en-US" sz="1800" dirty="0">
              <a:solidFill>
                <a:srgbClr val="0093DD"/>
              </a:solidFill>
              <a:ea typeface="Open Sans" panose="020B0606030504020204" pitchFamily="34" charset="0"/>
            </a:endParaRPr>
          </a:p>
          <a:p>
            <a:pPr lvl="1"/>
            <a:r>
              <a:rPr lang="en-US" dirty="0">
                <a:ea typeface="Open Sans" panose="020B0606030504020204" pitchFamily="34" charset="0"/>
              </a:rPr>
              <a:t>Single individuals income</a:t>
            </a:r>
            <a:r>
              <a:rPr lang="en-US" dirty="0">
                <a:ea typeface="Open Sans" panose="020B0606030504020204" pitchFamily="34" charset="0"/>
                <a:sym typeface="Wingdings" panose="05000000000000000000" pitchFamily="2" charset="2"/>
              </a:rPr>
              <a:t> </a:t>
            </a:r>
            <a:r>
              <a:rPr lang="en-US" b="1" dirty="0"/>
              <a:t>≥ </a:t>
            </a:r>
            <a:r>
              <a:rPr lang="en-US" dirty="0"/>
              <a:t>$83,000 </a:t>
            </a:r>
            <a:r>
              <a:rPr lang="en-US" dirty="0">
                <a:sym typeface="Wingdings" panose="05000000000000000000" pitchFamily="2" charset="2"/>
              </a:rPr>
              <a:t> Not eligible</a:t>
            </a:r>
          </a:p>
          <a:p>
            <a:pPr lvl="1"/>
            <a:r>
              <a:rPr lang="en-US" dirty="0">
                <a:ea typeface="Open Sans" panose="020B0606030504020204" pitchFamily="34" charset="0"/>
                <a:sym typeface="Wingdings" panose="05000000000000000000" pitchFamily="2" charset="2"/>
              </a:rPr>
              <a:t>Married (filing jointly) income </a:t>
            </a:r>
            <a:r>
              <a:rPr lang="en-US" b="1" dirty="0"/>
              <a:t>≥</a:t>
            </a:r>
            <a:r>
              <a:rPr lang="en-US" dirty="0"/>
              <a:t> $136,000 </a:t>
            </a:r>
            <a:r>
              <a:rPr lang="en-US" dirty="0">
                <a:ea typeface="Open Sans" panose="020B0606030504020204" pitchFamily="34" charset="0"/>
                <a:sym typeface="Wingdings" panose="05000000000000000000" pitchFamily="2" charset="2"/>
              </a:rPr>
              <a:t> Not eligible</a:t>
            </a:r>
            <a:endParaRPr lang="en-US" dirty="0">
              <a:ea typeface="Open Sans" panose="020B0606030504020204" pitchFamily="34" charset="0"/>
            </a:endParaRPr>
          </a:p>
        </p:txBody>
      </p:sp>
      <p:pic>
        <p:nvPicPr>
          <p:cNvPr id="1026" name="Picture 2" descr="Image result for publication 590">
            <a:extLst>
              <a:ext uri="{FF2B5EF4-FFF2-40B4-BE49-F238E27FC236}">
                <a16:creationId xmlns:a16="http://schemas.microsoft.com/office/drawing/2014/main" id="{C3D3E060-54C2-4809-9565-1F2FE63D11F1}"/>
              </a:ext>
            </a:extLst>
          </p:cNvPr>
          <p:cNvPicPr>
            <a:picLocks noChangeAspect="1" noChangeArrowheads="1"/>
          </p:cNvPicPr>
          <p:nvPr/>
        </p:nvPicPr>
        <p:blipFill>
          <a:blip r:embed="rId3" cstate="screen">
            <a:extLst>
              <a:ext uri="{28A0092B-C50C-407E-A947-70E740481C1C}">
                <a14:useLocalDpi xmlns:a14="http://schemas.microsoft.com/office/drawing/2010/main" val="0"/>
              </a:ext>
            </a:extLst>
          </a:blip>
          <a:srcRect/>
          <a:stretch>
            <a:fillRect/>
          </a:stretch>
        </p:blipFill>
        <p:spPr bwMode="auto">
          <a:xfrm>
            <a:off x="6698718" y="2274109"/>
            <a:ext cx="2068649" cy="2678024"/>
          </a:xfrm>
          <a:prstGeom prst="rect">
            <a:avLst/>
          </a:prstGeom>
          <a:ln>
            <a:solidFill>
              <a:schemeClr val="tx1"/>
            </a:solid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7BB47DC-C02E-44C0-8C83-3D428BFC259D}"/>
              </a:ext>
            </a:extLst>
          </p:cNvPr>
          <p:cNvSpPr txBox="1"/>
          <p:nvPr/>
        </p:nvSpPr>
        <p:spPr>
          <a:xfrm>
            <a:off x="1895346" y="5461631"/>
            <a:ext cx="4471938" cy="219291"/>
          </a:xfrm>
          <a:prstGeom prst="rect">
            <a:avLst/>
          </a:prstGeom>
          <a:noFill/>
        </p:spPr>
        <p:txBody>
          <a:bodyPr wrap="square" rtlCol="0">
            <a:spAutoFit/>
          </a:bodyPr>
          <a:lstStyle/>
          <a:p>
            <a:pPr defTabSz="342900"/>
            <a:r>
              <a:rPr lang="en-US" sz="825" dirty="0">
                <a:solidFill>
                  <a:prstClr val="black"/>
                </a:solidFill>
                <a:latin typeface="Arial" panose="020B0604020202020204" pitchFamily="34" charset="0"/>
                <a:cs typeface="Arial" panose="020B0604020202020204" pitchFamily="34" charset="0"/>
              </a:rPr>
              <a:t>*Source: IRS</a:t>
            </a:r>
          </a:p>
        </p:txBody>
      </p:sp>
    </p:spTree>
    <p:extLst>
      <p:ext uri="{BB962C8B-B14F-4D97-AF65-F5344CB8AC3E}">
        <p14:creationId xmlns:p14="http://schemas.microsoft.com/office/powerpoint/2010/main" val="1757662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animEffect transition="in" filter="fade">
                                      <p:cBhvr>
                                        <p:cTn id="7" dur="500"/>
                                        <p:tgtEl>
                                          <p:spTgt spid="7">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3" end="3"/>
                                            </p:txEl>
                                          </p:spTgt>
                                        </p:tgtEl>
                                        <p:attrNameLst>
                                          <p:attrName>style.visibility</p:attrName>
                                        </p:attrNameLst>
                                      </p:cBhvr>
                                      <p:to>
                                        <p:strVal val="visible"/>
                                      </p:to>
                                    </p:set>
                                    <p:animEffect transition="in" filter="fade">
                                      <p:cBhvr>
                                        <p:cTn id="12" dur="500"/>
                                        <p:tgtEl>
                                          <p:spTgt spid="7">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4" end="4"/>
                                            </p:txEl>
                                          </p:spTgt>
                                        </p:tgtEl>
                                        <p:attrNameLst>
                                          <p:attrName>style.visibility</p:attrName>
                                        </p:attrNameLst>
                                      </p:cBhvr>
                                      <p:to>
                                        <p:strVal val="visible"/>
                                      </p:to>
                                    </p:set>
                                    <p:animEffect transition="in" filter="fade">
                                      <p:cBhvr>
                                        <p:cTn id="17" dur="500"/>
                                        <p:tgtEl>
                                          <p:spTgt spid="7">
                                            <p:txEl>
                                              <p:pRg st="4" end="4"/>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7">
                                            <p:txEl>
                                              <p:pRg st="5" end="5"/>
                                            </p:txEl>
                                          </p:spTgt>
                                        </p:tgtEl>
                                        <p:attrNameLst>
                                          <p:attrName>style.visibility</p:attrName>
                                        </p:attrNameLst>
                                      </p:cBhvr>
                                      <p:to>
                                        <p:strVal val="visible"/>
                                      </p:to>
                                    </p:set>
                                    <p:animEffect transition="in" filter="fade">
                                      <p:cBhvr>
                                        <p:cTn id="20" dur="500"/>
                                        <p:tgtEl>
                                          <p:spTgt spid="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EE7C6165-C175-724A-A03C-29D789CFE670}"/>
              </a:ext>
            </a:extLst>
          </p:cNvPr>
          <p:cNvSpPr>
            <a:spLocks noGrp="1"/>
          </p:cNvSpPr>
          <p:nvPr>
            <p:ph idx="1"/>
          </p:nvPr>
        </p:nvSpPr>
        <p:spPr>
          <a:xfrm>
            <a:off x="403415" y="1988820"/>
            <a:ext cx="5857276" cy="3420948"/>
          </a:xfrm>
        </p:spPr>
        <p:txBody>
          <a:bodyPr>
            <a:normAutofit fontScale="70000" lnSpcReduction="20000"/>
          </a:bodyPr>
          <a:lstStyle/>
          <a:p>
            <a:pPr>
              <a:lnSpc>
                <a:spcPct val="120000"/>
              </a:lnSpc>
            </a:pPr>
            <a:r>
              <a:rPr lang="en-US" sz="1500" dirty="0"/>
              <a:t>What is a 401k?</a:t>
            </a:r>
          </a:p>
          <a:p>
            <a:pPr>
              <a:lnSpc>
                <a:spcPct val="120000"/>
              </a:lnSpc>
            </a:pPr>
            <a:r>
              <a:rPr lang="en-US" sz="1500" dirty="0"/>
              <a:t>What does the IRS say?</a:t>
            </a:r>
          </a:p>
          <a:p>
            <a:pPr>
              <a:lnSpc>
                <a:spcPct val="120000"/>
              </a:lnSpc>
            </a:pPr>
            <a:r>
              <a:rPr lang="en-US" sz="1500" dirty="0"/>
              <a:t>“A 401(k) plan is a </a:t>
            </a:r>
            <a:r>
              <a:rPr lang="en-US" sz="1500" b="1" u="sng" dirty="0">
                <a:solidFill>
                  <a:srgbClr val="1A6BAC"/>
                </a:solidFill>
              </a:rPr>
              <a:t>qualified plan </a:t>
            </a:r>
            <a:r>
              <a:rPr lang="en-US" sz="1500" dirty="0"/>
              <a:t>that includes a feature allowing an employee to elect to have the employer contribute a portion of the employee’s wages to an individual account under the plan.</a:t>
            </a:r>
          </a:p>
          <a:p>
            <a:pPr lvl="1">
              <a:lnSpc>
                <a:spcPct val="120000"/>
              </a:lnSpc>
            </a:pPr>
            <a:r>
              <a:rPr lang="en-US" sz="1500" dirty="0"/>
              <a:t>Elective salary deferrals are excluded from the employee’s taxable income (except for designated Roth deferrals).</a:t>
            </a:r>
          </a:p>
          <a:p>
            <a:pPr lvl="1">
              <a:lnSpc>
                <a:spcPct val="120000"/>
              </a:lnSpc>
            </a:pPr>
            <a:r>
              <a:rPr lang="en-US" sz="1500" dirty="0"/>
              <a:t>Employers can contribute to employees’ accounts.</a:t>
            </a:r>
          </a:p>
          <a:p>
            <a:pPr lvl="1">
              <a:lnSpc>
                <a:spcPct val="120000"/>
              </a:lnSpc>
            </a:pPr>
            <a:r>
              <a:rPr lang="en-US" sz="1500" dirty="0"/>
              <a:t>Distributions, including earnings, are includible in taxable income at retirement (except for qualified distributions of designated Roth accounts).”*</a:t>
            </a:r>
          </a:p>
          <a:p>
            <a:r>
              <a:rPr lang="en-US" sz="1500" dirty="0">
                <a:ea typeface="Open Sans" panose="020B0606030504020204" pitchFamily="34" charset="0"/>
              </a:rPr>
              <a:t>Depending on the type of plan:</a:t>
            </a:r>
          </a:p>
          <a:p>
            <a:pPr lvl="1">
              <a:lnSpc>
                <a:spcPct val="120000"/>
              </a:lnSpc>
            </a:pPr>
            <a:r>
              <a:rPr lang="en-US" sz="1500" dirty="0">
                <a:ea typeface="Open Sans" panose="020B0606030504020204" pitchFamily="34" charset="0"/>
              </a:rPr>
              <a:t>Contribution limits under age 50</a:t>
            </a:r>
            <a:r>
              <a:rPr lang="en-US" sz="1500" b="1" dirty="0">
                <a:solidFill>
                  <a:srgbClr val="0070C0"/>
                </a:solidFill>
                <a:ea typeface="Open Sans" panose="020B0606030504020204" pitchFamily="34" charset="0"/>
              </a:rPr>
              <a:t>: </a:t>
            </a:r>
            <a:r>
              <a:rPr lang="en-US" sz="1500" dirty="0">
                <a:ea typeface="Open Sans" panose="020B0606030504020204" pitchFamily="34" charset="0"/>
              </a:rPr>
              <a:t>$22,500</a:t>
            </a:r>
          </a:p>
          <a:p>
            <a:pPr lvl="1">
              <a:lnSpc>
                <a:spcPct val="120000"/>
              </a:lnSpc>
            </a:pPr>
            <a:r>
              <a:rPr lang="en-US" sz="1500" dirty="0">
                <a:ea typeface="Open Sans" panose="020B0606030504020204" pitchFamily="34" charset="0"/>
              </a:rPr>
              <a:t>50 and older catch up provisions $7,500</a:t>
            </a:r>
          </a:p>
        </p:txBody>
      </p:sp>
      <p:sp>
        <p:nvSpPr>
          <p:cNvPr id="3" name="TextBox 2">
            <a:extLst>
              <a:ext uri="{FF2B5EF4-FFF2-40B4-BE49-F238E27FC236}">
                <a16:creationId xmlns:a16="http://schemas.microsoft.com/office/drawing/2014/main" id="{17BB47DC-C02E-44C0-8C83-3D428BFC259D}"/>
              </a:ext>
            </a:extLst>
          </p:cNvPr>
          <p:cNvSpPr txBox="1"/>
          <p:nvPr/>
        </p:nvSpPr>
        <p:spPr>
          <a:xfrm>
            <a:off x="1899365" y="5473068"/>
            <a:ext cx="4471938" cy="219291"/>
          </a:xfrm>
          <a:prstGeom prst="rect">
            <a:avLst/>
          </a:prstGeom>
          <a:noFill/>
        </p:spPr>
        <p:txBody>
          <a:bodyPr wrap="square" rtlCol="0">
            <a:spAutoFit/>
          </a:bodyPr>
          <a:lstStyle/>
          <a:p>
            <a:r>
              <a:rPr lang="en-US" sz="825" dirty="0">
                <a:latin typeface="Arial" panose="020B0604020202020204" pitchFamily="34" charset="0"/>
                <a:cs typeface="Arial" panose="020B0604020202020204" pitchFamily="34" charset="0"/>
              </a:rPr>
              <a:t>*Source: IRS</a:t>
            </a:r>
          </a:p>
        </p:txBody>
      </p:sp>
      <p:pic>
        <p:nvPicPr>
          <p:cNvPr id="5" name="Picture 4">
            <a:extLst>
              <a:ext uri="{FF2B5EF4-FFF2-40B4-BE49-F238E27FC236}">
                <a16:creationId xmlns:a16="http://schemas.microsoft.com/office/drawing/2014/main" id="{3AA06699-3DED-4CD0-98D4-AEFCB765943A}"/>
              </a:ext>
            </a:extLst>
          </p:cNvPr>
          <p:cNvPicPr>
            <a:picLocks noChangeAspect="1"/>
          </p:cNvPicPr>
          <p:nvPr/>
        </p:nvPicPr>
        <p:blipFill>
          <a:blip r:embed="rId3"/>
          <a:stretch>
            <a:fillRect/>
          </a:stretch>
        </p:blipFill>
        <p:spPr>
          <a:xfrm>
            <a:off x="6371303" y="1497301"/>
            <a:ext cx="1974566" cy="2608312"/>
          </a:xfrm>
          <a:prstGeom prst="rect">
            <a:avLst/>
          </a:prstGeom>
          <a:ln>
            <a:solidFill>
              <a:schemeClr val="tx1"/>
            </a:solidFill>
          </a:ln>
          <a:effectLst>
            <a:outerShdw blurRad="292100" dist="139700" dir="2700000" algn="tl" rotWithShape="0">
              <a:srgbClr val="333333">
                <a:alpha val="65000"/>
              </a:srgbClr>
            </a:outerShdw>
          </a:effectLst>
        </p:spPr>
      </p:pic>
      <p:pic>
        <p:nvPicPr>
          <p:cNvPr id="9" name="Picture 8">
            <a:extLst>
              <a:ext uri="{FF2B5EF4-FFF2-40B4-BE49-F238E27FC236}">
                <a16:creationId xmlns:a16="http://schemas.microsoft.com/office/drawing/2014/main" id="{39580915-3CE1-43A9-81E2-88A1225061CC}"/>
              </a:ext>
            </a:extLst>
          </p:cNvPr>
          <p:cNvPicPr>
            <a:picLocks noChangeAspect="1"/>
          </p:cNvPicPr>
          <p:nvPr/>
        </p:nvPicPr>
        <p:blipFill>
          <a:blip r:embed="rId4"/>
          <a:stretch>
            <a:fillRect/>
          </a:stretch>
        </p:blipFill>
        <p:spPr>
          <a:xfrm>
            <a:off x="6624681" y="2801457"/>
            <a:ext cx="1986290" cy="2608312"/>
          </a:xfrm>
          <a:prstGeom prst="rect">
            <a:avLst/>
          </a:prstGeom>
          <a:ln>
            <a:solidFill>
              <a:schemeClr val="tx1"/>
            </a:solidFill>
          </a:ln>
          <a:effectLst>
            <a:outerShdw blurRad="292100" dist="139700" dir="2700000" algn="tl" rotWithShape="0">
              <a:srgbClr val="333333">
                <a:alpha val="65000"/>
              </a:srgbClr>
            </a:outerShdw>
          </a:effectLst>
        </p:spPr>
      </p:pic>
      <p:sp>
        <p:nvSpPr>
          <p:cNvPr id="8" name="Title 1">
            <a:extLst>
              <a:ext uri="{FF2B5EF4-FFF2-40B4-BE49-F238E27FC236}">
                <a16:creationId xmlns:a16="http://schemas.microsoft.com/office/drawing/2014/main" id="{EE872863-D9FA-4509-A963-5E16E4317072}"/>
              </a:ext>
            </a:extLst>
          </p:cNvPr>
          <p:cNvSpPr txBox="1">
            <a:spLocks/>
          </p:cNvSpPr>
          <p:nvPr/>
        </p:nvSpPr>
        <p:spPr>
          <a:xfrm>
            <a:off x="403415" y="1188726"/>
            <a:ext cx="7886700" cy="800095"/>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t>Origins of the 401k</a:t>
            </a:r>
            <a:br>
              <a:rPr lang="en-US" sz="3300" dirty="0"/>
            </a:br>
            <a:r>
              <a:rPr lang="en-US" sz="1800" dirty="0"/>
              <a:t>Section 401k</a:t>
            </a:r>
            <a:endParaRPr lang="en-US" sz="3300" dirty="0"/>
          </a:p>
        </p:txBody>
      </p:sp>
    </p:spTree>
    <p:extLst>
      <p:ext uri="{BB962C8B-B14F-4D97-AF65-F5344CB8AC3E}">
        <p14:creationId xmlns:p14="http://schemas.microsoft.com/office/powerpoint/2010/main" val="1418951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animEffect transition="in" filter="fade">
                                      <p:cBhvr>
                                        <p:cTn id="7" dur="500"/>
                                        <p:tgtEl>
                                          <p:spTgt spid="7">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3" end="3"/>
                                            </p:txEl>
                                          </p:spTgt>
                                        </p:tgtEl>
                                        <p:attrNameLst>
                                          <p:attrName>style.visibility</p:attrName>
                                        </p:attrNameLst>
                                      </p:cBhvr>
                                      <p:to>
                                        <p:strVal val="visible"/>
                                      </p:to>
                                    </p:set>
                                    <p:animEffect transition="in" filter="fade">
                                      <p:cBhvr>
                                        <p:cTn id="12" dur="500"/>
                                        <p:tgtEl>
                                          <p:spTgt spid="7">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4" end="4"/>
                                            </p:txEl>
                                          </p:spTgt>
                                        </p:tgtEl>
                                        <p:attrNameLst>
                                          <p:attrName>style.visibility</p:attrName>
                                        </p:attrNameLst>
                                      </p:cBhvr>
                                      <p:to>
                                        <p:strVal val="visible"/>
                                      </p:to>
                                    </p:set>
                                    <p:animEffect transition="in" filter="fade">
                                      <p:cBhvr>
                                        <p:cTn id="17" dur="500"/>
                                        <p:tgtEl>
                                          <p:spTgt spid="7">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xEl>
                                              <p:pRg st="5" end="5"/>
                                            </p:txEl>
                                          </p:spTgt>
                                        </p:tgtEl>
                                        <p:attrNameLst>
                                          <p:attrName>style.visibility</p:attrName>
                                        </p:attrNameLst>
                                      </p:cBhvr>
                                      <p:to>
                                        <p:strVal val="visible"/>
                                      </p:to>
                                    </p:set>
                                    <p:animEffect transition="in" filter="fade">
                                      <p:cBhvr>
                                        <p:cTn id="22" dur="500"/>
                                        <p:tgtEl>
                                          <p:spTgt spid="7">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xEl>
                                              <p:pRg st="6" end="6"/>
                                            </p:txEl>
                                          </p:spTgt>
                                        </p:tgtEl>
                                        <p:attrNameLst>
                                          <p:attrName>style.visibility</p:attrName>
                                        </p:attrNameLst>
                                      </p:cBhvr>
                                      <p:to>
                                        <p:strVal val="visible"/>
                                      </p:to>
                                    </p:set>
                                    <p:animEffect transition="in" filter="fade">
                                      <p:cBhvr>
                                        <p:cTn id="27" dur="500"/>
                                        <p:tgtEl>
                                          <p:spTgt spid="7">
                                            <p:txEl>
                                              <p:pRg st="6" end="6"/>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7">
                                            <p:txEl>
                                              <p:pRg st="7" end="7"/>
                                            </p:txEl>
                                          </p:spTgt>
                                        </p:tgtEl>
                                        <p:attrNameLst>
                                          <p:attrName>style.visibility</p:attrName>
                                        </p:attrNameLst>
                                      </p:cBhvr>
                                      <p:to>
                                        <p:strVal val="visible"/>
                                      </p:to>
                                    </p:set>
                                    <p:animEffect transition="in" filter="fade">
                                      <p:cBhvr>
                                        <p:cTn id="30" dur="500"/>
                                        <p:tgtEl>
                                          <p:spTgt spid="7">
                                            <p:txEl>
                                              <p:pRg st="7" end="7"/>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7">
                                            <p:txEl>
                                              <p:pRg st="8" end="8"/>
                                            </p:txEl>
                                          </p:spTgt>
                                        </p:tgtEl>
                                        <p:attrNameLst>
                                          <p:attrName>style.visibility</p:attrName>
                                        </p:attrNameLst>
                                      </p:cBhvr>
                                      <p:to>
                                        <p:strVal val="visible"/>
                                      </p:to>
                                    </p:set>
                                    <p:animEffect transition="in" filter="fade">
                                      <p:cBhvr>
                                        <p:cTn id="33" dur="500"/>
                                        <p:tgtEl>
                                          <p:spTgt spid="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90BB6-9432-4EBE-8514-9591EC9538DD}"/>
              </a:ext>
            </a:extLst>
          </p:cNvPr>
          <p:cNvSpPr>
            <a:spLocks noGrp="1"/>
          </p:cNvSpPr>
          <p:nvPr>
            <p:ph type="title"/>
          </p:nvPr>
        </p:nvSpPr>
        <p:spPr>
          <a:xfrm>
            <a:off x="418217" y="1077401"/>
            <a:ext cx="7678647" cy="994172"/>
          </a:xfrm>
        </p:spPr>
        <p:txBody>
          <a:bodyPr/>
          <a:lstStyle/>
          <a:p>
            <a:r>
              <a:rPr lang="en-US" b="1" dirty="0"/>
              <a:t>How does an IRA/401k plan work? </a:t>
            </a:r>
          </a:p>
        </p:txBody>
      </p:sp>
      <p:sp>
        <p:nvSpPr>
          <p:cNvPr id="3" name="Content Placeholder 2">
            <a:extLst>
              <a:ext uri="{FF2B5EF4-FFF2-40B4-BE49-F238E27FC236}">
                <a16:creationId xmlns:a16="http://schemas.microsoft.com/office/drawing/2014/main" id="{0C3BEB25-4325-4E98-A480-9F8C064C0C1B}"/>
              </a:ext>
            </a:extLst>
          </p:cNvPr>
          <p:cNvSpPr>
            <a:spLocks noGrp="1"/>
          </p:cNvSpPr>
          <p:nvPr>
            <p:ph idx="1"/>
          </p:nvPr>
        </p:nvSpPr>
        <p:spPr>
          <a:xfrm>
            <a:off x="440339" y="1906131"/>
            <a:ext cx="7886700" cy="3263504"/>
          </a:xfrm>
        </p:spPr>
        <p:txBody>
          <a:bodyPr/>
          <a:lstStyle/>
          <a:p>
            <a:pPr>
              <a:lnSpc>
                <a:spcPct val="150000"/>
              </a:lnSpc>
            </a:pPr>
            <a:r>
              <a:rPr lang="en-US" dirty="0">
                <a:ea typeface="Open Sans" panose="020B0606030504020204" pitchFamily="34" charset="0"/>
              </a:rPr>
              <a:t>Money is invested on a </a:t>
            </a:r>
            <a:r>
              <a:rPr lang="en-US" b="1" dirty="0">
                <a:solidFill>
                  <a:srgbClr val="1A6BAC"/>
                </a:solidFill>
                <a:ea typeface="Open Sans" panose="020B0606030504020204" pitchFamily="34" charset="0"/>
              </a:rPr>
              <a:t>pre-tax</a:t>
            </a:r>
            <a:r>
              <a:rPr lang="en-US" dirty="0">
                <a:ea typeface="Open Sans" panose="020B0606030504020204" pitchFamily="34" charset="0"/>
              </a:rPr>
              <a:t> basis</a:t>
            </a:r>
          </a:p>
          <a:p>
            <a:pPr lvl="1">
              <a:lnSpc>
                <a:spcPct val="100000"/>
              </a:lnSpc>
            </a:pPr>
            <a:r>
              <a:rPr lang="en-US" b="1" dirty="0">
                <a:solidFill>
                  <a:schemeClr val="accent1"/>
                </a:solidFill>
                <a:ea typeface="Open Sans" panose="020B0606030504020204" pitchFamily="34" charset="0"/>
              </a:rPr>
              <a:t>Pre-tax: </a:t>
            </a:r>
            <a:r>
              <a:rPr lang="en-US" dirty="0">
                <a:ea typeface="Open Sans" panose="020B0606030504020204" pitchFamily="34" charset="0"/>
              </a:rPr>
              <a:t>Funds are deducted from your paycheck and are not included in your taxable income.</a:t>
            </a:r>
          </a:p>
          <a:p>
            <a:pPr lvl="2"/>
            <a:r>
              <a:rPr lang="en-US" sz="1800" dirty="0">
                <a:ea typeface="Open Sans" panose="020B0606030504020204" pitchFamily="34" charset="0"/>
              </a:rPr>
              <a:t>Ex: If your paycheck is $1,500 and you contribute $200 to your IRA/401k, $200 will go into your IRA/401k account, and the remaining $1,300 is taxed.*</a:t>
            </a:r>
          </a:p>
          <a:p>
            <a:pPr lvl="2"/>
            <a:r>
              <a:rPr lang="en-US" sz="1800" dirty="0">
                <a:ea typeface="Open Sans" panose="020B0606030504020204" pitchFamily="34" charset="0"/>
              </a:rPr>
              <a:t>You are essentially </a:t>
            </a:r>
            <a:r>
              <a:rPr lang="en-US" sz="1800" b="1" dirty="0">
                <a:solidFill>
                  <a:schemeClr val="accent1"/>
                </a:solidFill>
                <a:ea typeface="Open Sans" panose="020B0606030504020204" pitchFamily="34" charset="0"/>
              </a:rPr>
              <a:t>deferring the amount of income tax </a:t>
            </a:r>
            <a:r>
              <a:rPr lang="en-US" sz="1800" dirty="0">
                <a:ea typeface="Open Sans" panose="020B0606030504020204" pitchFamily="34" charset="0"/>
              </a:rPr>
              <a:t>you need to pay and are </a:t>
            </a:r>
            <a:r>
              <a:rPr lang="en-US" sz="1800" b="1" dirty="0">
                <a:solidFill>
                  <a:schemeClr val="accent1"/>
                </a:solidFill>
                <a:ea typeface="Open Sans" panose="020B0606030504020204" pitchFamily="34" charset="0"/>
              </a:rPr>
              <a:t>deferring the tax calculation</a:t>
            </a:r>
            <a:r>
              <a:rPr lang="en-US" sz="1800" b="1" dirty="0">
                <a:ea typeface="Open Sans" panose="020B0606030504020204" pitchFamily="34" charset="0"/>
              </a:rPr>
              <a:t>. </a:t>
            </a:r>
          </a:p>
          <a:p>
            <a:pPr>
              <a:lnSpc>
                <a:spcPct val="150000"/>
              </a:lnSpc>
            </a:pPr>
            <a:r>
              <a:rPr lang="en-US" dirty="0">
                <a:ea typeface="Open Sans" panose="020B0606030504020204" pitchFamily="34" charset="0"/>
              </a:rPr>
              <a:t>Withdrawals are taxed at an ordinary income rate</a:t>
            </a:r>
          </a:p>
        </p:txBody>
      </p:sp>
      <p:sp>
        <p:nvSpPr>
          <p:cNvPr id="6" name="TextBox 5">
            <a:extLst>
              <a:ext uri="{FF2B5EF4-FFF2-40B4-BE49-F238E27FC236}">
                <a16:creationId xmlns:a16="http://schemas.microsoft.com/office/drawing/2014/main" id="{02660AA2-122F-4FBD-A49C-CA4920137B56}"/>
              </a:ext>
            </a:extLst>
          </p:cNvPr>
          <p:cNvSpPr txBox="1"/>
          <p:nvPr/>
        </p:nvSpPr>
        <p:spPr>
          <a:xfrm>
            <a:off x="1913604" y="5311532"/>
            <a:ext cx="1831588" cy="219291"/>
          </a:xfrm>
          <a:prstGeom prst="rect">
            <a:avLst/>
          </a:prstGeom>
          <a:noFill/>
        </p:spPr>
        <p:txBody>
          <a:bodyPr wrap="square" rtlCol="0">
            <a:spAutoFit/>
          </a:bodyPr>
          <a:lstStyle/>
          <a:p>
            <a:r>
              <a:rPr lang="en-US" sz="825" dirty="0">
                <a:latin typeface="Arial" panose="020B0604020202020204" pitchFamily="34" charset="0"/>
                <a:cs typeface="Arial" panose="020B0604020202020204" pitchFamily="34" charset="0"/>
              </a:rPr>
              <a:t>Source: IRS</a:t>
            </a:r>
          </a:p>
        </p:txBody>
      </p:sp>
      <p:sp>
        <p:nvSpPr>
          <p:cNvPr id="9" name="TextBox 8">
            <a:extLst>
              <a:ext uri="{FF2B5EF4-FFF2-40B4-BE49-F238E27FC236}">
                <a16:creationId xmlns:a16="http://schemas.microsoft.com/office/drawing/2014/main" id="{D3870D28-2E63-4772-92C5-AA73342D1899}"/>
              </a:ext>
            </a:extLst>
          </p:cNvPr>
          <p:cNvSpPr txBox="1"/>
          <p:nvPr/>
        </p:nvSpPr>
        <p:spPr>
          <a:xfrm>
            <a:off x="1891482" y="5485617"/>
            <a:ext cx="7411064" cy="409792"/>
          </a:xfrm>
          <a:prstGeom prst="rect">
            <a:avLst/>
          </a:prstGeom>
          <a:noFill/>
        </p:spPr>
        <p:txBody>
          <a:bodyPr wrap="square" rtlCol="0">
            <a:spAutoFit/>
          </a:bodyPr>
          <a:lstStyle/>
          <a:p>
            <a:r>
              <a:rPr lang="en-US" sz="713" dirty="0">
                <a:latin typeface="Arial" panose="020B0604020202020204" pitchFamily="34" charset="0"/>
                <a:cs typeface="Arial" panose="020B0604020202020204" pitchFamily="34" charset="0"/>
              </a:rPr>
              <a:t>*This information is intended for illustrative purposes only and is not guaranteed. Figures used are considered to be true, accurate and reliable, but are not guaranteed. </a:t>
            </a:r>
          </a:p>
          <a:p>
            <a:endParaRPr lang="en-US" sz="1350" b="1" dirty="0"/>
          </a:p>
        </p:txBody>
      </p:sp>
    </p:spTree>
    <p:extLst>
      <p:ext uri="{BB962C8B-B14F-4D97-AF65-F5344CB8AC3E}">
        <p14:creationId xmlns:p14="http://schemas.microsoft.com/office/powerpoint/2010/main" val="2184147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26594-26B1-4CE3-AA04-EDE8FD4D88F2}"/>
              </a:ext>
            </a:extLst>
          </p:cNvPr>
          <p:cNvSpPr>
            <a:spLocks noGrp="1"/>
          </p:cNvSpPr>
          <p:nvPr>
            <p:ph type="title"/>
          </p:nvPr>
        </p:nvSpPr>
        <p:spPr>
          <a:xfrm>
            <a:off x="403414" y="1207323"/>
            <a:ext cx="8111936" cy="994172"/>
          </a:xfrm>
        </p:spPr>
        <p:txBody>
          <a:bodyPr>
            <a:normAutofit/>
          </a:bodyPr>
          <a:lstStyle/>
          <a:p>
            <a:r>
              <a:rPr lang="en-US" b="1" dirty="0"/>
              <a:t>Origins of the Roth IRA</a:t>
            </a:r>
            <a:br>
              <a:rPr lang="en-US" dirty="0"/>
            </a:br>
            <a:r>
              <a:rPr lang="en-US" sz="2100" dirty="0"/>
              <a:t>Taxpayer Relief Act of 1997</a:t>
            </a:r>
          </a:p>
        </p:txBody>
      </p:sp>
      <p:sp>
        <p:nvSpPr>
          <p:cNvPr id="8" name="Content Placeholder 7">
            <a:extLst>
              <a:ext uri="{FF2B5EF4-FFF2-40B4-BE49-F238E27FC236}">
                <a16:creationId xmlns:a16="http://schemas.microsoft.com/office/drawing/2014/main" id="{0DDE9EE4-9C1C-A244-8207-144A369E3888}"/>
              </a:ext>
            </a:extLst>
          </p:cNvPr>
          <p:cNvSpPr>
            <a:spLocks noGrp="1"/>
          </p:cNvSpPr>
          <p:nvPr>
            <p:ph idx="1"/>
          </p:nvPr>
        </p:nvSpPr>
        <p:spPr>
          <a:xfrm>
            <a:off x="403415" y="2218385"/>
            <a:ext cx="7886700" cy="3365897"/>
          </a:xfrm>
        </p:spPr>
        <p:txBody>
          <a:bodyPr>
            <a:normAutofit/>
          </a:bodyPr>
          <a:lstStyle/>
          <a:p>
            <a:pPr>
              <a:lnSpc>
                <a:spcPct val="100000"/>
              </a:lnSpc>
            </a:pPr>
            <a:r>
              <a:rPr lang="en-US" dirty="0"/>
              <a:t>Chief legislative sponsor, Senator </a:t>
            </a:r>
            <a:r>
              <a:rPr lang="en-US" b="1" dirty="0">
                <a:solidFill>
                  <a:schemeClr val="accent1"/>
                </a:solidFill>
              </a:rPr>
              <a:t>William Roth</a:t>
            </a:r>
            <a:r>
              <a:rPr lang="en-US" dirty="0"/>
              <a:t> of Delaware </a:t>
            </a:r>
            <a:endParaRPr lang="en-US" dirty="0">
              <a:ea typeface="Open Sans" panose="020B0606030504020204" pitchFamily="34" charset="0"/>
            </a:endParaRPr>
          </a:p>
          <a:p>
            <a:pPr>
              <a:lnSpc>
                <a:spcPct val="100000"/>
              </a:lnSpc>
            </a:pPr>
            <a:r>
              <a:rPr lang="en-US" dirty="0">
                <a:ea typeface="Open Sans" panose="020B0606030504020204" pitchFamily="34" charset="0"/>
              </a:rPr>
              <a:t>Reduced tax rates and offered new tax credits for taxpayers </a:t>
            </a:r>
          </a:p>
          <a:p>
            <a:pPr lvl="1">
              <a:lnSpc>
                <a:spcPct val="100000"/>
              </a:lnSpc>
            </a:pPr>
            <a:r>
              <a:rPr lang="en-US" dirty="0">
                <a:ea typeface="Open Sans" panose="020B0606030504020204" pitchFamily="34" charset="0"/>
              </a:rPr>
              <a:t>Tax exclusion from the sale of a personal residence</a:t>
            </a:r>
          </a:p>
          <a:p>
            <a:pPr lvl="1">
              <a:lnSpc>
                <a:spcPct val="100000"/>
              </a:lnSpc>
            </a:pPr>
            <a:r>
              <a:rPr lang="en-US" dirty="0">
                <a:ea typeface="Open Sans" panose="020B0606030504020204" pitchFamily="34" charset="0"/>
              </a:rPr>
              <a:t>Tax relief for education savings &amp; </a:t>
            </a:r>
            <a:r>
              <a:rPr lang="en-US" b="1" dirty="0">
                <a:solidFill>
                  <a:srgbClr val="0070C0"/>
                </a:solidFill>
                <a:ea typeface="Open Sans" panose="020B0606030504020204" pitchFamily="34" charset="0"/>
              </a:rPr>
              <a:t>retirement accounts</a:t>
            </a:r>
          </a:p>
          <a:p>
            <a:pPr lvl="1">
              <a:lnSpc>
                <a:spcPct val="100000"/>
              </a:lnSpc>
            </a:pPr>
            <a:r>
              <a:rPr lang="en-US" dirty="0">
                <a:ea typeface="Open Sans" panose="020B0606030504020204" pitchFamily="34" charset="0"/>
              </a:rPr>
              <a:t>Establishment of </a:t>
            </a:r>
            <a:r>
              <a:rPr lang="en-US" b="1" dirty="0">
                <a:solidFill>
                  <a:srgbClr val="0070C0"/>
                </a:solidFill>
                <a:ea typeface="Open Sans" panose="020B0606030504020204" pitchFamily="34" charset="0"/>
              </a:rPr>
              <a:t>Roth IRAs</a:t>
            </a:r>
          </a:p>
          <a:p>
            <a:pPr>
              <a:lnSpc>
                <a:spcPct val="100000"/>
              </a:lnSpc>
            </a:pPr>
            <a:r>
              <a:rPr lang="en-US" dirty="0">
                <a:ea typeface="Open Sans" panose="020B0606030504020204" pitchFamily="34" charset="0"/>
              </a:rPr>
              <a:t>Contribution limits under age 50</a:t>
            </a:r>
            <a:r>
              <a:rPr lang="en-US" b="1" dirty="0">
                <a:solidFill>
                  <a:srgbClr val="0070C0"/>
                </a:solidFill>
                <a:ea typeface="Open Sans" panose="020B0606030504020204" pitchFamily="34" charset="0"/>
              </a:rPr>
              <a:t>: </a:t>
            </a:r>
            <a:r>
              <a:rPr lang="en-US" dirty="0">
                <a:ea typeface="Open Sans" panose="020B0606030504020204" pitchFamily="34" charset="0"/>
              </a:rPr>
              <a:t>$6,500; 50 and older: </a:t>
            </a:r>
            <a:r>
              <a:rPr lang="en-US" b="1" dirty="0">
                <a:solidFill>
                  <a:srgbClr val="0070C0"/>
                </a:solidFill>
                <a:ea typeface="Open Sans" panose="020B0606030504020204" pitchFamily="34" charset="0"/>
              </a:rPr>
              <a:t>$7,500</a:t>
            </a:r>
          </a:p>
          <a:p>
            <a:pPr lvl="1">
              <a:lnSpc>
                <a:spcPct val="100000"/>
              </a:lnSpc>
            </a:pPr>
            <a:r>
              <a:rPr lang="en-US" dirty="0">
                <a:ea typeface="Open Sans" panose="020B0606030504020204" pitchFamily="34" charset="0"/>
              </a:rPr>
              <a:t>Single individuals income </a:t>
            </a:r>
            <a:r>
              <a:rPr lang="en-US" dirty="0">
                <a:ea typeface="Open Sans" panose="020B0606030504020204" pitchFamily="34" charset="0"/>
                <a:sym typeface="Wingdings" panose="05000000000000000000" pitchFamily="2" charset="2"/>
              </a:rPr>
              <a:t> </a:t>
            </a:r>
            <a:r>
              <a:rPr lang="en-US" b="1" dirty="0"/>
              <a:t>≥ </a:t>
            </a:r>
            <a:r>
              <a:rPr lang="en-US" dirty="0"/>
              <a:t>Income $153,000 </a:t>
            </a:r>
            <a:r>
              <a:rPr lang="en-US" dirty="0">
                <a:sym typeface="Wingdings" panose="05000000000000000000" pitchFamily="2" charset="2"/>
              </a:rPr>
              <a:t> Not eligible</a:t>
            </a:r>
          </a:p>
          <a:p>
            <a:pPr lvl="1">
              <a:lnSpc>
                <a:spcPct val="100000"/>
              </a:lnSpc>
            </a:pPr>
            <a:r>
              <a:rPr lang="en-US" dirty="0">
                <a:ea typeface="Open Sans" panose="020B0606030504020204" pitchFamily="34" charset="0"/>
                <a:sym typeface="Wingdings" panose="05000000000000000000" pitchFamily="2" charset="2"/>
              </a:rPr>
              <a:t>Married (filing jointly) income </a:t>
            </a:r>
            <a:r>
              <a:rPr lang="en-US" b="1" dirty="0"/>
              <a:t>≥</a:t>
            </a:r>
            <a:r>
              <a:rPr lang="en-US" dirty="0"/>
              <a:t> Income $228,000</a:t>
            </a:r>
            <a:r>
              <a:rPr lang="en-US" dirty="0">
                <a:ea typeface="Open Sans" panose="020B0606030504020204" pitchFamily="34" charset="0"/>
                <a:sym typeface="Wingdings" panose="05000000000000000000" pitchFamily="2" charset="2"/>
              </a:rPr>
              <a:t>  Not eligible</a:t>
            </a:r>
            <a:endParaRPr lang="en-US" dirty="0">
              <a:ea typeface="Open Sans" panose="020B0606030504020204" pitchFamily="34" charset="0"/>
            </a:endParaRPr>
          </a:p>
          <a:p>
            <a:pPr>
              <a:lnSpc>
                <a:spcPct val="150000"/>
              </a:lnSpc>
            </a:pPr>
            <a:endParaRPr lang="en-US" sz="1500" b="1" dirty="0">
              <a:solidFill>
                <a:srgbClr val="0070C0"/>
              </a:solidFill>
              <a:ea typeface="Open Sans" panose="020B0606030504020204" pitchFamily="34" charset="0"/>
            </a:endParaRPr>
          </a:p>
        </p:txBody>
      </p:sp>
      <p:sp>
        <p:nvSpPr>
          <p:cNvPr id="6" name="TextBox 5">
            <a:extLst>
              <a:ext uri="{FF2B5EF4-FFF2-40B4-BE49-F238E27FC236}">
                <a16:creationId xmlns:a16="http://schemas.microsoft.com/office/drawing/2014/main" id="{D350AF96-D244-4B87-BB02-BB914FDB2C87}"/>
              </a:ext>
            </a:extLst>
          </p:cNvPr>
          <p:cNvSpPr txBox="1"/>
          <p:nvPr/>
        </p:nvSpPr>
        <p:spPr>
          <a:xfrm>
            <a:off x="1909609" y="5476563"/>
            <a:ext cx="5560763" cy="219291"/>
          </a:xfrm>
          <a:prstGeom prst="rect">
            <a:avLst/>
          </a:prstGeom>
          <a:noFill/>
        </p:spPr>
        <p:txBody>
          <a:bodyPr wrap="square" rtlCol="0">
            <a:spAutoFit/>
          </a:bodyPr>
          <a:lstStyle/>
          <a:p>
            <a:r>
              <a:rPr lang="en-US" sz="825" dirty="0">
                <a:latin typeface="Arial" panose="020B0604020202020204" pitchFamily="34" charset="0"/>
                <a:cs typeface="Arial" panose="020B0604020202020204" pitchFamily="34" charset="0"/>
              </a:rPr>
              <a:t>Source: Investopedia</a:t>
            </a:r>
          </a:p>
        </p:txBody>
      </p:sp>
    </p:spTree>
    <p:extLst>
      <p:ext uri="{BB962C8B-B14F-4D97-AF65-F5344CB8AC3E}">
        <p14:creationId xmlns:p14="http://schemas.microsoft.com/office/powerpoint/2010/main" val="1520884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fade">
                                      <p:cBhvr>
                                        <p:cTn id="15" dur="500"/>
                                        <p:tgtEl>
                                          <p:spTgt spid="8">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8">
                                            <p:txEl>
                                              <p:pRg st="3" end="3"/>
                                            </p:txEl>
                                          </p:spTgt>
                                        </p:tgtEl>
                                        <p:attrNameLst>
                                          <p:attrName>style.visibility</p:attrName>
                                        </p:attrNameLst>
                                      </p:cBhvr>
                                      <p:to>
                                        <p:strVal val="visible"/>
                                      </p:to>
                                    </p:set>
                                    <p:animEffect transition="in" filter="fade">
                                      <p:cBhvr>
                                        <p:cTn id="20" dur="500"/>
                                        <p:tgtEl>
                                          <p:spTgt spid="8">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animEffect transition="in" filter="fade">
                                      <p:cBhvr>
                                        <p:cTn id="25" dur="500"/>
                                        <p:tgtEl>
                                          <p:spTgt spid="8">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8">
                                            <p:txEl>
                                              <p:pRg st="5" end="5"/>
                                            </p:txEl>
                                          </p:spTgt>
                                        </p:tgtEl>
                                        <p:attrNameLst>
                                          <p:attrName>style.visibility</p:attrName>
                                        </p:attrNameLst>
                                      </p:cBhvr>
                                      <p:to>
                                        <p:strVal val="visible"/>
                                      </p:to>
                                    </p:set>
                                    <p:animEffect transition="in" filter="fade">
                                      <p:cBhvr>
                                        <p:cTn id="30" dur="500"/>
                                        <p:tgtEl>
                                          <p:spTgt spid="8">
                                            <p:txEl>
                                              <p:pRg st="5" end="5"/>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8">
                                            <p:txEl>
                                              <p:pRg st="6" end="6"/>
                                            </p:txEl>
                                          </p:spTgt>
                                        </p:tgtEl>
                                        <p:attrNameLst>
                                          <p:attrName>style.visibility</p:attrName>
                                        </p:attrNameLst>
                                      </p:cBhvr>
                                      <p:to>
                                        <p:strVal val="visible"/>
                                      </p:to>
                                    </p:set>
                                    <p:animEffect transition="in" filter="fade">
                                      <p:cBhvr>
                                        <p:cTn id="33" dur="500"/>
                                        <p:tgtEl>
                                          <p:spTgt spid="8">
                                            <p:txEl>
                                              <p:pRg st="6" end="6"/>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8">
                                            <p:txEl>
                                              <p:pRg st="7" end="7"/>
                                            </p:txEl>
                                          </p:spTgt>
                                        </p:tgtEl>
                                        <p:attrNameLst>
                                          <p:attrName>style.visibility</p:attrName>
                                        </p:attrNameLst>
                                      </p:cBhvr>
                                      <p:to>
                                        <p:strVal val="visible"/>
                                      </p:to>
                                    </p:set>
                                    <p:animEffect transition="in" filter="fade">
                                      <p:cBhvr>
                                        <p:cTn id="36"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673DA-52E7-46C4-B0E1-C982FB4550D1}"/>
              </a:ext>
            </a:extLst>
          </p:cNvPr>
          <p:cNvSpPr>
            <a:spLocks noGrp="1"/>
          </p:cNvSpPr>
          <p:nvPr>
            <p:ph type="title"/>
          </p:nvPr>
        </p:nvSpPr>
        <p:spPr>
          <a:xfrm>
            <a:off x="418489" y="1058869"/>
            <a:ext cx="6085550" cy="994172"/>
          </a:xfrm>
        </p:spPr>
        <p:txBody>
          <a:bodyPr/>
          <a:lstStyle/>
          <a:p>
            <a:r>
              <a:rPr lang="en-US" b="1" dirty="0"/>
              <a:t>How does a Roth work?</a:t>
            </a:r>
          </a:p>
        </p:txBody>
      </p:sp>
      <p:sp>
        <p:nvSpPr>
          <p:cNvPr id="8" name="Content Placeholder 7">
            <a:extLst>
              <a:ext uri="{FF2B5EF4-FFF2-40B4-BE49-F238E27FC236}">
                <a16:creationId xmlns:a16="http://schemas.microsoft.com/office/drawing/2014/main" id="{DB5531DB-07F0-C342-BEDC-2BF75A0BA709}"/>
              </a:ext>
            </a:extLst>
          </p:cNvPr>
          <p:cNvSpPr>
            <a:spLocks noGrp="1"/>
          </p:cNvSpPr>
          <p:nvPr>
            <p:ph idx="1"/>
          </p:nvPr>
        </p:nvSpPr>
        <p:spPr>
          <a:xfrm>
            <a:off x="455132" y="1891216"/>
            <a:ext cx="7886700" cy="3263504"/>
          </a:xfrm>
        </p:spPr>
        <p:txBody>
          <a:bodyPr>
            <a:normAutofit lnSpcReduction="10000"/>
          </a:bodyPr>
          <a:lstStyle/>
          <a:p>
            <a:pPr>
              <a:lnSpc>
                <a:spcPct val="150000"/>
              </a:lnSpc>
            </a:pPr>
            <a:r>
              <a:rPr lang="en-US" b="1" dirty="0"/>
              <a:t>Contributions</a:t>
            </a:r>
            <a:r>
              <a:rPr lang="en-US" dirty="0"/>
              <a:t> are </a:t>
            </a:r>
            <a:r>
              <a:rPr lang="en-US" b="1" dirty="0">
                <a:solidFill>
                  <a:srgbClr val="1A6BAC"/>
                </a:solidFill>
              </a:rPr>
              <a:t>NOT</a:t>
            </a:r>
            <a:r>
              <a:rPr lang="en-US" dirty="0"/>
              <a:t> tax deductible.</a:t>
            </a:r>
          </a:p>
          <a:p>
            <a:pPr lvl="1"/>
            <a:r>
              <a:rPr lang="en-US" sz="1500" b="1" dirty="0">
                <a:solidFill>
                  <a:schemeClr val="accent1"/>
                </a:solidFill>
              </a:rPr>
              <a:t>Post-tax: </a:t>
            </a:r>
            <a:r>
              <a:rPr lang="en-US" sz="1500" dirty="0"/>
              <a:t>Funds are deducted from your paycheck and are included in your taxable income. </a:t>
            </a:r>
          </a:p>
          <a:p>
            <a:pPr lvl="2"/>
            <a:r>
              <a:rPr lang="en-US" dirty="0"/>
              <a:t>Ex: If you receive a $1,500 paycheck, the entire amount will be taxed, and any contributions made to a ROTH would be on a post-tax basis, and potentially grow tax deferred and distributions would potentially be tax free.*</a:t>
            </a:r>
          </a:p>
          <a:p>
            <a:pPr>
              <a:lnSpc>
                <a:spcPct val="100000"/>
              </a:lnSpc>
            </a:pPr>
            <a:r>
              <a:rPr lang="en-US" b="1" dirty="0"/>
              <a:t>Withdrawals</a:t>
            </a:r>
            <a:r>
              <a:rPr lang="en-US" dirty="0"/>
              <a:t> are </a:t>
            </a:r>
            <a:r>
              <a:rPr lang="en-US" b="1" dirty="0">
                <a:solidFill>
                  <a:srgbClr val="1A6BAC"/>
                </a:solidFill>
              </a:rPr>
              <a:t>tax-free</a:t>
            </a:r>
            <a:r>
              <a:rPr lang="en-US" dirty="0"/>
              <a:t>, can be done at </a:t>
            </a:r>
            <a:r>
              <a:rPr lang="en-US" b="1" dirty="0">
                <a:solidFill>
                  <a:srgbClr val="1A6BAC"/>
                </a:solidFill>
              </a:rPr>
              <a:t>anytime after you are 59 ½.</a:t>
            </a:r>
          </a:p>
          <a:p>
            <a:pPr>
              <a:lnSpc>
                <a:spcPct val="100000"/>
              </a:lnSpc>
            </a:pPr>
            <a:r>
              <a:rPr lang="en-US" b="1" dirty="0">
                <a:solidFill>
                  <a:schemeClr val="tx1"/>
                </a:solidFill>
              </a:rPr>
              <a:t>Five year rule: </a:t>
            </a:r>
            <a:r>
              <a:rPr lang="en-US" dirty="0"/>
              <a:t>distributions stipulates that </a:t>
            </a:r>
            <a:r>
              <a:rPr lang="en-US" b="1" dirty="0">
                <a:solidFill>
                  <a:srgbClr val="1A6BAC"/>
                </a:solidFill>
              </a:rPr>
              <a:t>5 years</a:t>
            </a:r>
            <a:r>
              <a:rPr lang="en-US" dirty="0"/>
              <a:t> must have passed since the tax </a:t>
            </a:r>
            <a:r>
              <a:rPr lang="en-US" b="1" dirty="0">
                <a:solidFill>
                  <a:schemeClr val="accent1"/>
                </a:solidFill>
              </a:rPr>
              <a:t>year</a:t>
            </a:r>
            <a:r>
              <a:rPr lang="en-US" dirty="0"/>
              <a:t> of your first </a:t>
            </a:r>
            <a:r>
              <a:rPr lang="en-US" b="1" dirty="0">
                <a:solidFill>
                  <a:schemeClr val="accent1"/>
                </a:solidFill>
              </a:rPr>
              <a:t>Roth IRA</a:t>
            </a:r>
            <a:r>
              <a:rPr lang="en-US" dirty="0"/>
              <a:t> contribution before you can withdraw the earnings in the account tax-free.</a:t>
            </a:r>
          </a:p>
          <a:p>
            <a:pPr lvl="4"/>
            <a:endParaRPr lang="en-US" dirty="0">
              <a:ea typeface="Open Sans" panose="020B0606030504020204" pitchFamily="34" charset="0"/>
            </a:endParaRPr>
          </a:p>
        </p:txBody>
      </p:sp>
      <p:sp>
        <p:nvSpPr>
          <p:cNvPr id="10" name="TextBox 9">
            <a:extLst>
              <a:ext uri="{FF2B5EF4-FFF2-40B4-BE49-F238E27FC236}">
                <a16:creationId xmlns:a16="http://schemas.microsoft.com/office/drawing/2014/main" id="{E254919D-D6A9-4F46-8D83-0DF6E9A23CEE}"/>
              </a:ext>
            </a:extLst>
          </p:cNvPr>
          <p:cNvSpPr txBox="1"/>
          <p:nvPr/>
        </p:nvSpPr>
        <p:spPr>
          <a:xfrm>
            <a:off x="1913604" y="5311532"/>
            <a:ext cx="1831588" cy="219291"/>
          </a:xfrm>
          <a:prstGeom prst="rect">
            <a:avLst/>
          </a:prstGeom>
          <a:noFill/>
        </p:spPr>
        <p:txBody>
          <a:bodyPr wrap="square" rtlCol="0">
            <a:spAutoFit/>
          </a:bodyPr>
          <a:lstStyle/>
          <a:p>
            <a:r>
              <a:rPr lang="en-US" sz="825" dirty="0">
                <a:latin typeface="Arial" panose="020B0604020202020204" pitchFamily="34" charset="0"/>
                <a:cs typeface="Arial" panose="020B0604020202020204" pitchFamily="34" charset="0"/>
              </a:rPr>
              <a:t>Source: IRS</a:t>
            </a:r>
          </a:p>
        </p:txBody>
      </p:sp>
      <p:sp>
        <p:nvSpPr>
          <p:cNvPr id="11" name="TextBox 10">
            <a:extLst>
              <a:ext uri="{FF2B5EF4-FFF2-40B4-BE49-F238E27FC236}">
                <a16:creationId xmlns:a16="http://schemas.microsoft.com/office/drawing/2014/main" id="{C2D402E4-4DF6-46BE-B3D4-44E7B7869A53}"/>
              </a:ext>
            </a:extLst>
          </p:cNvPr>
          <p:cNvSpPr txBox="1"/>
          <p:nvPr/>
        </p:nvSpPr>
        <p:spPr>
          <a:xfrm>
            <a:off x="1891482" y="5485617"/>
            <a:ext cx="7411064" cy="409792"/>
          </a:xfrm>
          <a:prstGeom prst="rect">
            <a:avLst/>
          </a:prstGeom>
          <a:noFill/>
        </p:spPr>
        <p:txBody>
          <a:bodyPr wrap="square" rtlCol="0">
            <a:spAutoFit/>
          </a:bodyPr>
          <a:lstStyle/>
          <a:p>
            <a:r>
              <a:rPr lang="en-US" sz="713" dirty="0">
                <a:latin typeface="Arial" panose="020B0604020202020204" pitchFamily="34" charset="0"/>
                <a:cs typeface="Arial" panose="020B0604020202020204" pitchFamily="34" charset="0"/>
              </a:rPr>
              <a:t>*This information is intended for illustrative purposes only and is not guaranteed. Figures used are considered to be true, accurate and reliable, but are not guaranteed. </a:t>
            </a:r>
          </a:p>
          <a:p>
            <a:endParaRPr lang="en-US" sz="1350" b="1" dirty="0"/>
          </a:p>
        </p:txBody>
      </p:sp>
    </p:spTree>
    <p:extLst>
      <p:ext uri="{BB962C8B-B14F-4D97-AF65-F5344CB8AC3E}">
        <p14:creationId xmlns:p14="http://schemas.microsoft.com/office/powerpoint/2010/main" val="3293065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
                                            <p:txEl>
                                              <p:pRg st="3" end="3"/>
                                            </p:txEl>
                                          </p:spTgt>
                                        </p:tgtEl>
                                        <p:attrNameLst>
                                          <p:attrName>style.visibility</p:attrName>
                                        </p:attrNameLst>
                                      </p:cBhvr>
                                      <p:to>
                                        <p:strVal val="visible"/>
                                      </p:to>
                                    </p:set>
                                    <p:animEffect transition="in" filter="fade">
                                      <p:cBhvr>
                                        <p:cTn id="18" dur="500"/>
                                        <p:tgtEl>
                                          <p:spTgt spid="8">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animEffect transition="in" filter="fade">
                                      <p:cBhvr>
                                        <p:cTn id="23"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solidFill>
                  <a:srgbClr val="FF0000"/>
                </a:solidFill>
              </a:rPr>
              <a:t>LIFE INSURANCE TYPES </a:t>
            </a:r>
          </a:p>
        </p:txBody>
      </p:sp>
      <p:graphicFrame>
        <p:nvGraphicFramePr>
          <p:cNvPr id="5" name="Content Placeholder 2">
            <a:extLst>
              <a:ext uri="{FF2B5EF4-FFF2-40B4-BE49-F238E27FC236}">
                <a16:creationId xmlns:a16="http://schemas.microsoft.com/office/drawing/2014/main" id="{B664DFEE-3867-47AB-8B89-EDBB038FD210}"/>
              </a:ext>
            </a:extLst>
          </p:cNvPr>
          <p:cNvGraphicFramePr>
            <a:graphicFrameLocks noGrp="1"/>
          </p:cNvGraphicFramePr>
          <p:nvPr>
            <p:ph idx="1"/>
            <p:extLst>
              <p:ext uri="{D42A27DB-BD31-4B8C-83A1-F6EECF244321}">
                <p14:modId xmlns:p14="http://schemas.microsoft.com/office/powerpoint/2010/main" val="3430993593"/>
              </p:ext>
            </p:extLst>
          </p:nvPr>
        </p:nvGraphicFramePr>
        <p:xfrm>
          <a:off x="609600" y="2160588"/>
          <a:ext cx="6348413" cy="38814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7003672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C0A20-7CCE-4C28-B36C-B53BF42BBE16}"/>
              </a:ext>
            </a:extLst>
          </p:cNvPr>
          <p:cNvSpPr>
            <a:spLocks noGrp="1"/>
          </p:cNvSpPr>
          <p:nvPr>
            <p:ph type="title"/>
          </p:nvPr>
        </p:nvSpPr>
        <p:spPr>
          <a:xfrm>
            <a:off x="381000" y="457200"/>
            <a:ext cx="7804134" cy="1090018"/>
          </a:xfrm>
        </p:spPr>
        <p:txBody>
          <a:bodyPr>
            <a:normAutofit fontScale="90000"/>
          </a:bodyPr>
          <a:lstStyle/>
          <a:p>
            <a:r>
              <a:rPr lang="en-US" b="1" dirty="0"/>
              <a:t>Tax Treatment of Permanent Life Insurance</a:t>
            </a:r>
            <a:br>
              <a:rPr lang="en-US" dirty="0"/>
            </a:br>
            <a:r>
              <a:rPr lang="en-US" sz="2100" b="1" dirty="0"/>
              <a:t> Section 7702</a:t>
            </a:r>
          </a:p>
        </p:txBody>
      </p:sp>
      <p:sp>
        <p:nvSpPr>
          <p:cNvPr id="6" name="Content Placeholder 5">
            <a:extLst>
              <a:ext uri="{FF2B5EF4-FFF2-40B4-BE49-F238E27FC236}">
                <a16:creationId xmlns:a16="http://schemas.microsoft.com/office/drawing/2014/main" id="{E3F2A57B-BE20-8F40-ACF6-55A4A428DBE5}"/>
              </a:ext>
            </a:extLst>
          </p:cNvPr>
          <p:cNvSpPr>
            <a:spLocks noGrp="1"/>
          </p:cNvSpPr>
          <p:nvPr>
            <p:ph idx="1"/>
          </p:nvPr>
        </p:nvSpPr>
        <p:spPr>
          <a:xfrm>
            <a:off x="501442" y="2153974"/>
            <a:ext cx="8613965" cy="3263504"/>
          </a:xfrm>
        </p:spPr>
        <p:txBody>
          <a:bodyPr>
            <a:normAutofit/>
          </a:bodyPr>
          <a:lstStyle/>
          <a:p>
            <a:pPr marL="214313" indent="-214313">
              <a:lnSpc>
                <a:spcPct val="150000"/>
              </a:lnSpc>
            </a:pPr>
            <a:r>
              <a:rPr lang="en-US" dirty="0"/>
              <a:t>Life Insurance with Cash Value – Whole Life, Universal Life, IUL &amp; VUL</a:t>
            </a:r>
            <a:endParaRPr lang="en-US" b="1" dirty="0">
              <a:solidFill>
                <a:schemeClr val="accent1"/>
              </a:solidFill>
            </a:endParaRPr>
          </a:p>
          <a:p>
            <a:pPr marL="214313" indent="-214313"/>
            <a:r>
              <a:rPr lang="en-US" b="1" dirty="0">
                <a:solidFill>
                  <a:schemeClr val="accent1"/>
                </a:solidFill>
              </a:rPr>
              <a:t>Section 7702:</a:t>
            </a:r>
            <a:r>
              <a:rPr lang="en-US" b="1" dirty="0">
                <a:solidFill>
                  <a:schemeClr val="accent1"/>
                </a:solidFill>
                <a:sym typeface="Wingdings" panose="05000000000000000000" pitchFamily="2" charset="2"/>
              </a:rPr>
              <a:t> </a:t>
            </a:r>
            <a:r>
              <a:rPr lang="en-US" dirty="0"/>
              <a:t>Defines what is considered a life insurance contract for federal tax purposes</a:t>
            </a:r>
          </a:p>
          <a:p>
            <a:pPr marL="214313" indent="-214313"/>
            <a:r>
              <a:rPr lang="en-US" dirty="0"/>
              <a:t>Created in order to limit the tax benefits given to life insurance policies </a:t>
            </a:r>
          </a:p>
          <a:p>
            <a:pPr marL="214313" indent="-214313"/>
            <a:r>
              <a:rPr lang="en-US" dirty="0"/>
              <a:t>Imposes limitations on premiums and benefits relative to death benefits</a:t>
            </a:r>
          </a:p>
        </p:txBody>
      </p:sp>
    </p:spTree>
    <p:extLst>
      <p:ext uri="{BB962C8B-B14F-4D97-AF65-F5344CB8AC3E}">
        <p14:creationId xmlns:p14="http://schemas.microsoft.com/office/powerpoint/2010/main" val="1668207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5CE14-68C4-45FA-A589-335AE1F00C76}"/>
              </a:ext>
            </a:extLst>
          </p:cNvPr>
          <p:cNvSpPr>
            <a:spLocks noGrp="1"/>
          </p:cNvSpPr>
          <p:nvPr>
            <p:ph type="title"/>
          </p:nvPr>
        </p:nvSpPr>
        <p:spPr>
          <a:xfrm>
            <a:off x="439710" y="381000"/>
            <a:ext cx="7878404" cy="994172"/>
          </a:xfrm>
        </p:spPr>
        <p:txBody>
          <a:bodyPr>
            <a:normAutofit fontScale="90000"/>
          </a:bodyPr>
          <a:lstStyle/>
          <a:p>
            <a:r>
              <a:rPr lang="en-US" b="1" dirty="0"/>
              <a:t>How does Permanent Life Insurance work?</a:t>
            </a:r>
          </a:p>
        </p:txBody>
      </p:sp>
      <p:sp>
        <p:nvSpPr>
          <p:cNvPr id="6" name="Content Placeholder 5">
            <a:extLst>
              <a:ext uri="{FF2B5EF4-FFF2-40B4-BE49-F238E27FC236}">
                <a16:creationId xmlns:a16="http://schemas.microsoft.com/office/drawing/2014/main" id="{7CBA1F0D-18C2-6949-9492-A2DC1391B39A}"/>
              </a:ext>
            </a:extLst>
          </p:cNvPr>
          <p:cNvSpPr>
            <a:spLocks noGrp="1"/>
          </p:cNvSpPr>
          <p:nvPr>
            <p:ph idx="1"/>
          </p:nvPr>
        </p:nvSpPr>
        <p:spPr>
          <a:xfrm>
            <a:off x="428626" y="1918653"/>
            <a:ext cx="8286750" cy="3802128"/>
          </a:xfrm>
        </p:spPr>
        <p:txBody>
          <a:bodyPr>
            <a:normAutofit/>
          </a:bodyPr>
          <a:lstStyle/>
          <a:p>
            <a:pPr marL="214313" indent="-214313">
              <a:lnSpc>
                <a:spcPct val="110000"/>
              </a:lnSpc>
              <a:spcBef>
                <a:spcPts val="450"/>
              </a:spcBef>
            </a:pPr>
            <a:r>
              <a:rPr lang="en-US" b="1" dirty="0"/>
              <a:t>Contributions</a:t>
            </a:r>
            <a:r>
              <a:rPr lang="en-US" dirty="0"/>
              <a:t> are </a:t>
            </a:r>
            <a:r>
              <a:rPr lang="en-US" b="1" dirty="0">
                <a:solidFill>
                  <a:schemeClr val="accent1"/>
                </a:solidFill>
              </a:rPr>
              <a:t>NOT</a:t>
            </a:r>
            <a:r>
              <a:rPr lang="en-US" dirty="0"/>
              <a:t> tax deductible</a:t>
            </a:r>
          </a:p>
          <a:p>
            <a:pPr marL="214313" indent="-214313">
              <a:lnSpc>
                <a:spcPct val="110000"/>
              </a:lnSpc>
              <a:spcBef>
                <a:spcPts val="450"/>
              </a:spcBef>
            </a:pPr>
            <a:r>
              <a:rPr lang="en-US" dirty="0"/>
              <a:t>Gives the policy holder the option to allocate cash value amounts to either a fixed account, an equity index account, a sub account (similar to a mutual Fund) or in the case of whole life the Insurance determines the rate, and the outcome is predetermined and with Universal Life the cash value grows based on current interest rates </a:t>
            </a:r>
          </a:p>
          <a:p>
            <a:pPr marL="214313" indent="-214313">
              <a:lnSpc>
                <a:spcPct val="110000"/>
              </a:lnSpc>
              <a:spcBef>
                <a:spcPts val="450"/>
              </a:spcBef>
            </a:pPr>
            <a:r>
              <a:rPr lang="en-US" b="1" dirty="0">
                <a:solidFill>
                  <a:schemeClr val="accent1"/>
                </a:solidFill>
              </a:rPr>
              <a:t>No taxes</a:t>
            </a:r>
            <a:r>
              <a:rPr lang="en-US" b="1" dirty="0"/>
              <a:t> </a:t>
            </a:r>
            <a:r>
              <a:rPr lang="en-US" dirty="0"/>
              <a:t>are due during accumulation phase when cash value builds</a:t>
            </a:r>
          </a:p>
          <a:p>
            <a:pPr marL="214313" indent="-214313">
              <a:lnSpc>
                <a:spcPct val="110000"/>
              </a:lnSpc>
              <a:spcBef>
                <a:spcPts val="450"/>
              </a:spcBef>
            </a:pPr>
            <a:r>
              <a:rPr lang="en-US" dirty="0"/>
              <a:t>Death Benefits are typically tax-free</a:t>
            </a:r>
          </a:p>
          <a:p>
            <a:pPr marL="214313" indent="-214313">
              <a:lnSpc>
                <a:spcPct val="110000"/>
              </a:lnSpc>
              <a:spcBef>
                <a:spcPts val="450"/>
              </a:spcBef>
            </a:pPr>
            <a:r>
              <a:rPr lang="en-US" dirty="0"/>
              <a:t>Potential tax-free withdrawals in the form of policy loans and return of principal</a:t>
            </a:r>
          </a:p>
          <a:p>
            <a:pPr marL="214313" indent="-214313">
              <a:lnSpc>
                <a:spcPct val="110000"/>
              </a:lnSpc>
              <a:spcBef>
                <a:spcPts val="450"/>
              </a:spcBef>
            </a:pPr>
            <a:r>
              <a:rPr lang="en-US" dirty="0"/>
              <a:t>Contribution Limits: </a:t>
            </a:r>
            <a:r>
              <a:rPr lang="en-US" b="1" dirty="0">
                <a:solidFill>
                  <a:srgbClr val="0070C0"/>
                </a:solidFill>
              </a:rPr>
              <a:t>None</a:t>
            </a:r>
          </a:p>
          <a:p>
            <a:endParaRPr lang="en-US" dirty="0"/>
          </a:p>
        </p:txBody>
      </p:sp>
    </p:spTree>
    <p:extLst>
      <p:ext uri="{BB962C8B-B14F-4D97-AF65-F5344CB8AC3E}">
        <p14:creationId xmlns:p14="http://schemas.microsoft.com/office/powerpoint/2010/main" val="786718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5CE14-68C4-45FA-A589-335AE1F00C76}"/>
              </a:ext>
            </a:extLst>
          </p:cNvPr>
          <p:cNvSpPr>
            <a:spLocks noGrp="1"/>
          </p:cNvSpPr>
          <p:nvPr>
            <p:ph type="title"/>
          </p:nvPr>
        </p:nvSpPr>
        <p:spPr>
          <a:xfrm>
            <a:off x="449408" y="640133"/>
            <a:ext cx="7878404" cy="994172"/>
          </a:xfrm>
        </p:spPr>
        <p:txBody>
          <a:bodyPr>
            <a:normAutofit/>
          </a:bodyPr>
          <a:lstStyle/>
          <a:p>
            <a:pPr algn="ctr"/>
            <a:r>
              <a:rPr lang="en-US" b="1" dirty="0"/>
              <a:t>Special Uses of Indexed Universal Life </a:t>
            </a:r>
            <a:br>
              <a:rPr lang="en-US" b="1" dirty="0"/>
            </a:br>
            <a:endParaRPr lang="en-US" b="1" dirty="0"/>
          </a:p>
        </p:txBody>
      </p:sp>
      <p:sp>
        <p:nvSpPr>
          <p:cNvPr id="6" name="Content Placeholder 5">
            <a:extLst>
              <a:ext uri="{FF2B5EF4-FFF2-40B4-BE49-F238E27FC236}">
                <a16:creationId xmlns:a16="http://schemas.microsoft.com/office/drawing/2014/main" id="{7CBA1F0D-18C2-6949-9492-A2DC1391B39A}"/>
              </a:ext>
            </a:extLst>
          </p:cNvPr>
          <p:cNvSpPr>
            <a:spLocks noGrp="1"/>
          </p:cNvSpPr>
          <p:nvPr>
            <p:ph idx="1"/>
          </p:nvPr>
        </p:nvSpPr>
        <p:spPr>
          <a:xfrm>
            <a:off x="428626" y="1918653"/>
            <a:ext cx="8286750" cy="3802128"/>
          </a:xfrm>
        </p:spPr>
        <p:txBody>
          <a:bodyPr>
            <a:normAutofit/>
          </a:bodyPr>
          <a:lstStyle/>
          <a:p>
            <a:pPr marL="214313" indent="-214313">
              <a:lnSpc>
                <a:spcPct val="110000"/>
              </a:lnSpc>
              <a:spcBef>
                <a:spcPts val="450"/>
              </a:spcBef>
            </a:pPr>
            <a:r>
              <a:rPr lang="en-US" sz="2400" b="1" dirty="0"/>
              <a:t>COLLEGE SAVINGS PLAN – </a:t>
            </a:r>
            <a:r>
              <a:rPr lang="en-US" sz="2400" b="1" dirty="0">
                <a:solidFill>
                  <a:srgbClr val="FF0000"/>
                </a:solidFill>
              </a:rPr>
              <a:t>AVOID COLLEGE DEBT</a:t>
            </a:r>
          </a:p>
          <a:p>
            <a:pPr marL="214313" indent="-214313">
              <a:lnSpc>
                <a:spcPct val="110000"/>
              </a:lnSpc>
              <a:spcBef>
                <a:spcPts val="450"/>
              </a:spcBef>
            </a:pPr>
            <a:r>
              <a:rPr lang="en-US" sz="2400" dirty="0"/>
              <a:t>TAX FREE DOWN PAYMENT ON A HOUSE</a:t>
            </a:r>
          </a:p>
          <a:p>
            <a:pPr marL="214313" indent="-214313">
              <a:lnSpc>
                <a:spcPct val="110000"/>
              </a:lnSpc>
              <a:spcBef>
                <a:spcPts val="450"/>
              </a:spcBef>
            </a:pPr>
            <a:r>
              <a:rPr lang="en-US" sz="2400" dirty="0"/>
              <a:t>LIVING BENEFITS</a:t>
            </a:r>
          </a:p>
          <a:p>
            <a:pPr marL="214313" indent="-214313">
              <a:lnSpc>
                <a:spcPct val="110000"/>
              </a:lnSpc>
              <a:spcBef>
                <a:spcPts val="450"/>
              </a:spcBef>
            </a:pPr>
            <a:endParaRPr lang="en-US" sz="2400" dirty="0"/>
          </a:p>
          <a:p>
            <a:pPr marL="214313" indent="-214313">
              <a:lnSpc>
                <a:spcPct val="110000"/>
              </a:lnSpc>
              <a:spcBef>
                <a:spcPts val="450"/>
              </a:spcBef>
            </a:pPr>
            <a:endParaRPr lang="en-US" sz="2400" dirty="0"/>
          </a:p>
          <a:p>
            <a:pPr marL="214313" indent="-214313">
              <a:lnSpc>
                <a:spcPct val="110000"/>
              </a:lnSpc>
              <a:spcBef>
                <a:spcPts val="450"/>
              </a:spcBef>
            </a:pPr>
            <a:endParaRPr lang="en-US" sz="2400" dirty="0"/>
          </a:p>
          <a:p>
            <a:pPr marL="214313" indent="-214313">
              <a:lnSpc>
                <a:spcPct val="110000"/>
              </a:lnSpc>
              <a:spcBef>
                <a:spcPts val="450"/>
              </a:spcBef>
            </a:pPr>
            <a:r>
              <a:rPr lang="en-US" sz="2400" dirty="0"/>
              <a:t>TAX FREE RETIREMENT INCOME</a:t>
            </a:r>
          </a:p>
          <a:p>
            <a:pPr marL="214313" indent="-214313">
              <a:lnSpc>
                <a:spcPct val="110000"/>
              </a:lnSpc>
              <a:spcBef>
                <a:spcPts val="450"/>
              </a:spcBef>
            </a:pPr>
            <a:r>
              <a:rPr lang="en-US" sz="2400" dirty="0"/>
              <a:t>SPECIALIZED INCOME REQUIREMENTS</a:t>
            </a:r>
          </a:p>
          <a:p>
            <a:pPr marL="214313" indent="-214313">
              <a:lnSpc>
                <a:spcPct val="110000"/>
              </a:lnSpc>
              <a:spcBef>
                <a:spcPts val="450"/>
              </a:spcBef>
            </a:pPr>
            <a:endParaRPr lang="en-US" sz="1800" dirty="0"/>
          </a:p>
          <a:p>
            <a:endParaRPr lang="en-US" sz="1800" dirty="0"/>
          </a:p>
        </p:txBody>
      </p:sp>
      <p:pic>
        <p:nvPicPr>
          <p:cNvPr id="5" name="Picture 4">
            <a:extLst>
              <a:ext uri="{FF2B5EF4-FFF2-40B4-BE49-F238E27FC236}">
                <a16:creationId xmlns:a16="http://schemas.microsoft.com/office/drawing/2014/main" id="{8C0FE690-8480-9961-1634-41C888405B63}"/>
              </a:ext>
            </a:extLst>
          </p:cNvPr>
          <p:cNvPicPr>
            <a:picLocks noChangeAspect="1"/>
          </p:cNvPicPr>
          <p:nvPr/>
        </p:nvPicPr>
        <p:blipFill rotWithShape="1">
          <a:blip r:embed="rId3"/>
          <a:srcRect l="22219" t="26079" r="24531" b="46667"/>
          <a:stretch/>
        </p:blipFill>
        <p:spPr>
          <a:xfrm>
            <a:off x="3028458" y="2902302"/>
            <a:ext cx="5819464" cy="1675413"/>
          </a:xfrm>
          <a:prstGeom prst="rect">
            <a:avLst/>
          </a:prstGeom>
        </p:spPr>
      </p:pic>
    </p:spTree>
    <p:extLst>
      <p:ext uri="{BB962C8B-B14F-4D97-AF65-F5344CB8AC3E}">
        <p14:creationId xmlns:p14="http://schemas.microsoft.com/office/powerpoint/2010/main" val="2870591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6" end="6"/>
                                            </p:txEl>
                                          </p:spTgt>
                                        </p:tgtEl>
                                        <p:attrNameLst>
                                          <p:attrName>style.visibility</p:attrName>
                                        </p:attrNameLst>
                                      </p:cBhvr>
                                      <p:to>
                                        <p:strVal val="visible"/>
                                      </p:to>
                                    </p:set>
                                    <p:animEffect transition="in" filter="fade">
                                      <p:cBhvr>
                                        <p:cTn id="22" dur="500"/>
                                        <p:tgtEl>
                                          <p:spTgt spid="6">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7" end="7"/>
                                            </p:txEl>
                                          </p:spTgt>
                                        </p:tgtEl>
                                        <p:attrNameLst>
                                          <p:attrName>style.visibility</p:attrName>
                                        </p:attrNameLst>
                                      </p:cBhvr>
                                      <p:to>
                                        <p:strVal val="visible"/>
                                      </p:to>
                                    </p:set>
                                    <p:animEffect transition="in" filter="fade">
                                      <p:cBhvr>
                                        <p:cTn id="27"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3DA88-BBA1-455F-81C9-1DA5F431E1E9}"/>
              </a:ext>
            </a:extLst>
          </p:cNvPr>
          <p:cNvSpPr>
            <a:spLocks noGrp="1"/>
          </p:cNvSpPr>
          <p:nvPr>
            <p:ph type="title"/>
          </p:nvPr>
        </p:nvSpPr>
        <p:spPr>
          <a:xfrm>
            <a:off x="428625" y="1025261"/>
            <a:ext cx="5522349" cy="994172"/>
          </a:xfrm>
        </p:spPr>
        <p:txBody>
          <a:bodyPr>
            <a:normAutofit fontScale="90000"/>
          </a:bodyPr>
          <a:lstStyle/>
          <a:p>
            <a:r>
              <a:rPr lang="en-US" b="1" dirty="0"/>
              <a:t>How </a:t>
            </a:r>
            <a:r>
              <a:rPr lang="en-US" b="1" u="sng" dirty="0"/>
              <a:t>we</a:t>
            </a:r>
            <a:r>
              <a:rPr lang="en-US" b="1" dirty="0"/>
              <a:t> see our IRAs &amp; 401(k)…</a:t>
            </a:r>
          </a:p>
        </p:txBody>
      </p:sp>
      <p:pic>
        <p:nvPicPr>
          <p:cNvPr id="5" name="Content Placeholder 5">
            <a:extLst>
              <a:ext uri="{FF2B5EF4-FFF2-40B4-BE49-F238E27FC236}">
                <a16:creationId xmlns:a16="http://schemas.microsoft.com/office/drawing/2014/main" id="{10E15B3B-B7A0-4239-9480-4C4A49DF4452}"/>
              </a:ext>
            </a:extLst>
          </p:cNvPr>
          <p:cNvPicPr>
            <a:picLocks noGrp="1" noChangeAspect="1"/>
          </p:cNvPicPr>
          <p:nvPr>
            <p:ph idx="1"/>
          </p:nvPr>
        </p:nvPicPr>
        <p:blipFill rotWithShape="1">
          <a:blip r:embed="rId3" cstate="screen">
            <a:extLst>
              <a:ext uri="{28A0092B-C50C-407E-A947-70E740481C1C}">
                <a14:useLocalDpi xmlns:a14="http://schemas.microsoft.com/office/drawing/2010/main" val="0"/>
              </a:ext>
            </a:extLst>
          </a:blip>
          <a:srcRect l="1344" t="19770" r="1631" b="4928"/>
          <a:stretch/>
        </p:blipFill>
        <p:spPr>
          <a:xfrm>
            <a:off x="1426907" y="1913271"/>
            <a:ext cx="6271751" cy="3244985"/>
          </a:xfrm>
        </p:spPr>
      </p:pic>
      <p:sp>
        <p:nvSpPr>
          <p:cNvPr id="3" name="TextBox 2">
            <a:extLst>
              <a:ext uri="{FF2B5EF4-FFF2-40B4-BE49-F238E27FC236}">
                <a16:creationId xmlns:a16="http://schemas.microsoft.com/office/drawing/2014/main" id="{6FC1E715-AC46-4CFD-A54C-8ADEDD7A2C52}"/>
              </a:ext>
            </a:extLst>
          </p:cNvPr>
          <p:cNvSpPr txBox="1"/>
          <p:nvPr/>
        </p:nvSpPr>
        <p:spPr>
          <a:xfrm>
            <a:off x="1899537" y="5446224"/>
            <a:ext cx="2366846" cy="219291"/>
          </a:xfrm>
          <a:prstGeom prst="rect">
            <a:avLst/>
          </a:prstGeom>
          <a:noFill/>
        </p:spPr>
        <p:txBody>
          <a:bodyPr wrap="square" rtlCol="0">
            <a:spAutoFit/>
          </a:bodyPr>
          <a:lstStyle/>
          <a:p>
            <a:r>
              <a:rPr lang="en-US" sz="825" dirty="0">
                <a:latin typeface="Arial" panose="020B0604020202020204" pitchFamily="34" charset="0"/>
                <a:cs typeface="Arial" panose="020B0604020202020204" pitchFamily="34" charset="0"/>
              </a:rPr>
              <a:t>Source: Circle of Wealth</a:t>
            </a:r>
          </a:p>
        </p:txBody>
      </p:sp>
    </p:spTree>
    <p:extLst>
      <p:ext uri="{BB962C8B-B14F-4D97-AF65-F5344CB8AC3E}">
        <p14:creationId xmlns:p14="http://schemas.microsoft.com/office/powerpoint/2010/main" val="22426073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5124" y="1153572"/>
            <a:ext cx="2532875" cy="4461163"/>
          </a:xfrm>
        </p:spPr>
        <p:txBody>
          <a:bodyPr>
            <a:normAutofit/>
          </a:bodyPr>
          <a:lstStyle/>
          <a:p>
            <a:r>
              <a:rPr lang="en-US" sz="3700" b="1" dirty="0">
                <a:solidFill>
                  <a:srgbClr val="FF0000"/>
                </a:solidFill>
              </a:rPr>
              <a:t>VERY GRIM STATISTICS</a:t>
            </a:r>
          </a:p>
        </p:txBody>
      </p:sp>
      <p:sp>
        <p:nvSpPr>
          <p:cNvPr id="3" name="Content Placeholder 2"/>
          <p:cNvSpPr>
            <a:spLocks noGrp="1"/>
          </p:cNvSpPr>
          <p:nvPr>
            <p:ph idx="1"/>
          </p:nvPr>
        </p:nvSpPr>
        <p:spPr>
          <a:xfrm>
            <a:off x="3335481" y="591344"/>
            <a:ext cx="5179868" cy="6038056"/>
          </a:xfrm>
        </p:spPr>
        <p:txBody>
          <a:bodyPr anchor="ctr">
            <a:normAutofit fontScale="92500" lnSpcReduction="10000"/>
          </a:bodyPr>
          <a:lstStyle/>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sz="2000" b="1" i="0" u="none" strike="noStrike" kern="1200" cap="none" spc="0" normalizeH="0" baseline="0" noProof="0" dirty="0">
                <a:ln>
                  <a:noFill/>
                </a:ln>
                <a:solidFill>
                  <a:srgbClr val="FF0000"/>
                </a:solidFill>
                <a:effectLst/>
                <a:uLnTx/>
                <a:uFillTx/>
                <a:latin typeface="Trebuchet MS" panose="020B0603020202020204"/>
                <a:ea typeface="+mn-ea"/>
                <a:cs typeface="+mn-cs"/>
              </a:rPr>
              <a:t>48%</a:t>
            </a:r>
            <a:r>
              <a:rPr kumimoji="0" lang="en-US" sz="2000" b="0" i="0" u="none" strike="noStrike" kern="1200" cap="none" spc="0" normalizeH="0" baseline="0" noProof="0" dirty="0">
                <a:ln>
                  <a:noFill/>
                </a:ln>
                <a:solidFill>
                  <a:prstClr val="black">
                    <a:lumMod val="75000"/>
                    <a:lumOff val="25000"/>
                  </a:prstClr>
                </a:solidFill>
                <a:effectLst/>
                <a:uLnTx/>
                <a:uFillTx/>
                <a:latin typeface="Trebuchet MS" panose="020B0603020202020204"/>
                <a:ea typeface="+mn-ea"/>
                <a:cs typeface="+mn-cs"/>
              </a:rPr>
              <a:t> OF OLDER HOUSEHOLDS HAVE NO RETIREMENT SAVINGS</a:t>
            </a:r>
          </a:p>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sz="2000" b="1" i="0" u="none" strike="noStrike" kern="1200" cap="none" spc="0" normalizeH="0" baseline="0" noProof="0" dirty="0">
                <a:ln>
                  <a:noFill/>
                </a:ln>
                <a:solidFill>
                  <a:srgbClr val="FF0000"/>
                </a:solidFill>
                <a:effectLst/>
                <a:uLnTx/>
                <a:uFillTx/>
                <a:latin typeface="Roboto" panose="02000000000000000000" pitchFamily="2" charset="0"/>
                <a:ea typeface="+mn-ea"/>
                <a:cs typeface="+mn-cs"/>
              </a:rPr>
              <a:t>43%</a:t>
            </a:r>
            <a:r>
              <a:rPr kumimoji="0" lang="en-US" sz="2000" b="0" i="0" u="none" strike="noStrike" kern="1200" cap="none" spc="0" normalizeH="0" baseline="0" noProof="0" dirty="0">
                <a:ln>
                  <a:noFill/>
                </a:ln>
                <a:solidFill>
                  <a:srgbClr val="111111"/>
                </a:solidFill>
                <a:effectLst/>
                <a:uLnTx/>
                <a:uFillTx/>
                <a:latin typeface="Roboto" panose="02000000000000000000" pitchFamily="2" charset="0"/>
                <a:ea typeface="+mn-ea"/>
                <a:cs typeface="+mn-cs"/>
              </a:rPr>
              <a:t> </a:t>
            </a:r>
            <a:r>
              <a:rPr kumimoji="0" lang="en-US" sz="2000" b="0" i="0" u="none" strike="noStrike" kern="1200" cap="all" spc="0" normalizeH="0" baseline="0" noProof="0" dirty="0">
                <a:ln>
                  <a:noFill/>
                </a:ln>
                <a:solidFill>
                  <a:srgbClr val="111111"/>
                </a:solidFill>
                <a:effectLst/>
                <a:uLnTx/>
                <a:uFillTx/>
                <a:latin typeface="Roboto" panose="02000000000000000000" pitchFamily="2" charset="0"/>
                <a:ea typeface="+mn-ea"/>
                <a:cs typeface="+mn-cs"/>
              </a:rPr>
              <a:t>of retirees reported they were afraid their monthly benefit would fall in the future.</a:t>
            </a:r>
          </a:p>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sz="2000" b="1" i="0" u="none" strike="noStrike" kern="1200" cap="none" spc="0" normalizeH="0" baseline="0" noProof="0" dirty="0">
                <a:ln>
                  <a:noFill/>
                </a:ln>
                <a:solidFill>
                  <a:srgbClr val="FF0000"/>
                </a:solidFill>
                <a:effectLst/>
                <a:uLnTx/>
                <a:uFillTx/>
                <a:latin typeface="Roboto" panose="02000000000000000000" pitchFamily="2" charset="0"/>
                <a:ea typeface="+mn-ea"/>
                <a:cs typeface="+mn-cs"/>
              </a:rPr>
              <a:t>49%</a:t>
            </a:r>
            <a:r>
              <a:rPr kumimoji="0" lang="en-US" sz="2000" b="0" i="0" u="none" strike="noStrike" kern="1200" cap="none" spc="0" normalizeH="0" baseline="0" noProof="0" dirty="0">
                <a:ln>
                  <a:noFill/>
                </a:ln>
                <a:solidFill>
                  <a:srgbClr val="111111"/>
                </a:solidFill>
                <a:effectLst/>
                <a:uLnTx/>
                <a:uFillTx/>
                <a:latin typeface="Roboto" panose="02000000000000000000" pitchFamily="2" charset="0"/>
                <a:ea typeface="+mn-ea"/>
                <a:cs typeface="+mn-cs"/>
              </a:rPr>
              <a:t> </a:t>
            </a:r>
            <a:r>
              <a:rPr kumimoji="0" lang="en-US" sz="2000" b="0" i="0" u="none" strike="noStrike" kern="1200" cap="all" spc="0" normalizeH="0" baseline="0" noProof="0" dirty="0">
                <a:ln>
                  <a:noFill/>
                </a:ln>
                <a:solidFill>
                  <a:srgbClr val="111111"/>
                </a:solidFill>
                <a:effectLst/>
                <a:uLnTx/>
                <a:uFillTx/>
                <a:latin typeface="Roboto" panose="02000000000000000000" pitchFamily="2" charset="0"/>
                <a:ea typeface="+mn-ea"/>
                <a:cs typeface="+mn-cs"/>
              </a:rPr>
              <a:t>of people nearing retirement cite running out of money as their chief retirement concern.</a:t>
            </a:r>
          </a:p>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sz="2000" b="1" i="0" u="none" strike="noStrike" kern="1200" cap="none" spc="0" normalizeH="0" baseline="0" noProof="0" dirty="0">
                <a:ln>
                  <a:noFill/>
                </a:ln>
                <a:solidFill>
                  <a:srgbClr val="FF0000"/>
                </a:solidFill>
                <a:effectLst/>
                <a:uLnTx/>
                <a:uFillTx/>
                <a:latin typeface="Roboto" panose="02000000000000000000" pitchFamily="2" charset="0"/>
                <a:ea typeface="+mn-ea"/>
                <a:cs typeface="+mn-cs"/>
              </a:rPr>
              <a:t>77%</a:t>
            </a:r>
            <a:r>
              <a:rPr kumimoji="0" lang="en-US" sz="2000" b="0" i="0" u="none" strike="noStrike" kern="1200" cap="none" spc="0" normalizeH="0" baseline="0" noProof="0" dirty="0">
                <a:ln>
                  <a:noFill/>
                </a:ln>
                <a:solidFill>
                  <a:srgbClr val="111111"/>
                </a:solidFill>
                <a:effectLst/>
                <a:uLnTx/>
                <a:uFillTx/>
                <a:latin typeface="Roboto" panose="02000000000000000000" pitchFamily="2" charset="0"/>
                <a:ea typeface="+mn-ea"/>
                <a:cs typeface="+mn-cs"/>
              </a:rPr>
              <a:t> </a:t>
            </a:r>
            <a:r>
              <a:rPr kumimoji="0" lang="en-US" sz="2000" b="0" i="0" u="none" strike="noStrike" kern="1200" cap="all" spc="0" normalizeH="0" baseline="0" noProof="0" dirty="0">
                <a:ln>
                  <a:noFill/>
                </a:ln>
                <a:solidFill>
                  <a:srgbClr val="111111"/>
                </a:solidFill>
                <a:effectLst/>
                <a:uLnTx/>
                <a:uFillTx/>
                <a:latin typeface="Roboto" panose="02000000000000000000" pitchFamily="2" charset="0"/>
                <a:ea typeface="+mn-ea"/>
                <a:cs typeface="+mn-cs"/>
              </a:rPr>
              <a:t>of seniors reported being concerned that rising healthcare costs will result in significant and lasting damage to the economy. </a:t>
            </a:r>
          </a:p>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sz="2000" b="1" i="0" u="none" strike="noStrike" kern="1200" cap="none" spc="0" normalizeH="0" baseline="0" noProof="0" dirty="0">
                <a:ln>
                  <a:noFill/>
                </a:ln>
                <a:solidFill>
                  <a:srgbClr val="FF0000"/>
                </a:solidFill>
                <a:effectLst/>
                <a:uLnTx/>
                <a:uFillTx/>
                <a:latin typeface="Roboto" panose="02000000000000000000" pitchFamily="2" charset="0"/>
                <a:ea typeface="+mn-ea"/>
                <a:cs typeface="+mn-cs"/>
              </a:rPr>
              <a:t>62%</a:t>
            </a:r>
            <a:r>
              <a:rPr kumimoji="0" lang="en-US" sz="2000" b="0" i="0" u="none" strike="noStrike" kern="1200" cap="none" spc="0" normalizeH="0" baseline="0" noProof="0" dirty="0">
                <a:ln>
                  <a:noFill/>
                </a:ln>
                <a:solidFill>
                  <a:srgbClr val="111111"/>
                </a:solidFill>
                <a:effectLst/>
                <a:uLnTx/>
                <a:uFillTx/>
                <a:latin typeface="Roboto" panose="02000000000000000000" pitchFamily="2" charset="0"/>
                <a:ea typeface="+mn-ea"/>
                <a:cs typeface="+mn-cs"/>
              </a:rPr>
              <a:t> </a:t>
            </a:r>
            <a:r>
              <a:rPr kumimoji="0" lang="en-US" sz="2000" b="0" i="0" u="none" strike="noStrike" kern="1200" cap="all" spc="0" normalizeH="0" baseline="0" noProof="0" dirty="0">
                <a:ln>
                  <a:noFill/>
                </a:ln>
                <a:solidFill>
                  <a:srgbClr val="111111"/>
                </a:solidFill>
                <a:effectLst/>
                <a:uLnTx/>
                <a:uFillTx/>
                <a:latin typeface="Roboto" panose="02000000000000000000" pitchFamily="2" charset="0"/>
                <a:ea typeface="+mn-ea"/>
                <a:cs typeface="+mn-cs"/>
              </a:rPr>
              <a:t>of savers aged 45 and over said they're worried about the impact of market volatility on their retirement income.</a:t>
            </a:r>
          </a:p>
          <a:p>
            <a:pPr marL="342900" marR="0" lvl="0" indent="-342900" algn="l" defTabSz="457200" rtl="0" eaLnBrk="1" fontAlgn="auto" latinLnBrk="0" hangingPunct="1">
              <a:lnSpc>
                <a:spcPct val="100000"/>
              </a:lnSpc>
              <a:spcBef>
                <a:spcPts val="1000"/>
              </a:spcBef>
              <a:spcAft>
                <a:spcPts val="0"/>
              </a:spcAft>
              <a:buClr>
                <a:srgbClr val="90C226"/>
              </a:buClr>
              <a:buSzPct val="80000"/>
              <a:buFont typeface="Wingdings 3" charset="2"/>
              <a:buChar char=""/>
              <a:tabLst/>
              <a:defRPr/>
            </a:pPr>
            <a:r>
              <a:rPr kumimoji="0" lang="en-US" sz="2000" b="1" i="0" u="none" strike="noStrike" kern="1200" cap="none" spc="0" normalizeH="0" baseline="0" noProof="0" dirty="0">
                <a:ln>
                  <a:noFill/>
                </a:ln>
                <a:solidFill>
                  <a:srgbClr val="111111"/>
                </a:solidFill>
                <a:effectLst/>
                <a:uLnTx/>
                <a:uFillTx/>
                <a:latin typeface="Roboto" panose="02000000000000000000" pitchFamily="2" charset="0"/>
                <a:ea typeface="+mn-ea"/>
                <a:cs typeface="+mn-cs"/>
              </a:rPr>
              <a:t> </a:t>
            </a:r>
            <a:r>
              <a:rPr kumimoji="0" lang="en-US" sz="2000" b="1" i="0" u="none" strike="noStrike" kern="1200" cap="none" spc="0" normalizeH="0" baseline="0" noProof="0" dirty="0">
                <a:ln>
                  <a:noFill/>
                </a:ln>
                <a:solidFill>
                  <a:srgbClr val="FF0000"/>
                </a:solidFill>
                <a:effectLst/>
                <a:uLnTx/>
                <a:uFillTx/>
                <a:latin typeface="Roboto" panose="02000000000000000000" pitchFamily="2" charset="0"/>
                <a:ea typeface="+mn-ea"/>
                <a:cs typeface="+mn-cs"/>
              </a:rPr>
              <a:t>9 in 10 </a:t>
            </a:r>
            <a:r>
              <a:rPr kumimoji="0" lang="en-US" sz="2000" b="0" i="0" u="none" strike="noStrike" kern="1200" cap="all" spc="0" normalizeH="0" baseline="0" noProof="0" dirty="0">
                <a:ln>
                  <a:noFill/>
                </a:ln>
                <a:solidFill>
                  <a:srgbClr val="111111"/>
                </a:solidFill>
                <a:effectLst/>
                <a:uLnTx/>
                <a:uFillTx/>
                <a:latin typeface="Roboto" panose="02000000000000000000" pitchFamily="2" charset="0"/>
                <a:ea typeface="+mn-ea"/>
                <a:cs typeface="+mn-cs"/>
              </a:rPr>
              <a:t>adults say they are at least somewhat concerned about inflation</a:t>
            </a:r>
            <a:endParaRPr kumimoji="0" lang="en-US" sz="2000" b="0" i="0" u="none" strike="noStrike" kern="1200" cap="all" spc="0" normalizeH="0" baseline="0" noProof="0" dirty="0">
              <a:ln>
                <a:noFill/>
              </a:ln>
              <a:solidFill>
                <a:prstClr val="black">
                  <a:lumMod val="75000"/>
                  <a:lumOff val="25000"/>
                </a:prstClr>
              </a:solidFill>
              <a:effectLst/>
              <a:uLnTx/>
              <a:uFillTx/>
              <a:latin typeface="Trebuchet MS" panose="020B0603020202020204"/>
              <a:ea typeface="+mn-ea"/>
              <a:cs typeface="+mn-cs"/>
            </a:endParaRPr>
          </a:p>
        </p:txBody>
      </p:sp>
    </p:spTree>
    <p:extLst>
      <p:ext uri="{BB962C8B-B14F-4D97-AF65-F5344CB8AC3E}">
        <p14:creationId xmlns:p14="http://schemas.microsoft.com/office/powerpoint/2010/main" val="64480161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EC73CB0-E80C-4F25-B3B9-52B1A3AFFB66}"/>
              </a:ext>
            </a:extLst>
          </p:cNvPr>
          <p:cNvPicPr>
            <a:picLocks noChangeAspect="1"/>
          </p:cNvPicPr>
          <p:nvPr/>
        </p:nvPicPr>
        <p:blipFill rotWithShape="1">
          <a:blip r:embed="rId3" cstate="screen">
            <a:extLst>
              <a:ext uri="{28A0092B-C50C-407E-A947-70E740481C1C}">
                <a14:useLocalDpi xmlns:a14="http://schemas.microsoft.com/office/drawing/2010/main" val="0"/>
              </a:ext>
            </a:extLst>
          </a:blip>
          <a:srcRect l="1517" t="20937" r="2052" b="4637"/>
          <a:stretch/>
        </p:blipFill>
        <p:spPr>
          <a:xfrm>
            <a:off x="1449029" y="1963378"/>
            <a:ext cx="6238568" cy="3209924"/>
          </a:xfrm>
          <a:prstGeom prst="rect">
            <a:avLst/>
          </a:prstGeom>
        </p:spPr>
      </p:pic>
      <p:sp>
        <p:nvSpPr>
          <p:cNvPr id="3" name="TextBox 2">
            <a:extLst>
              <a:ext uri="{FF2B5EF4-FFF2-40B4-BE49-F238E27FC236}">
                <a16:creationId xmlns:a16="http://schemas.microsoft.com/office/drawing/2014/main" id="{90E68BC8-5115-4148-8DEC-E4EAC30E4425}"/>
              </a:ext>
            </a:extLst>
          </p:cNvPr>
          <p:cNvSpPr txBox="1"/>
          <p:nvPr/>
        </p:nvSpPr>
        <p:spPr>
          <a:xfrm>
            <a:off x="1892915" y="5458498"/>
            <a:ext cx="2299939" cy="219291"/>
          </a:xfrm>
          <a:prstGeom prst="rect">
            <a:avLst/>
          </a:prstGeom>
          <a:noFill/>
        </p:spPr>
        <p:txBody>
          <a:bodyPr wrap="square" rtlCol="0">
            <a:spAutoFit/>
          </a:bodyPr>
          <a:lstStyle/>
          <a:p>
            <a:r>
              <a:rPr lang="en-US" sz="825" dirty="0">
                <a:latin typeface="Arial" panose="020B0604020202020204" pitchFamily="34" charset="0"/>
                <a:cs typeface="Arial" panose="020B0604020202020204" pitchFamily="34" charset="0"/>
              </a:rPr>
              <a:t>Source: Circle of Wealth</a:t>
            </a:r>
          </a:p>
        </p:txBody>
      </p:sp>
      <p:sp>
        <p:nvSpPr>
          <p:cNvPr id="5" name="Title 1">
            <a:extLst>
              <a:ext uri="{FF2B5EF4-FFF2-40B4-BE49-F238E27FC236}">
                <a16:creationId xmlns:a16="http://schemas.microsoft.com/office/drawing/2014/main" id="{729B985B-FD66-4E56-9A4B-4F717FFF79FF}"/>
              </a:ext>
            </a:extLst>
          </p:cNvPr>
          <p:cNvSpPr txBox="1">
            <a:spLocks/>
          </p:cNvSpPr>
          <p:nvPr/>
        </p:nvSpPr>
        <p:spPr>
          <a:xfrm>
            <a:off x="428625" y="1025261"/>
            <a:ext cx="7106389" cy="994172"/>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t>How the </a:t>
            </a:r>
            <a:r>
              <a:rPr lang="en-US" sz="3300" b="1" u="sng" dirty="0"/>
              <a:t>IRS</a:t>
            </a:r>
            <a:r>
              <a:rPr lang="en-US" sz="3300" b="1" dirty="0"/>
              <a:t> sees our IRAs &amp; 401(k)…</a:t>
            </a:r>
          </a:p>
        </p:txBody>
      </p:sp>
    </p:spTree>
    <p:extLst>
      <p:ext uri="{BB962C8B-B14F-4D97-AF65-F5344CB8AC3E}">
        <p14:creationId xmlns:p14="http://schemas.microsoft.com/office/powerpoint/2010/main" val="15032686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C665301-6135-4D9A-ACEC-534A734885BD}"/>
              </a:ext>
            </a:extLst>
          </p:cNvPr>
          <p:cNvSpPr txBox="1"/>
          <p:nvPr/>
        </p:nvSpPr>
        <p:spPr>
          <a:xfrm>
            <a:off x="1900384" y="5470918"/>
            <a:ext cx="2308303" cy="219291"/>
          </a:xfrm>
          <a:prstGeom prst="rect">
            <a:avLst/>
          </a:prstGeom>
          <a:noFill/>
        </p:spPr>
        <p:txBody>
          <a:bodyPr wrap="square" rtlCol="0">
            <a:spAutoFit/>
          </a:bodyPr>
          <a:lstStyle/>
          <a:p>
            <a:r>
              <a:rPr lang="en-US" sz="825" dirty="0">
                <a:latin typeface="Arial" panose="020B0604020202020204" pitchFamily="34" charset="0"/>
                <a:cs typeface="Arial" panose="020B0604020202020204" pitchFamily="34" charset="0"/>
              </a:rPr>
              <a:t>Source: Circle of Wealth</a:t>
            </a:r>
          </a:p>
        </p:txBody>
      </p:sp>
      <p:pic>
        <p:nvPicPr>
          <p:cNvPr id="9" name="Content Placeholder 8">
            <a:extLst>
              <a:ext uri="{FF2B5EF4-FFF2-40B4-BE49-F238E27FC236}">
                <a16:creationId xmlns:a16="http://schemas.microsoft.com/office/drawing/2014/main" id="{820B25E2-4766-4903-BEDA-7F979F61C59F}"/>
              </a:ext>
            </a:extLst>
          </p:cNvPr>
          <p:cNvPicPr>
            <a:picLocks noGrp="1" noChangeAspect="1"/>
          </p:cNvPicPr>
          <p:nvPr>
            <p:ph idx="1"/>
          </p:nvPr>
        </p:nvPicPr>
        <p:blipFill>
          <a:blip r:embed="rId3" cstate="screen">
            <a:extLst>
              <a:ext uri="{28A0092B-C50C-407E-A947-70E740481C1C}">
                <a14:useLocalDpi xmlns:a14="http://schemas.microsoft.com/office/drawing/2010/main" val="0"/>
              </a:ext>
            </a:extLst>
          </a:blip>
          <a:stretch>
            <a:fillRect/>
          </a:stretch>
        </p:blipFill>
        <p:spPr>
          <a:xfrm>
            <a:off x="2367116" y="1509128"/>
            <a:ext cx="4409768" cy="3839744"/>
          </a:xfrm>
        </p:spPr>
      </p:pic>
      <p:sp>
        <p:nvSpPr>
          <p:cNvPr id="5" name="Title 1">
            <a:extLst>
              <a:ext uri="{FF2B5EF4-FFF2-40B4-BE49-F238E27FC236}">
                <a16:creationId xmlns:a16="http://schemas.microsoft.com/office/drawing/2014/main" id="{A04A236D-94B1-45F0-9355-9C1F63526502}"/>
              </a:ext>
            </a:extLst>
          </p:cNvPr>
          <p:cNvSpPr txBox="1">
            <a:spLocks/>
          </p:cNvSpPr>
          <p:nvPr/>
        </p:nvSpPr>
        <p:spPr>
          <a:xfrm>
            <a:off x="428625" y="1025261"/>
            <a:ext cx="7106389" cy="994172"/>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0" b="1" dirty="0"/>
              <a:t>Roth/PLI</a:t>
            </a:r>
          </a:p>
        </p:txBody>
      </p:sp>
    </p:spTree>
    <p:extLst>
      <p:ext uri="{BB962C8B-B14F-4D97-AF65-F5344CB8AC3E}">
        <p14:creationId xmlns:p14="http://schemas.microsoft.com/office/powerpoint/2010/main" val="235152497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A3155E1-A228-4C6A-AF59-A83C0B222C25}"/>
              </a:ext>
            </a:extLst>
          </p:cNvPr>
          <p:cNvSpPr txBox="1"/>
          <p:nvPr/>
        </p:nvSpPr>
        <p:spPr>
          <a:xfrm>
            <a:off x="699434" y="4924398"/>
            <a:ext cx="3210468" cy="300082"/>
          </a:xfrm>
          <a:prstGeom prst="rect">
            <a:avLst/>
          </a:prstGeom>
          <a:noFill/>
        </p:spPr>
        <p:txBody>
          <a:bodyPr wrap="square" rtlCol="0">
            <a:spAutoFit/>
          </a:bodyPr>
          <a:lstStyle/>
          <a:p>
            <a:pPr algn="ctr"/>
            <a:r>
              <a:rPr lang="en-US" sz="1350" b="1" dirty="0">
                <a:latin typeface="Arial" panose="020B0604020202020204" pitchFamily="34" charset="0"/>
                <a:cs typeface="Arial" panose="020B0604020202020204" pitchFamily="34" charset="0"/>
              </a:rPr>
              <a:t>IRA (Tax Deferred)</a:t>
            </a:r>
          </a:p>
        </p:txBody>
      </p:sp>
      <p:sp>
        <p:nvSpPr>
          <p:cNvPr id="8" name="TextBox 7">
            <a:extLst>
              <a:ext uri="{FF2B5EF4-FFF2-40B4-BE49-F238E27FC236}">
                <a16:creationId xmlns:a16="http://schemas.microsoft.com/office/drawing/2014/main" id="{840D57D5-BE7D-41A7-99FD-C8B6351D3326}"/>
              </a:ext>
            </a:extLst>
          </p:cNvPr>
          <p:cNvSpPr txBox="1"/>
          <p:nvPr/>
        </p:nvSpPr>
        <p:spPr>
          <a:xfrm>
            <a:off x="5253124" y="5201397"/>
            <a:ext cx="3187823" cy="300082"/>
          </a:xfrm>
          <a:prstGeom prst="rect">
            <a:avLst/>
          </a:prstGeom>
          <a:noFill/>
        </p:spPr>
        <p:txBody>
          <a:bodyPr wrap="square" rtlCol="0">
            <a:spAutoFit/>
          </a:bodyPr>
          <a:lstStyle/>
          <a:p>
            <a:pPr algn="ctr"/>
            <a:r>
              <a:rPr lang="en-US" sz="1350" b="1" dirty="0">
                <a:latin typeface="Arial" panose="020B0604020202020204" pitchFamily="34" charset="0"/>
                <a:cs typeface="Arial" panose="020B0604020202020204" pitchFamily="34" charset="0"/>
              </a:rPr>
              <a:t>Roth/PLI (Tax Advantaged)</a:t>
            </a:r>
          </a:p>
        </p:txBody>
      </p:sp>
      <p:sp>
        <p:nvSpPr>
          <p:cNvPr id="5" name="TextBox 4">
            <a:extLst>
              <a:ext uri="{FF2B5EF4-FFF2-40B4-BE49-F238E27FC236}">
                <a16:creationId xmlns:a16="http://schemas.microsoft.com/office/drawing/2014/main" id="{A13648B0-34EC-4B8F-9501-6EA28F10A909}"/>
              </a:ext>
            </a:extLst>
          </p:cNvPr>
          <p:cNvSpPr txBox="1"/>
          <p:nvPr/>
        </p:nvSpPr>
        <p:spPr>
          <a:xfrm>
            <a:off x="1901499" y="5468758"/>
            <a:ext cx="3598327" cy="219291"/>
          </a:xfrm>
          <a:prstGeom prst="rect">
            <a:avLst/>
          </a:prstGeom>
          <a:noFill/>
        </p:spPr>
        <p:txBody>
          <a:bodyPr wrap="square" rtlCol="0">
            <a:spAutoFit/>
          </a:bodyPr>
          <a:lstStyle/>
          <a:p>
            <a:r>
              <a:rPr lang="en-US" sz="825" dirty="0">
                <a:latin typeface="Arial" panose="020B0604020202020204" pitchFamily="34" charset="0"/>
                <a:cs typeface="Arial" panose="020B0604020202020204" pitchFamily="34" charset="0"/>
              </a:rPr>
              <a:t>Source: Circle of Wealth</a:t>
            </a:r>
          </a:p>
        </p:txBody>
      </p:sp>
      <p:sp>
        <p:nvSpPr>
          <p:cNvPr id="10" name="TextBox 9">
            <a:extLst>
              <a:ext uri="{FF2B5EF4-FFF2-40B4-BE49-F238E27FC236}">
                <a16:creationId xmlns:a16="http://schemas.microsoft.com/office/drawing/2014/main" id="{B1A6EA69-3360-4E92-8B42-91D17076A28D}"/>
              </a:ext>
            </a:extLst>
          </p:cNvPr>
          <p:cNvSpPr txBox="1"/>
          <p:nvPr/>
        </p:nvSpPr>
        <p:spPr>
          <a:xfrm>
            <a:off x="752923" y="1242233"/>
            <a:ext cx="3147704" cy="600164"/>
          </a:xfrm>
          <a:prstGeom prst="rect">
            <a:avLst/>
          </a:prstGeom>
          <a:noFill/>
        </p:spPr>
        <p:txBody>
          <a:bodyPr wrap="square" rtlCol="0">
            <a:spAutoFit/>
          </a:bodyPr>
          <a:lstStyle/>
          <a:p>
            <a:pPr algn="ctr"/>
            <a:r>
              <a:rPr lang="en-US" sz="3300" b="1" u="sng" dirty="0"/>
              <a:t>Tax Deferred </a:t>
            </a:r>
          </a:p>
        </p:txBody>
      </p:sp>
      <p:sp>
        <p:nvSpPr>
          <p:cNvPr id="11" name="TextBox 10">
            <a:extLst>
              <a:ext uri="{FF2B5EF4-FFF2-40B4-BE49-F238E27FC236}">
                <a16:creationId xmlns:a16="http://schemas.microsoft.com/office/drawing/2014/main" id="{270F7BF2-6343-40D6-B8F2-82129C62B7B6}"/>
              </a:ext>
            </a:extLst>
          </p:cNvPr>
          <p:cNvSpPr txBox="1"/>
          <p:nvPr/>
        </p:nvSpPr>
        <p:spPr>
          <a:xfrm>
            <a:off x="4304403" y="1242231"/>
            <a:ext cx="690048" cy="1107996"/>
          </a:xfrm>
          <a:prstGeom prst="rect">
            <a:avLst/>
          </a:prstGeom>
          <a:noFill/>
        </p:spPr>
        <p:txBody>
          <a:bodyPr wrap="square" rtlCol="0">
            <a:spAutoFit/>
          </a:bodyPr>
          <a:lstStyle/>
          <a:p>
            <a:r>
              <a:rPr lang="en-US" sz="3300" dirty="0"/>
              <a:t>vs. </a:t>
            </a:r>
          </a:p>
        </p:txBody>
      </p:sp>
      <p:sp>
        <p:nvSpPr>
          <p:cNvPr id="12" name="TextBox 11">
            <a:extLst>
              <a:ext uri="{FF2B5EF4-FFF2-40B4-BE49-F238E27FC236}">
                <a16:creationId xmlns:a16="http://schemas.microsoft.com/office/drawing/2014/main" id="{D690AABF-5E4C-492D-AF8B-221608025569}"/>
              </a:ext>
            </a:extLst>
          </p:cNvPr>
          <p:cNvSpPr txBox="1"/>
          <p:nvPr/>
        </p:nvSpPr>
        <p:spPr>
          <a:xfrm>
            <a:off x="5320481" y="1242232"/>
            <a:ext cx="3044793" cy="1107996"/>
          </a:xfrm>
          <a:prstGeom prst="rect">
            <a:avLst/>
          </a:prstGeom>
          <a:noFill/>
        </p:spPr>
        <p:txBody>
          <a:bodyPr wrap="square" rtlCol="0">
            <a:spAutoFit/>
          </a:bodyPr>
          <a:lstStyle/>
          <a:p>
            <a:pPr algn="ctr"/>
            <a:r>
              <a:rPr lang="en-US" sz="3300" b="1" u="sng" dirty="0"/>
              <a:t>Tax Advantaged</a:t>
            </a:r>
          </a:p>
        </p:txBody>
      </p:sp>
      <p:pic>
        <p:nvPicPr>
          <p:cNvPr id="9" name="Picture 8">
            <a:extLst>
              <a:ext uri="{FF2B5EF4-FFF2-40B4-BE49-F238E27FC236}">
                <a16:creationId xmlns:a16="http://schemas.microsoft.com/office/drawing/2014/main" id="{EAA401EE-96F6-4F7F-885E-82CE8DEA6C27}"/>
              </a:ext>
            </a:extLst>
          </p:cNvPr>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5253122" y="2256158"/>
            <a:ext cx="3187824" cy="2775753"/>
          </a:xfrm>
          <a:prstGeom prst="rect">
            <a:avLst/>
          </a:prstGeom>
        </p:spPr>
      </p:pic>
      <p:pic>
        <p:nvPicPr>
          <p:cNvPr id="14" name="Picture 13">
            <a:extLst>
              <a:ext uri="{FF2B5EF4-FFF2-40B4-BE49-F238E27FC236}">
                <a16:creationId xmlns:a16="http://schemas.microsoft.com/office/drawing/2014/main" id="{C6B70876-7109-4053-B632-11DE48238CA7}"/>
              </a:ext>
            </a:extLst>
          </p:cNvPr>
          <p:cNvPicPr>
            <a:picLocks noChangeAspect="1"/>
          </p:cNvPicPr>
          <p:nvPr/>
        </p:nvPicPr>
        <p:blipFill>
          <a:blip r:embed="rId4" cstate="screen">
            <a:extLst>
              <a:ext uri="{28A0092B-C50C-407E-A947-70E740481C1C}">
                <a14:useLocalDpi xmlns:a14="http://schemas.microsoft.com/office/drawing/2010/main" val="0"/>
              </a:ext>
            </a:extLst>
          </a:blip>
          <a:stretch>
            <a:fillRect/>
          </a:stretch>
        </p:blipFill>
        <p:spPr>
          <a:xfrm>
            <a:off x="703054" y="1977568"/>
            <a:ext cx="3210468" cy="2786280"/>
          </a:xfrm>
          <a:prstGeom prst="rect">
            <a:avLst/>
          </a:prstGeom>
        </p:spPr>
      </p:pic>
    </p:spTree>
    <p:extLst>
      <p:ext uri="{BB962C8B-B14F-4D97-AF65-F5344CB8AC3E}">
        <p14:creationId xmlns:p14="http://schemas.microsoft.com/office/powerpoint/2010/main" val="233097236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kinny Man Stock Illustrations – 1,013 Skinny Man Stock ...">
            <a:extLst>
              <a:ext uri="{FF2B5EF4-FFF2-40B4-BE49-F238E27FC236}">
                <a16:creationId xmlns:a16="http://schemas.microsoft.com/office/drawing/2014/main" id="{F5D4D347-EB74-44E1-876C-52AE10457374}"/>
              </a:ext>
            </a:extLst>
          </p:cNvPr>
          <p:cNvPicPr>
            <a:picLocks noChangeAspect="1" noChangeArrowheads="1"/>
          </p:cNvPicPr>
          <p:nvPr/>
        </p:nvPicPr>
        <p:blipFill>
          <a:blip r:embed="rId3" cstate="screen">
            <a:extLst>
              <a:ext uri="{28A0092B-C50C-407E-A947-70E740481C1C}">
                <a14:useLocalDpi xmlns:a14="http://schemas.microsoft.com/office/drawing/2010/main" val="0"/>
              </a:ext>
            </a:extLst>
          </a:blip>
          <a:srcRect/>
          <a:stretch>
            <a:fillRect/>
          </a:stretch>
        </p:blipFill>
        <p:spPr bwMode="auto">
          <a:xfrm>
            <a:off x="4900252" y="1550194"/>
            <a:ext cx="2398931" cy="405770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9FB494AE-6E04-4AB4-A9CB-98E81CD87B8D}"/>
              </a:ext>
            </a:extLst>
          </p:cNvPr>
          <p:cNvPicPr>
            <a:picLocks noChangeAspect="1"/>
          </p:cNvPicPr>
          <p:nvPr/>
        </p:nvPicPr>
        <p:blipFill>
          <a:blip r:embed="rId4"/>
          <a:stretch>
            <a:fillRect/>
          </a:stretch>
        </p:blipFill>
        <p:spPr>
          <a:xfrm>
            <a:off x="1460573" y="2243138"/>
            <a:ext cx="2017413" cy="3467841"/>
          </a:xfrm>
          <a:prstGeom prst="rect">
            <a:avLst/>
          </a:prstGeom>
        </p:spPr>
      </p:pic>
      <p:sp>
        <p:nvSpPr>
          <p:cNvPr id="4" name="TextBox 3">
            <a:extLst>
              <a:ext uri="{FF2B5EF4-FFF2-40B4-BE49-F238E27FC236}">
                <a16:creationId xmlns:a16="http://schemas.microsoft.com/office/drawing/2014/main" id="{BCF01683-C2AE-4925-9DC2-14647E53A24F}"/>
              </a:ext>
            </a:extLst>
          </p:cNvPr>
          <p:cNvSpPr txBox="1"/>
          <p:nvPr/>
        </p:nvSpPr>
        <p:spPr>
          <a:xfrm>
            <a:off x="1844819" y="1065446"/>
            <a:ext cx="3171825" cy="507831"/>
          </a:xfrm>
          <a:prstGeom prst="rect">
            <a:avLst/>
          </a:prstGeom>
          <a:noFill/>
        </p:spPr>
        <p:txBody>
          <a:bodyPr wrap="square" rtlCol="0">
            <a:spAutoFit/>
          </a:bodyPr>
          <a:lstStyle/>
          <a:p>
            <a:r>
              <a:rPr lang="en-US" sz="2700" dirty="0">
                <a:latin typeface="Engravers MT" panose="02090707080505020304" pitchFamily="18" charset="0"/>
              </a:rPr>
              <a:t>ROTH</a:t>
            </a:r>
          </a:p>
        </p:txBody>
      </p:sp>
      <p:sp>
        <p:nvSpPr>
          <p:cNvPr id="5" name="TextBox 4">
            <a:extLst>
              <a:ext uri="{FF2B5EF4-FFF2-40B4-BE49-F238E27FC236}">
                <a16:creationId xmlns:a16="http://schemas.microsoft.com/office/drawing/2014/main" id="{B5D31B31-A138-4B1D-8A33-0B48CD87E74D}"/>
              </a:ext>
            </a:extLst>
          </p:cNvPr>
          <p:cNvSpPr txBox="1"/>
          <p:nvPr/>
        </p:nvSpPr>
        <p:spPr>
          <a:xfrm>
            <a:off x="4572000" y="1065446"/>
            <a:ext cx="3330649" cy="507831"/>
          </a:xfrm>
          <a:prstGeom prst="rect">
            <a:avLst/>
          </a:prstGeom>
          <a:noFill/>
        </p:spPr>
        <p:txBody>
          <a:bodyPr wrap="square" rtlCol="0">
            <a:spAutoFit/>
          </a:bodyPr>
          <a:lstStyle/>
          <a:p>
            <a:r>
              <a:rPr lang="en-US" sz="2700" dirty="0">
                <a:latin typeface="Engravers MT" panose="02090707080505020304" pitchFamily="18" charset="0"/>
              </a:rPr>
              <a:t>Section 7702</a:t>
            </a:r>
          </a:p>
        </p:txBody>
      </p:sp>
    </p:spTree>
    <p:extLst>
      <p:ext uri="{BB962C8B-B14F-4D97-AF65-F5344CB8AC3E}">
        <p14:creationId xmlns:p14="http://schemas.microsoft.com/office/powerpoint/2010/main" val="199773063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D7A156E-B944-D659-7E60-EE273BDD190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00201" y="1446467"/>
            <a:ext cx="5747134" cy="4497133"/>
          </a:xfrm>
          <a:prstGeom prst="rect">
            <a:avLst/>
          </a:prstGeom>
          <a:noFill/>
        </p:spPr>
      </p:pic>
      <p:sp>
        <p:nvSpPr>
          <p:cNvPr id="7" name="Title 2">
            <a:extLst>
              <a:ext uri="{FF2B5EF4-FFF2-40B4-BE49-F238E27FC236}">
                <a16:creationId xmlns:a16="http://schemas.microsoft.com/office/drawing/2014/main" id="{2A0BC8DF-5720-9366-40A2-A2A1CE7EA43E}"/>
              </a:ext>
            </a:extLst>
          </p:cNvPr>
          <p:cNvSpPr>
            <a:spLocks noGrp="1"/>
          </p:cNvSpPr>
          <p:nvPr>
            <p:ph type="ctrTitle"/>
          </p:nvPr>
        </p:nvSpPr>
        <p:spPr>
          <a:xfrm>
            <a:off x="685800" y="914400"/>
            <a:ext cx="7772400" cy="1188720"/>
          </a:xfrm>
        </p:spPr>
        <p:txBody>
          <a:bodyPr/>
          <a:lstStyle/>
          <a:p>
            <a:pPr algn="ctr"/>
            <a:r>
              <a:rPr lang="en-US" dirty="0"/>
              <a:t>Using An IUL For Multiple Uses</a:t>
            </a:r>
          </a:p>
        </p:txBody>
      </p:sp>
    </p:spTree>
    <p:extLst>
      <p:ext uri="{BB962C8B-B14F-4D97-AF65-F5344CB8AC3E}">
        <p14:creationId xmlns:p14="http://schemas.microsoft.com/office/powerpoint/2010/main" val="2529983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solidFill>
                  <a:srgbClr val="FF0000"/>
                </a:solidFill>
              </a:rPr>
              <a:t>LET’S TALK ABOUT SOCIAL SECURITY</a:t>
            </a:r>
          </a:p>
        </p:txBody>
      </p:sp>
      <p:graphicFrame>
        <p:nvGraphicFramePr>
          <p:cNvPr id="5" name="Content Placeholder 2">
            <a:extLst>
              <a:ext uri="{FF2B5EF4-FFF2-40B4-BE49-F238E27FC236}">
                <a16:creationId xmlns:a16="http://schemas.microsoft.com/office/drawing/2014/main" id="{B664DFEE-3867-47AB-8B89-EDBB038FD210}"/>
              </a:ext>
            </a:extLst>
          </p:cNvPr>
          <p:cNvGraphicFramePr>
            <a:graphicFrameLocks noGrp="1"/>
          </p:cNvGraphicFramePr>
          <p:nvPr>
            <p:ph idx="1"/>
          </p:nvPr>
        </p:nvGraphicFramePr>
        <p:xfrm>
          <a:off x="609600" y="2160588"/>
          <a:ext cx="6348413" cy="38814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8295130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solidFill>
                  <a:srgbClr val="FF0000"/>
                </a:solidFill>
              </a:rPr>
              <a:t>ANNUITY TYPES </a:t>
            </a:r>
          </a:p>
        </p:txBody>
      </p:sp>
      <p:graphicFrame>
        <p:nvGraphicFramePr>
          <p:cNvPr id="5" name="Content Placeholder 2">
            <a:extLst>
              <a:ext uri="{FF2B5EF4-FFF2-40B4-BE49-F238E27FC236}">
                <a16:creationId xmlns:a16="http://schemas.microsoft.com/office/drawing/2014/main" id="{B664DFEE-3867-47AB-8B89-EDBB038FD210}"/>
              </a:ext>
            </a:extLst>
          </p:cNvPr>
          <p:cNvGraphicFramePr>
            <a:graphicFrameLocks noGrp="1"/>
          </p:cNvGraphicFramePr>
          <p:nvPr>
            <p:ph idx="1"/>
            <p:extLst>
              <p:ext uri="{D42A27DB-BD31-4B8C-83A1-F6EECF244321}">
                <p14:modId xmlns:p14="http://schemas.microsoft.com/office/powerpoint/2010/main" val="4150218630"/>
              </p:ext>
            </p:extLst>
          </p:nvPr>
        </p:nvGraphicFramePr>
        <p:xfrm>
          <a:off x="609600" y="2160588"/>
          <a:ext cx="6348413" cy="38814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36650269"/>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96B51B9-772B-6322-B777-CDEB8978C442}"/>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38865" b="31747"/>
          <a:stretch/>
        </p:blipFill>
        <p:spPr>
          <a:xfrm>
            <a:off x="50740" y="3410053"/>
            <a:ext cx="9093260" cy="2137844"/>
          </a:xfrm>
          <a:prstGeom prst="rect">
            <a:avLst/>
          </a:prstGeom>
        </p:spPr>
      </p:pic>
      <p:sp>
        <p:nvSpPr>
          <p:cNvPr id="5" name="TextBox 4">
            <a:extLst>
              <a:ext uri="{FF2B5EF4-FFF2-40B4-BE49-F238E27FC236}">
                <a16:creationId xmlns:a16="http://schemas.microsoft.com/office/drawing/2014/main" id="{697FF3DE-3E76-27CF-1895-D1DD760B9A21}"/>
              </a:ext>
            </a:extLst>
          </p:cNvPr>
          <p:cNvSpPr txBox="1"/>
          <p:nvPr/>
        </p:nvSpPr>
        <p:spPr>
          <a:xfrm>
            <a:off x="83818" y="1835834"/>
            <a:ext cx="997645" cy="584775"/>
          </a:xfrm>
          <a:prstGeom prst="rect">
            <a:avLst/>
          </a:prstGeom>
          <a:noFill/>
        </p:spPr>
        <p:txBody>
          <a:bodyPr wrap="none" rtlCol="0">
            <a:spAutoFit/>
          </a:bodyPr>
          <a:lstStyle/>
          <a:p>
            <a:pPr defTabSz="457200"/>
            <a:r>
              <a:rPr lang="en-US" sz="1600" b="1" dirty="0">
                <a:solidFill>
                  <a:srgbClr val="00A651"/>
                </a:solidFill>
                <a:latin typeface="Calibri"/>
              </a:rPr>
              <a:t>Potential </a:t>
            </a:r>
          </a:p>
          <a:p>
            <a:pPr defTabSz="457200"/>
            <a:r>
              <a:rPr lang="en-US" sz="1600" b="1" dirty="0">
                <a:solidFill>
                  <a:srgbClr val="00A651"/>
                </a:solidFill>
                <a:latin typeface="Calibri"/>
              </a:rPr>
              <a:t>Return</a:t>
            </a:r>
          </a:p>
        </p:txBody>
      </p:sp>
      <p:sp>
        <p:nvSpPr>
          <p:cNvPr id="6" name="TextBox 5">
            <a:extLst>
              <a:ext uri="{FF2B5EF4-FFF2-40B4-BE49-F238E27FC236}">
                <a16:creationId xmlns:a16="http://schemas.microsoft.com/office/drawing/2014/main" id="{00808AE1-F43B-FDDB-DC52-E033F33ACBF6}"/>
              </a:ext>
            </a:extLst>
          </p:cNvPr>
          <p:cNvSpPr txBox="1"/>
          <p:nvPr/>
        </p:nvSpPr>
        <p:spPr>
          <a:xfrm>
            <a:off x="-23851" y="4883937"/>
            <a:ext cx="951158" cy="584775"/>
          </a:xfrm>
          <a:prstGeom prst="rect">
            <a:avLst/>
          </a:prstGeom>
          <a:noFill/>
        </p:spPr>
        <p:txBody>
          <a:bodyPr wrap="none" rtlCol="0">
            <a:spAutoFit/>
          </a:bodyPr>
          <a:lstStyle/>
          <a:p>
            <a:pPr defTabSz="457200"/>
            <a:r>
              <a:rPr lang="en-US" sz="1600" b="1" dirty="0">
                <a:solidFill>
                  <a:srgbClr val="C00000"/>
                </a:solidFill>
                <a:latin typeface="Calibri"/>
              </a:rPr>
              <a:t>Potential</a:t>
            </a:r>
          </a:p>
          <a:p>
            <a:pPr defTabSz="457200"/>
            <a:r>
              <a:rPr lang="en-US" sz="1600" b="1" dirty="0">
                <a:solidFill>
                  <a:srgbClr val="C00000"/>
                </a:solidFill>
                <a:latin typeface="Calibri"/>
              </a:rPr>
              <a:t> Loss</a:t>
            </a:r>
          </a:p>
        </p:txBody>
      </p:sp>
      <p:sp>
        <p:nvSpPr>
          <p:cNvPr id="7" name="Up Arrow 6">
            <a:extLst>
              <a:ext uri="{FF2B5EF4-FFF2-40B4-BE49-F238E27FC236}">
                <a16:creationId xmlns:a16="http://schemas.microsoft.com/office/drawing/2014/main" id="{04E6D94E-87AD-2CA4-B7BA-9F9E1E210CE6}"/>
              </a:ext>
            </a:extLst>
          </p:cNvPr>
          <p:cNvSpPr/>
          <p:nvPr/>
        </p:nvSpPr>
        <p:spPr>
          <a:xfrm>
            <a:off x="783009" y="2149613"/>
            <a:ext cx="593051" cy="1488159"/>
          </a:xfrm>
          <a:prstGeom prst="upArrow">
            <a:avLst/>
          </a:prstGeom>
          <a:solidFill>
            <a:srgbClr val="00A651"/>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prstClr val="white"/>
              </a:solidFill>
              <a:latin typeface="Calibri"/>
            </a:endParaRPr>
          </a:p>
        </p:txBody>
      </p:sp>
      <p:sp>
        <p:nvSpPr>
          <p:cNvPr id="8" name="Up Arrow 7">
            <a:extLst>
              <a:ext uri="{FF2B5EF4-FFF2-40B4-BE49-F238E27FC236}">
                <a16:creationId xmlns:a16="http://schemas.microsoft.com/office/drawing/2014/main" id="{E4BD69F7-3DB4-DAAF-1489-B3402CD9C993}"/>
              </a:ext>
            </a:extLst>
          </p:cNvPr>
          <p:cNvSpPr/>
          <p:nvPr/>
        </p:nvSpPr>
        <p:spPr>
          <a:xfrm flipV="1">
            <a:off x="780595" y="4019448"/>
            <a:ext cx="593051" cy="1488159"/>
          </a:xfrm>
          <a:prstGeom prst="upArrow">
            <a:avLst/>
          </a:prstGeom>
          <a:solidFill>
            <a:srgbClr val="C00000"/>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prstClr val="white"/>
              </a:solidFill>
              <a:latin typeface="Calibri"/>
            </a:endParaRPr>
          </a:p>
        </p:txBody>
      </p:sp>
      <p:sp>
        <p:nvSpPr>
          <p:cNvPr id="9" name="TextBox 8">
            <a:extLst>
              <a:ext uri="{FF2B5EF4-FFF2-40B4-BE49-F238E27FC236}">
                <a16:creationId xmlns:a16="http://schemas.microsoft.com/office/drawing/2014/main" id="{54366D3F-DBD4-DC83-7C1E-6BE09E9B425C}"/>
              </a:ext>
            </a:extLst>
          </p:cNvPr>
          <p:cNvSpPr txBox="1"/>
          <p:nvPr/>
        </p:nvSpPr>
        <p:spPr>
          <a:xfrm>
            <a:off x="651144" y="3539435"/>
            <a:ext cx="788460" cy="738664"/>
          </a:xfrm>
          <a:prstGeom prst="rect">
            <a:avLst/>
          </a:prstGeom>
          <a:solidFill>
            <a:schemeClr val="bg1"/>
          </a:solidFill>
          <a:ln>
            <a:solidFill>
              <a:schemeClr val="accent1"/>
            </a:solidFill>
          </a:ln>
        </p:spPr>
        <p:txBody>
          <a:bodyPr wrap="square" rtlCol="0">
            <a:spAutoFit/>
          </a:bodyPr>
          <a:lstStyle/>
          <a:p>
            <a:pPr algn="ctr" defTabSz="457200"/>
            <a:r>
              <a:rPr lang="en-US" sz="1400" b="1" dirty="0">
                <a:solidFill>
                  <a:srgbClr val="196BAC"/>
                </a:solidFill>
                <a:latin typeface="Calibri"/>
              </a:rPr>
              <a:t>Stocks &amp; Corp. Bonds</a:t>
            </a:r>
          </a:p>
        </p:txBody>
      </p:sp>
      <p:sp>
        <p:nvSpPr>
          <p:cNvPr id="10" name="Up Arrow 9">
            <a:extLst>
              <a:ext uri="{FF2B5EF4-FFF2-40B4-BE49-F238E27FC236}">
                <a16:creationId xmlns:a16="http://schemas.microsoft.com/office/drawing/2014/main" id="{3FD40704-F639-059B-DC78-92500DF1FF36}"/>
              </a:ext>
            </a:extLst>
          </p:cNvPr>
          <p:cNvSpPr/>
          <p:nvPr/>
        </p:nvSpPr>
        <p:spPr>
          <a:xfrm>
            <a:off x="1561326" y="2294356"/>
            <a:ext cx="593051" cy="1337189"/>
          </a:xfrm>
          <a:prstGeom prst="upArrow">
            <a:avLst/>
          </a:prstGeom>
          <a:solidFill>
            <a:srgbClr val="00A651"/>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prstClr val="white"/>
              </a:solidFill>
              <a:latin typeface="Calibri"/>
            </a:endParaRPr>
          </a:p>
        </p:txBody>
      </p:sp>
      <p:sp>
        <p:nvSpPr>
          <p:cNvPr id="11" name="Up Arrow 10">
            <a:extLst>
              <a:ext uri="{FF2B5EF4-FFF2-40B4-BE49-F238E27FC236}">
                <a16:creationId xmlns:a16="http://schemas.microsoft.com/office/drawing/2014/main" id="{977DB2E7-FF6C-74E8-2186-4276FBC83562}"/>
              </a:ext>
            </a:extLst>
          </p:cNvPr>
          <p:cNvSpPr/>
          <p:nvPr/>
        </p:nvSpPr>
        <p:spPr>
          <a:xfrm flipV="1">
            <a:off x="1553161" y="4013218"/>
            <a:ext cx="593051" cy="1381526"/>
          </a:xfrm>
          <a:prstGeom prst="upArrow">
            <a:avLst/>
          </a:prstGeom>
          <a:solidFill>
            <a:srgbClr val="C00000"/>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prstClr val="white"/>
              </a:solidFill>
              <a:latin typeface="Calibri"/>
            </a:endParaRPr>
          </a:p>
        </p:txBody>
      </p:sp>
      <p:sp>
        <p:nvSpPr>
          <p:cNvPr id="12" name="TextBox 11">
            <a:extLst>
              <a:ext uri="{FF2B5EF4-FFF2-40B4-BE49-F238E27FC236}">
                <a16:creationId xmlns:a16="http://schemas.microsoft.com/office/drawing/2014/main" id="{B142AFC6-3016-002E-7050-84261523522B}"/>
              </a:ext>
            </a:extLst>
          </p:cNvPr>
          <p:cNvSpPr txBox="1"/>
          <p:nvPr/>
        </p:nvSpPr>
        <p:spPr>
          <a:xfrm>
            <a:off x="1475866" y="3420813"/>
            <a:ext cx="763778" cy="954107"/>
          </a:xfrm>
          <a:prstGeom prst="rect">
            <a:avLst/>
          </a:prstGeom>
          <a:solidFill>
            <a:schemeClr val="bg1"/>
          </a:solidFill>
          <a:ln>
            <a:solidFill>
              <a:schemeClr val="accent1"/>
            </a:solidFill>
          </a:ln>
        </p:spPr>
        <p:txBody>
          <a:bodyPr wrap="square" rtlCol="0">
            <a:spAutoFit/>
          </a:bodyPr>
          <a:lstStyle/>
          <a:p>
            <a:pPr algn="ctr" defTabSz="457200"/>
            <a:r>
              <a:rPr lang="en-US" sz="1400" b="1" dirty="0">
                <a:solidFill>
                  <a:srgbClr val="196BAC"/>
                </a:solidFill>
                <a:latin typeface="Calibri"/>
              </a:rPr>
              <a:t>Mutual Funds</a:t>
            </a:r>
          </a:p>
          <a:p>
            <a:pPr algn="ctr" defTabSz="457200"/>
            <a:r>
              <a:rPr lang="en-US" sz="1400" b="1" dirty="0">
                <a:solidFill>
                  <a:srgbClr val="196BAC"/>
                </a:solidFill>
                <a:latin typeface="Calibri"/>
              </a:rPr>
              <a:t>&amp; </a:t>
            </a:r>
          </a:p>
          <a:p>
            <a:pPr algn="ctr" defTabSz="457200"/>
            <a:r>
              <a:rPr lang="en-US" sz="1400" b="1" dirty="0">
                <a:solidFill>
                  <a:srgbClr val="196BAC"/>
                </a:solidFill>
                <a:latin typeface="Calibri"/>
              </a:rPr>
              <a:t>ETFs</a:t>
            </a:r>
          </a:p>
        </p:txBody>
      </p:sp>
      <p:sp>
        <p:nvSpPr>
          <p:cNvPr id="13" name="Up Arrow 12">
            <a:extLst>
              <a:ext uri="{FF2B5EF4-FFF2-40B4-BE49-F238E27FC236}">
                <a16:creationId xmlns:a16="http://schemas.microsoft.com/office/drawing/2014/main" id="{FF7D0A96-A173-DAC9-63FB-E02315F8D880}"/>
              </a:ext>
            </a:extLst>
          </p:cNvPr>
          <p:cNvSpPr/>
          <p:nvPr/>
        </p:nvSpPr>
        <p:spPr>
          <a:xfrm>
            <a:off x="2457061" y="2508768"/>
            <a:ext cx="593051" cy="1141438"/>
          </a:xfrm>
          <a:prstGeom prst="upArrow">
            <a:avLst/>
          </a:prstGeom>
          <a:solidFill>
            <a:srgbClr val="00A651"/>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prstClr val="white"/>
              </a:solidFill>
              <a:latin typeface="Calibri"/>
            </a:endParaRPr>
          </a:p>
        </p:txBody>
      </p:sp>
      <p:sp>
        <p:nvSpPr>
          <p:cNvPr id="14" name="Up Arrow 13">
            <a:extLst>
              <a:ext uri="{FF2B5EF4-FFF2-40B4-BE49-F238E27FC236}">
                <a16:creationId xmlns:a16="http://schemas.microsoft.com/office/drawing/2014/main" id="{CF8ECB82-3BDB-229B-7716-7B510BC708C9}"/>
              </a:ext>
            </a:extLst>
          </p:cNvPr>
          <p:cNvSpPr/>
          <p:nvPr/>
        </p:nvSpPr>
        <p:spPr>
          <a:xfrm flipV="1">
            <a:off x="2448896" y="4031879"/>
            <a:ext cx="593051" cy="1047473"/>
          </a:xfrm>
          <a:prstGeom prst="upArrow">
            <a:avLst/>
          </a:prstGeom>
          <a:solidFill>
            <a:srgbClr val="C00000"/>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prstClr val="white"/>
              </a:solidFill>
              <a:latin typeface="Calibri"/>
            </a:endParaRPr>
          </a:p>
        </p:txBody>
      </p:sp>
      <p:sp>
        <p:nvSpPr>
          <p:cNvPr id="16" name="TextBox 15">
            <a:extLst>
              <a:ext uri="{FF2B5EF4-FFF2-40B4-BE49-F238E27FC236}">
                <a16:creationId xmlns:a16="http://schemas.microsoft.com/office/drawing/2014/main" id="{C5D01FBF-E965-B705-3888-4B87B9844DB9}"/>
              </a:ext>
            </a:extLst>
          </p:cNvPr>
          <p:cNvSpPr txBox="1"/>
          <p:nvPr/>
        </p:nvSpPr>
        <p:spPr>
          <a:xfrm>
            <a:off x="2308532" y="3580963"/>
            <a:ext cx="896399" cy="523220"/>
          </a:xfrm>
          <a:prstGeom prst="rect">
            <a:avLst/>
          </a:prstGeom>
          <a:solidFill>
            <a:schemeClr val="bg1"/>
          </a:solidFill>
          <a:ln>
            <a:solidFill>
              <a:schemeClr val="accent1"/>
            </a:solidFill>
          </a:ln>
        </p:spPr>
        <p:txBody>
          <a:bodyPr wrap="none" rtlCol="0">
            <a:spAutoFit/>
          </a:bodyPr>
          <a:lstStyle/>
          <a:p>
            <a:pPr algn="ctr" defTabSz="457200"/>
            <a:r>
              <a:rPr lang="en-US" sz="1400" b="1" dirty="0">
                <a:solidFill>
                  <a:srgbClr val="196BAC"/>
                </a:solidFill>
                <a:latin typeface="Calibri"/>
              </a:rPr>
              <a:t>Variable </a:t>
            </a:r>
          </a:p>
          <a:p>
            <a:pPr algn="ctr" defTabSz="457200"/>
            <a:r>
              <a:rPr lang="en-US" sz="1400" b="1" dirty="0">
                <a:solidFill>
                  <a:srgbClr val="196BAC"/>
                </a:solidFill>
                <a:latin typeface="Calibri"/>
              </a:rPr>
              <a:t>Annuities</a:t>
            </a:r>
          </a:p>
        </p:txBody>
      </p:sp>
      <p:sp>
        <p:nvSpPr>
          <p:cNvPr id="17" name="Up Arrow 16">
            <a:extLst>
              <a:ext uri="{FF2B5EF4-FFF2-40B4-BE49-F238E27FC236}">
                <a16:creationId xmlns:a16="http://schemas.microsoft.com/office/drawing/2014/main" id="{02EC9F63-D6E4-B827-6280-0BE31870858D}"/>
              </a:ext>
            </a:extLst>
          </p:cNvPr>
          <p:cNvSpPr/>
          <p:nvPr/>
        </p:nvSpPr>
        <p:spPr>
          <a:xfrm>
            <a:off x="3380790" y="3062539"/>
            <a:ext cx="593051" cy="597003"/>
          </a:xfrm>
          <a:prstGeom prst="upArrow">
            <a:avLst/>
          </a:prstGeom>
          <a:solidFill>
            <a:srgbClr val="00A651"/>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prstClr val="white"/>
              </a:solidFill>
              <a:latin typeface="Calibri"/>
            </a:endParaRPr>
          </a:p>
        </p:txBody>
      </p:sp>
      <p:sp>
        <p:nvSpPr>
          <p:cNvPr id="18" name="Up Arrow 17">
            <a:extLst>
              <a:ext uri="{FF2B5EF4-FFF2-40B4-BE49-F238E27FC236}">
                <a16:creationId xmlns:a16="http://schemas.microsoft.com/office/drawing/2014/main" id="{3C6C2BA6-B35A-B4F0-B213-017B5819C236}"/>
              </a:ext>
            </a:extLst>
          </p:cNvPr>
          <p:cNvSpPr/>
          <p:nvPr/>
        </p:nvSpPr>
        <p:spPr>
          <a:xfrm flipV="1">
            <a:off x="3372625" y="4003144"/>
            <a:ext cx="593051" cy="543406"/>
          </a:xfrm>
          <a:prstGeom prst="upArrow">
            <a:avLst/>
          </a:prstGeom>
          <a:solidFill>
            <a:srgbClr val="C00000"/>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prstClr val="white"/>
              </a:solidFill>
              <a:latin typeface="Calibri"/>
            </a:endParaRPr>
          </a:p>
        </p:txBody>
      </p:sp>
      <p:sp>
        <p:nvSpPr>
          <p:cNvPr id="19" name="TextBox 18">
            <a:extLst>
              <a:ext uri="{FF2B5EF4-FFF2-40B4-BE49-F238E27FC236}">
                <a16:creationId xmlns:a16="http://schemas.microsoft.com/office/drawing/2014/main" id="{4364B7CC-CB8F-65A4-5A52-7AE7C4D79284}"/>
              </a:ext>
            </a:extLst>
          </p:cNvPr>
          <p:cNvSpPr txBox="1"/>
          <p:nvPr/>
        </p:nvSpPr>
        <p:spPr>
          <a:xfrm>
            <a:off x="3255176" y="3633813"/>
            <a:ext cx="844942" cy="369332"/>
          </a:xfrm>
          <a:prstGeom prst="rect">
            <a:avLst/>
          </a:prstGeom>
          <a:solidFill>
            <a:schemeClr val="bg1"/>
          </a:solidFill>
          <a:ln>
            <a:solidFill>
              <a:schemeClr val="accent1"/>
            </a:solidFill>
          </a:ln>
        </p:spPr>
        <p:txBody>
          <a:bodyPr wrap="square" rtlCol="0">
            <a:spAutoFit/>
          </a:bodyPr>
          <a:lstStyle/>
          <a:p>
            <a:pPr algn="ctr" defTabSz="457200"/>
            <a:r>
              <a:rPr lang="en-US" sz="900" b="1" dirty="0">
                <a:solidFill>
                  <a:srgbClr val="196BAC"/>
                </a:solidFill>
                <a:latin typeface="Calibri"/>
              </a:rPr>
              <a:t>Government</a:t>
            </a:r>
          </a:p>
          <a:p>
            <a:pPr algn="ctr" defTabSz="457200"/>
            <a:r>
              <a:rPr lang="en-US" sz="900" b="1" dirty="0">
                <a:solidFill>
                  <a:srgbClr val="196BAC"/>
                </a:solidFill>
                <a:latin typeface="Calibri"/>
              </a:rPr>
              <a:t>Bonds</a:t>
            </a:r>
          </a:p>
        </p:txBody>
      </p:sp>
      <p:pic>
        <p:nvPicPr>
          <p:cNvPr id="24" name="Picture 23">
            <a:extLst>
              <a:ext uri="{FF2B5EF4-FFF2-40B4-BE49-F238E27FC236}">
                <a16:creationId xmlns:a16="http://schemas.microsoft.com/office/drawing/2014/main" id="{23450546-6158-691E-F411-B4204BBCA7A3}"/>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238747" y="3405108"/>
            <a:ext cx="653158" cy="378832"/>
          </a:xfrm>
          <a:prstGeom prst="rect">
            <a:avLst/>
          </a:prstGeom>
        </p:spPr>
      </p:pic>
      <p:sp>
        <p:nvSpPr>
          <p:cNvPr id="25" name="TextBox 24">
            <a:extLst>
              <a:ext uri="{FF2B5EF4-FFF2-40B4-BE49-F238E27FC236}">
                <a16:creationId xmlns:a16="http://schemas.microsoft.com/office/drawing/2014/main" id="{F1E914F8-ACB1-D8DE-761A-7FEE3328DFC0}"/>
              </a:ext>
            </a:extLst>
          </p:cNvPr>
          <p:cNvSpPr txBox="1"/>
          <p:nvPr/>
        </p:nvSpPr>
        <p:spPr>
          <a:xfrm>
            <a:off x="4278165" y="3849258"/>
            <a:ext cx="535724" cy="307777"/>
          </a:xfrm>
          <a:prstGeom prst="rect">
            <a:avLst/>
          </a:prstGeom>
          <a:solidFill>
            <a:schemeClr val="bg1"/>
          </a:solidFill>
          <a:ln>
            <a:solidFill>
              <a:schemeClr val="accent1"/>
            </a:solidFill>
          </a:ln>
        </p:spPr>
        <p:txBody>
          <a:bodyPr wrap="none" rtlCol="0">
            <a:spAutoFit/>
          </a:bodyPr>
          <a:lstStyle/>
          <a:p>
            <a:pPr algn="ctr" defTabSz="457200"/>
            <a:r>
              <a:rPr lang="en-US" sz="1400" b="1" dirty="0">
                <a:solidFill>
                  <a:srgbClr val="196BAC"/>
                </a:solidFill>
                <a:latin typeface="Calibri"/>
              </a:rPr>
              <a:t>Cash</a:t>
            </a:r>
          </a:p>
        </p:txBody>
      </p:sp>
      <p:sp>
        <p:nvSpPr>
          <p:cNvPr id="26" name="Up Arrow 25">
            <a:extLst>
              <a:ext uri="{FF2B5EF4-FFF2-40B4-BE49-F238E27FC236}">
                <a16:creationId xmlns:a16="http://schemas.microsoft.com/office/drawing/2014/main" id="{07D843B6-92E1-3F84-CC68-735F700685CC}"/>
              </a:ext>
            </a:extLst>
          </p:cNvPr>
          <p:cNvSpPr/>
          <p:nvPr/>
        </p:nvSpPr>
        <p:spPr>
          <a:xfrm>
            <a:off x="5023079" y="3479680"/>
            <a:ext cx="593051" cy="227203"/>
          </a:xfrm>
          <a:prstGeom prst="upArrow">
            <a:avLst/>
          </a:prstGeom>
          <a:solidFill>
            <a:srgbClr val="00A651"/>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prstClr val="white"/>
              </a:solidFill>
              <a:latin typeface="Calibri"/>
            </a:endParaRPr>
          </a:p>
        </p:txBody>
      </p:sp>
      <p:sp>
        <p:nvSpPr>
          <p:cNvPr id="27" name="TextBox 26">
            <a:extLst>
              <a:ext uri="{FF2B5EF4-FFF2-40B4-BE49-F238E27FC236}">
                <a16:creationId xmlns:a16="http://schemas.microsoft.com/office/drawing/2014/main" id="{05DBFD96-0CF4-A3AC-A281-A4F2555F5E72}"/>
              </a:ext>
            </a:extLst>
          </p:cNvPr>
          <p:cNvSpPr txBox="1"/>
          <p:nvPr/>
        </p:nvSpPr>
        <p:spPr>
          <a:xfrm>
            <a:off x="4966497" y="3680912"/>
            <a:ext cx="738343" cy="307777"/>
          </a:xfrm>
          <a:prstGeom prst="rect">
            <a:avLst/>
          </a:prstGeom>
          <a:solidFill>
            <a:schemeClr val="bg1"/>
          </a:solidFill>
          <a:ln>
            <a:solidFill>
              <a:schemeClr val="accent1"/>
            </a:solidFill>
          </a:ln>
        </p:spPr>
        <p:txBody>
          <a:bodyPr wrap="none" rtlCol="0">
            <a:spAutoFit/>
          </a:bodyPr>
          <a:lstStyle/>
          <a:p>
            <a:pPr algn="ctr" defTabSz="457200"/>
            <a:r>
              <a:rPr lang="en-US" sz="1400" b="1" dirty="0">
                <a:solidFill>
                  <a:srgbClr val="196BAC"/>
                </a:solidFill>
                <a:latin typeface="Calibri"/>
              </a:rPr>
              <a:t>Savings</a:t>
            </a:r>
          </a:p>
        </p:txBody>
      </p:sp>
      <p:sp>
        <p:nvSpPr>
          <p:cNvPr id="28" name="Up Arrow 27">
            <a:extLst>
              <a:ext uri="{FF2B5EF4-FFF2-40B4-BE49-F238E27FC236}">
                <a16:creationId xmlns:a16="http://schemas.microsoft.com/office/drawing/2014/main" id="{0C4692E4-E352-C0C7-0539-A2AD11E82359}"/>
              </a:ext>
            </a:extLst>
          </p:cNvPr>
          <p:cNvSpPr/>
          <p:nvPr/>
        </p:nvSpPr>
        <p:spPr>
          <a:xfrm>
            <a:off x="6703920" y="2891545"/>
            <a:ext cx="593051" cy="798634"/>
          </a:xfrm>
          <a:prstGeom prst="upArrow">
            <a:avLst/>
          </a:prstGeom>
          <a:solidFill>
            <a:srgbClr val="00A651"/>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prstClr val="white"/>
              </a:solidFill>
              <a:latin typeface="Calibri"/>
            </a:endParaRPr>
          </a:p>
        </p:txBody>
      </p:sp>
      <p:sp>
        <p:nvSpPr>
          <p:cNvPr id="30" name="Up Arrow 29">
            <a:extLst>
              <a:ext uri="{FF2B5EF4-FFF2-40B4-BE49-F238E27FC236}">
                <a16:creationId xmlns:a16="http://schemas.microsoft.com/office/drawing/2014/main" id="{08DC8AFA-4816-2370-0691-C06F3C3EBF9B}"/>
              </a:ext>
            </a:extLst>
          </p:cNvPr>
          <p:cNvSpPr/>
          <p:nvPr/>
        </p:nvSpPr>
        <p:spPr>
          <a:xfrm>
            <a:off x="7705704" y="2670811"/>
            <a:ext cx="593051" cy="972201"/>
          </a:xfrm>
          <a:prstGeom prst="upArrow">
            <a:avLst/>
          </a:prstGeom>
          <a:solidFill>
            <a:srgbClr val="00A651"/>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prstClr val="white"/>
              </a:solidFill>
              <a:latin typeface="Calibri"/>
            </a:endParaRPr>
          </a:p>
        </p:txBody>
      </p:sp>
      <p:sp>
        <p:nvSpPr>
          <p:cNvPr id="3" name="Up Arrow 2">
            <a:extLst>
              <a:ext uri="{FF2B5EF4-FFF2-40B4-BE49-F238E27FC236}">
                <a16:creationId xmlns:a16="http://schemas.microsoft.com/office/drawing/2014/main" id="{AB9F510C-96EF-804D-9F7B-179AD24B6B80}"/>
              </a:ext>
            </a:extLst>
          </p:cNvPr>
          <p:cNvSpPr/>
          <p:nvPr/>
        </p:nvSpPr>
        <p:spPr>
          <a:xfrm>
            <a:off x="5877100" y="3295651"/>
            <a:ext cx="593051" cy="460115"/>
          </a:xfrm>
          <a:prstGeom prst="upArrow">
            <a:avLst/>
          </a:prstGeom>
          <a:solidFill>
            <a:srgbClr val="00A651"/>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prstClr val="white"/>
              </a:solidFill>
              <a:latin typeface="Calibri"/>
            </a:endParaRPr>
          </a:p>
        </p:txBody>
      </p:sp>
      <p:sp>
        <p:nvSpPr>
          <p:cNvPr id="15" name="TextBox 14">
            <a:extLst>
              <a:ext uri="{FF2B5EF4-FFF2-40B4-BE49-F238E27FC236}">
                <a16:creationId xmlns:a16="http://schemas.microsoft.com/office/drawing/2014/main" id="{5DF95C1B-23FF-1D94-E77E-216DF0EB67F1}"/>
              </a:ext>
            </a:extLst>
          </p:cNvPr>
          <p:cNvSpPr txBox="1"/>
          <p:nvPr/>
        </p:nvSpPr>
        <p:spPr>
          <a:xfrm>
            <a:off x="5915429" y="3729794"/>
            <a:ext cx="502510" cy="307777"/>
          </a:xfrm>
          <a:prstGeom prst="rect">
            <a:avLst/>
          </a:prstGeom>
          <a:solidFill>
            <a:schemeClr val="bg1"/>
          </a:solidFill>
          <a:ln>
            <a:solidFill>
              <a:schemeClr val="accent1"/>
            </a:solidFill>
          </a:ln>
        </p:spPr>
        <p:txBody>
          <a:bodyPr wrap="none" rtlCol="0">
            <a:spAutoFit/>
          </a:bodyPr>
          <a:lstStyle/>
          <a:p>
            <a:pPr algn="ctr" defTabSz="457200"/>
            <a:r>
              <a:rPr lang="en-US" sz="1400" b="1" dirty="0">
                <a:solidFill>
                  <a:srgbClr val="196BAC"/>
                </a:solidFill>
                <a:latin typeface="Calibri"/>
              </a:rPr>
              <a:t>CD’s</a:t>
            </a:r>
          </a:p>
        </p:txBody>
      </p:sp>
      <p:sp>
        <p:nvSpPr>
          <p:cNvPr id="20" name="TextBox 19">
            <a:extLst>
              <a:ext uri="{FF2B5EF4-FFF2-40B4-BE49-F238E27FC236}">
                <a16:creationId xmlns:a16="http://schemas.microsoft.com/office/drawing/2014/main" id="{C60F5D5B-DFA5-42F3-AF82-1AD9C9447339}"/>
              </a:ext>
            </a:extLst>
          </p:cNvPr>
          <p:cNvSpPr txBox="1"/>
          <p:nvPr/>
        </p:nvSpPr>
        <p:spPr>
          <a:xfrm>
            <a:off x="2765836" y="5695178"/>
            <a:ext cx="5404043" cy="307777"/>
          </a:xfrm>
          <a:prstGeom prst="rect">
            <a:avLst/>
          </a:prstGeom>
          <a:noFill/>
        </p:spPr>
        <p:txBody>
          <a:bodyPr wrap="none" rtlCol="0">
            <a:spAutoFit/>
          </a:bodyPr>
          <a:lstStyle/>
          <a:p>
            <a:pPr defTabSz="457200"/>
            <a:r>
              <a:rPr lang="en-US" sz="1400" dirty="0">
                <a:solidFill>
                  <a:prstClr val="white"/>
                </a:solidFill>
                <a:latin typeface="Calibri"/>
              </a:rPr>
              <a:t>This is conceptual only and should not be considered investment advice</a:t>
            </a:r>
          </a:p>
        </p:txBody>
      </p:sp>
      <p:sp>
        <p:nvSpPr>
          <p:cNvPr id="23" name="Title 1">
            <a:extLst>
              <a:ext uri="{FF2B5EF4-FFF2-40B4-BE49-F238E27FC236}">
                <a16:creationId xmlns:a16="http://schemas.microsoft.com/office/drawing/2014/main" id="{F41601FB-6C4B-5609-385B-13C21D7E0C72}"/>
              </a:ext>
            </a:extLst>
          </p:cNvPr>
          <p:cNvSpPr txBox="1">
            <a:spLocks/>
          </p:cNvSpPr>
          <p:nvPr/>
        </p:nvSpPr>
        <p:spPr>
          <a:xfrm>
            <a:off x="177202" y="774078"/>
            <a:ext cx="8789596" cy="798293"/>
          </a:xfrm>
          <a:prstGeom prst="rect">
            <a:avLst/>
          </a:prstGeom>
        </p:spPr>
        <p:txBody>
          <a:bodyPr vert="horz" lIns="91440" tIns="45720" rIns="91440" bIns="45720" rtlCol="0" anchor="ctr">
            <a:noAutofit/>
          </a:bodyPr>
          <a:lstStyle>
            <a:lvl1pPr algn="ctr" defTabSz="342900" rtl="0" eaLnBrk="1" latinLnBrk="0" hangingPunct="1">
              <a:spcBef>
                <a:spcPct val="0"/>
              </a:spcBef>
              <a:buNone/>
              <a:defRPr sz="2850" b="1" kern="1200">
                <a:solidFill>
                  <a:srgbClr val="002060"/>
                </a:solidFill>
                <a:latin typeface="Cambria" panose="02040503050406030204" pitchFamily="18" charset="0"/>
                <a:ea typeface="+mj-ea"/>
                <a:cs typeface="Arial"/>
              </a:defRPr>
            </a:lvl1pPr>
          </a:lstStyle>
          <a:p>
            <a:pPr algn="l"/>
            <a:r>
              <a:rPr lang="en-US" sz="2800" dirty="0">
                <a:solidFill>
                  <a:srgbClr val="196BAC"/>
                </a:solidFill>
              </a:rPr>
              <a:t>Remember the 8 Common Places to Put Your Money?</a:t>
            </a:r>
          </a:p>
        </p:txBody>
      </p:sp>
      <p:pic>
        <p:nvPicPr>
          <p:cNvPr id="32" name="Picture 31">
            <a:extLst>
              <a:ext uri="{FF2B5EF4-FFF2-40B4-BE49-F238E27FC236}">
                <a16:creationId xmlns:a16="http://schemas.microsoft.com/office/drawing/2014/main" id="{9D838EFF-424C-9577-66EA-0EAED03AED2E}"/>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6223849" y="4045823"/>
            <a:ext cx="1486350" cy="1410239"/>
          </a:xfrm>
          <a:prstGeom prst="rect">
            <a:avLst/>
          </a:prstGeom>
        </p:spPr>
      </p:pic>
      <p:sp>
        <p:nvSpPr>
          <p:cNvPr id="33" name="TextBox 32">
            <a:extLst>
              <a:ext uri="{FF2B5EF4-FFF2-40B4-BE49-F238E27FC236}">
                <a16:creationId xmlns:a16="http://schemas.microsoft.com/office/drawing/2014/main" id="{0C719DE8-F54C-4257-828E-C558B409DCE1}"/>
              </a:ext>
            </a:extLst>
          </p:cNvPr>
          <p:cNvSpPr txBox="1"/>
          <p:nvPr/>
        </p:nvSpPr>
        <p:spPr>
          <a:xfrm>
            <a:off x="7567554" y="4294045"/>
            <a:ext cx="1368252" cy="584775"/>
          </a:xfrm>
          <a:prstGeom prst="rect">
            <a:avLst/>
          </a:prstGeom>
          <a:noFill/>
        </p:spPr>
        <p:txBody>
          <a:bodyPr wrap="square" rtlCol="0">
            <a:spAutoFit/>
          </a:bodyPr>
          <a:lstStyle/>
          <a:p>
            <a:pPr algn="ctr" defTabSz="457200"/>
            <a:r>
              <a:rPr lang="en-US" sz="1600" b="1" dirty="0">
                <a:solidFill>
                  <a:srgbClr val="196BAC"/>
                </a:solidFill>
                <a:latin typeface="Calibri"/>
              </a:rPr>
              <a:t>DOWNSIDE PROTECTION</a:t>
            </a:r>
          </a:p>
        </p:txBody>
      </p:sp>
      <p:sp>
        <p:nvSpPr>
          <p:cNvPr id="31" name="TextBox 30">
            <a:extLst>
              <a:ext uri="{FF2B5EF4-FFF2-40B4-BE49-F238E27FC236}">
                <a16:creationId xmlns:a16="http://schemas.microsoft.com/office/drawing/2014/main" id="{128F14CE-480B-E8B6-8D15-AB4C4BC7F506}"/>
              </a:ext>
            </a:extLst>
          </p:cNvPr>
          <p:cNvSpPr txBox="1"/>
          <p:nvPr/>
        </p:nvSpPr>
        <p:spPr>
          <a:xfrm>
            <a:off x="7572391" y="3656421"/>
            <a:ext cx="896399" cy="523220"/>
          </a:xfrm>
          <a:prstGeom prst="rect">
            <a:avLst/>
          </a:prstGeom>
          <a:solidFill>
            <a:schemeClr val="bg1"/>
          </a:solidFill>
          <a:ln>
            <a:solidFill>
              <a:schemeClr val="accent1"/>
            </a:solidFill>
          </a:ln>
        </p:spPr>
        <p:txBody>
          <a:bodyPr wrap="none" rtlCol="0">
            <a:spAutoFit/>
          </a:bodyPr>
          <a:lstStyle/>
          <a:p>
            <a:pPr algn="ctr" defTabSz="457200"/>
            <a:r>
              <a:rPr lang="en-US" sz="1400" b="1" dirty="0">
                <a:solidFill>
                  <a:srgbClr val="196BAC"/>
                </a:solidFill>
                <a:latin typeface="Calibri"/>
              </a:rPr>
              <a:t>Indexed</a:t>
            </a:r>
          </a:p>
          <a:p>
            <a:pPr algn="ctr" defTabSz="457200"/>
            <a:r>
              <a:rPr lang="en-US" sz="1400" b="1" dirty="0">
                <a:solidFill>
                  <a:srgbClr val="196BAC"/>
                </a:solidFill>
                <a:latin typeface="Calibri"/>
              </a:rPr>
              <a:t>Annuities</a:t>
            </a:r>
          </a:p>
        </p:txBody>
      </p:sp>
      <p:sp>
        <p:nvSpPr>
          <p:cNvPr id="29" name="TextBox 28">
            <a:extLst>
              <a:ext uri="{FF2B5EF4-FFF2-40B4-BE49-F238E27FC236}">
                <a16:creationId xmlns:a16="http://schemas.microsoft.com/office/drawing/2014/main" id="{71FA2DB0-6E22-2F12-CFE8-B6A79EA75CF0}"/>
              </a:ext>
            </a:extLst>
          </p:cNvPr>
          <p:cNvSpPr txBox="1"/>
          <p:nvPr/>
        </p:nvSpPr>
        <p:spPr>
          <a:xfrm>
            <a:off x="6583890" y="3659541"/>
            <a:ext cx="896399" cy="523220"/>
          </a:xfrm>
          <a:prstGeom prst="rect">
            <a:avLst/>
          </a:prstGeom>
          <a:solidFill>
            <a:schemeClr val="bg1"/>
          </a:solidFill>
          <a:ln>
            <a:solidFill>
              <a:schemeClr val="accent1"/>
            </a:solidFill>
          </a:ln>
        </p:spPr>
        <p:txBody>
          <a:bodyPr wrap="none" rtlCol="0">
            <a:spAutoFit/>
          </a:bodyPr>
          <a:lstStyle/>
          <a:p>
            <a:pPr algn="ctr" defTabSz="457200"/>
            <a:r>
              <a:rPr lang="en-US" sz="1400" b="1" dirty="0">
                <a:solidFill>
                  <a:srgbClr val="196BAC"/>
                </a:solidFill>
                <a:latin typeface="Calibri"/>
              </a:rPr>
              <a:t>Fixed </a:t>
            </a:r>
          </a:p>
          <a:p>
            <a:pPr algn="ctr" defTabSz="457200"/>
            <a:r>
              <a:rPr lang="en-US" sz="1400" b="1" dirty="0">
                <a:solidFill>
                  <a:srgbClr val="196BAC"/>
                </a:solidFill>
                <a:latin typeface="Calibri"/>
              </a:rPr>
              <a:t>Annuities</a:t>
            </a:r>
          </a:p>
        </p:txBody>
      </p:sp>
    </p:spTree>
    <p:extLst>
      <p:ext uri="{BB962C8B-B14F-4D97-AF65-F5344CB8AC3E}">
        <p14:creationId xmlns:p14="http://schemas.microsoft.com/office/powerpoint/2010/main" val="1377054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89097" y="778107"/>
            <a:ext cx="6858000" cy="798293"/>
          </a:xfrm>
        </p:spPr>
        <p:txBody>
          <a:bodyPr>
            <a:noAutofit/>
          </a:bodyPr>
          <a:lstStyle/>
          <a:p>
            <a:pPr algn="l"/>
            <a:r>
              <a:rPr lang="en-US" dirty="0">
                <a:solidFill>
                  <a:srgbClr val="196BAC"/>
                </a:solidFill>
              </a:rPr>
              <a:t>The Real Value of Downside Protection</a:t>
            </a:r>
          </a:p>
        </p:txBody>
      </p:sp>
      <p:sp>
        <p:nvSpPr>
          <p:cNvPr id="4" name="TextBox 3">
            <a:extLst>
              <a:ext uri="{FF2B5EF4-FFF2-40B4-BE49-F238E27FC236}">
                <a16:creationId xmlns:a16="http://schemas.microsoft.com/office/drawing/2014/main" id="{01466BD8-A7FF-B99A-66B9-2433F5C85254}"/>
              </a:ext>
            </a:extLst>
          </p:cNvPr>
          <p:cNvSpPr txBox="1"/>
          <p:nvPr/>
        </p:nvSpPr>
        <p:spPr>
          <a:xfrm>
            <a:off x="3273889" y="2001280"/>
            <a:ext cx="2717732" cy="369332"/>
          </a:xfrm>
          <a:prstGeom prst="rect">
            <a:avLst/>
          </a:prstGeom>
          <a:solidFill>
            <a:srgbClr val="00A651"/>
          </a:solidFill>
        </p:spPr>
        <p:txBody>
          <a:bodyPr wrap="none" rtlCol="0">
            <a:spAutoFit/>
          </a:bodyPr>
          <a:lstStyle/>
          <a:p>
            <a:pPr defTabSz="457200"/>
            <a:r>
              <a:rPr lang="en-US" dirty="0">
                <a:solidFill>
                  <a:prstClr val="white"/>
                </a:solidFill>
                <a:latin typeface="Cambria" panose="02040503050406030204" pitchFamily="18" charset="0"/>
              </a:rPr>
              <a:t>Public Market Investment</a:t>
            </a:r>
          </a:p>
        </p:txBody>
      </p:sp>
      <p:sp>
        <p:nvSpPr>
          <p:cNvPr id="5" name="TextBox 4">
            <a:extLst>
              <a:ext uri="{FF2B5EF4-FFF2-40B4-BE49-F238E27FC236}">
                <a16:creationId xmlns:a16="http://schemas.microsoft.com/office/drawing/2014/main" id="{B5379858-C668-74A4-8CB7-00A0BAAF1078}"/>
              </a:ext>
            </a:extLst>
          </p:cNvPr>
          <p:cNvSpPr txBox="1"/>
          <p:nvPr/>
        </p:nvSpPr>
        <p:spPr>
          <a:xfrm>
            <a:off x="6027648" y="2001280"/>
            <a:ext cx="1813573" cy="369332"/>
          </a:xfrm>
          <a:prstGeom prst="rect">
            <a:avLst/>
          </a:prstGeom>
          <a:solidFill>
            <a:srgbClr val="00A651"/>
          </a:solidFill>
        </p:spPr>
        <p:txBody>
          <a:bodyPr wrap="none" rtlCol="0">
            <a:spAutoFit/>
          </a:bodyPr>
          <a:lstStyle/>
          <a:p>
            <a:pPr defTabSz="457200"/>
            <a:r>
              <a:rPr lang="en-US" dirty="0">
                <a:solidFill>
                  <a:prstClr val="white"/>
                </a:solidFill>
                <a:latin typeface="Cambria" panose="02040503050406030204" pitchFamily="18" charset="0"/>
              </a:rPr>
              <a:t>Indexed Annuity</a:t>
            </a:r>
          </a:p>
        </p:txBody>
      </p:sp>
      <p:cxnSp>
        <p:nvCxnSpPr>
          <p:cNvPr id="7" name="Straight Connector 6">
            <a:extLst>
              <a:ext uri="{FF2B5EF4-FFF2-40B4-BE49-F238E27FC236}">
                <a16:creationId xmlns:a16="http://schemas.microsoft.com/office/drawing/2014/main" id="{0829EE4B-8BC8-77C1-CF5F-5110443634B8}"/>
              </a:ext>
            </a:extLst>
          </p:cNvPr>
          <p:cNvCxnSpPr/>
          <p:nvPr/>
        </p:nvCxnSpPr>
        <p:spPr>
          <a:xfrm>
            <a:off x="5943640" y="2185947"/>
            <a:ext cx="0" cy="3227235"/>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C4C3CB7E-3AD4-0B27-96B1-3345CA52AD38}"/>
              </a:ext>
            </a:extLst>
          </p:cNvPr>
          <p:cNvCxnSpPr>
            <a:cxnSpLocks/>
          </p:cNvCxnSpPr>
          <p:nvPr/>
        </p:nvCxnSpPr>
        <p:spPr>
          <a:xfrm>
            <a:off x="3273890" y="2370612"/>
            <a:ext cx="4467753" cy="0"/>
          </a:xfrm>
          <a:prstGeom prst="line">
            <a:avLst/>
          </a:prstGeom>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D53A49AA-04B0-0931-27CE-D2921058A249}"/>
              </a:ext>
            </a:extLst>
          </p:cNvPr>
          <p:cNvSpPr txBox="1"/>
          <p:nvPr/>
        </p:nvSpPr>
        <p:spPr>
          <a:xfrm>
            <a:off x="1780685" y="2557464"/>
            <a:ext cx="1590500" cy="369332"/>
          </a:xfrm>
          <a:prstGeom prst="rect">
            <a:avLst/>
          </a:prstGeom>
          <a:noFill/>
        </p:spPr>
        <p:txBody>
          <a:bodyPr wrap="none" rtlCol="0">
            <a:spAutoFit/>
          </a:bodyPr>
          <a:lstStyle/>
          <a:p>
            <a:pPr defTabSz="457200"/>
            <a:r>
              <a:rPr lang="en-US" dirty="0">
                <a:solidFill>
                  <a:srgbClr val="131313"/>
                </a:solidFill>
                <a:latin typeface="Cambria" panose="02040503050406030204" pitchFamily="18" charset="0"/>
              </a:rPr>
              <a:t>Initial Balance</a:t>
            </a:r>
          </a:p>
        </p:txBody>
      </p:sp>
      <p:sp>
        <p:nvSpPr>
          <p:cNvPr id="12" name="TextBox 11">
            <a:extLst>
              <a:ext uri="{FF2B5EF4-FFF2-40B4-BE49-F238E27FC236}">
                <a16:creationId xmlns:a16="http://schemas.microsoft.com/office/drawing/2014/main" id="{9E52F576-EFBF-F1B6-AE46-7A52CCCA9817}"/>
              </a:ext>
            </a:extLst>
          </p:cNvPr>
          <p:cNvSpPr txBox="1"/>
          <p:nvPr/>
        </p:nvSpPr>
        <p:spPr>
          <a:xfrm>
            <a:off x="4120099" y="2539352"/>
            <a:ext cx="1119217" cy="369332"/>
          </a:xfrm>
          <a:prstGeom prst="rect">
            <a:avLst/>
          </a:prstGeom>
          <a:noFill/>
        </p:spPr>
        <p:txBody>
          <a:bodyPr wrap="none" rtlCol="0">
            <a:spAutoFit/>
          </a:bodyPr>
          <a:lstStyle/>
          <a:p>
            <a:pPr defTabSz="457200"/>
            <a:r>
              <a:rPr lang="en-US" dirty="0">
                <a:solidFill>
                  <a:srgbClr val="131313"/>
                </a:solidFill>
                <a:latin typeface="Cambria" panose="02040503050406030204" pitchFamily="18" charset="0"/>
              </a:rPr>
              <a:t>$100,000</a:t>
            </a:r>
          </a:p>
        </p:txBody>
      </p:sp>
      <p:sp>
        <p:nvSpPr>
          <p:cNvPr id="15" name="TextBox 14">
            <a:extLst>
              <a:ext uri="{FF2B5EF4-FFF2-40B4-BE49-F238E27FC236}">
                <a16:creationId xmlns:a16="http://schemas.microsoft.com/office/drawing/2014/main" id="{3228527E-094C-A45C-2BAC-C7BFA67FEB93}"/>
              </a:ext>
            </a:extLst>
          </p:cNvPr>
          <p:cNvSpPr txBox="1"/>
          <p:nvPr/>
        </p:nvSpPr>
        <p:spPr>
          <a:xfrm>
            <a:off x="1419593" y="2908684"/>
            <a:ext cx="2046842" cy="369332"/>
          </a:xfrm>
          <a:prstGeom prst="rect">
            <a:avLst/>
          </a:prstGeom>
          <a:noFill/>
        </p:spPr>
        <p:txBody>
          <a:bodyPr wrap="none" rtlCol="0">
            <a:spAutoFit/>
          </a:bodyPr>
          <a:lstStyle/>
          <a:p>
            <a:pPr defTabSz="457200"/>
            <a:r>
              <a:rPr lang="en-US" dirty="0">
                <a:solidFill>
                  <a:srgbClr val="131313"/>
                </a:solidFill>
                <a:latin typeface="Cambria" panose="02040503050406030204" pitchFamily="18" charset="0"/>
              </a:rPr>
              <a:t>Market Drops 30%</a:t>
            </a:r>
          </a:p>
        </p:txBody>
      </p:sp>
      <p:sp>
        <p:nvSpPr>
          <p:cNvPr id="16" name="TextBox 15">
            <a:extLst>
              <a:ext uri="{FF2B5EF4-FFF2-40B4-BE49-F238E27FC236}">
                <a16:creationId xmlns:a16="http://schemas.microsoft.com/office/drawing/2014/main" id="{83C933B1-24B4-0B65-3767-F78DD49A300A}"/>
              </a:ext>
            </a:extLst>
          </p:cNvPr>
          <p:cNvSpPr txBox="1"/>
          <p:nvPr/>
        </p:nvSpPr>
        <p:spPr>
          <a:xfrm>
            <a:off x="6353890" y="2545673"/>
            <a:ext cx="1119217" cy="369332"/>
          </a:xfrm>
          <a:prstGeom prst="rect">
            <a:avLst/>
          </a:prstGeom>
          <a:noFill/>
        </p:spPr>
        <p:txBody>
          <a:bodyPr wrap="none" rtlCol="0">
            <a:spAutoFit/>
          </a:bodyPr>
          <a:lstStyle/>
          <a:p>
            <a:pPr defTabSz="457200"/>
            <a:r>
              <a:rPr lang="en-US" dirty="0">
                <a:solidFill>
                  <a:srgbClr val="131313"/>
                </a:solidFill>
                <a:latin typeface="Cambria" panose="02040503050406030204" pitchFamily="18" charset="0"/>
              </a:rPr>
              <a:t>$100,000</a:t>
            </a:r>
          </a:p>
        </p:txBody>
      </p:sp>
      <p:sp>
        <p:nvSpPr>
          <p:cNvPr id="17" name="TextBox 16">
            <a:extLst>
              <a:ext uri="{FF2B5EF4-FFF2-40B4-BE49-F238E27FC236}">
                <a16:creationId xmlns:a16="http://schemas.microsoft.com/office/drawing/2014/main" id="{804F5CF3-0F32-3211-725F-5E363D747ED7}"/>
              </a:ext>
            </a:extLst>
          </p:cNvPr>
          <p:cNvSpPr txBox="1"/>
          <p:nvPr/>
        </p:nvSpPr>
        <p:spPr>
          <a:xfrm>
            <a:off x="4132510" y="2908684"/>
            <a:ext cx="1067921" cy="369332"/>
          </a:xfrm>
          <a:prstGeom prst="rect">
            <a:avLst/>
          </a:prstGeom>
          <a:noFill/>
        </p:spPr>
        <p:txBody>
          <a:bodyPr wrap="none" rtlCol="0">
            <a:spAutoFit/>
          </a:bodyPr>
          <a:lstStyle/>
          <a:p>
            <a:pPr defTabSz="457200"/>
            <a:r>
              <a:rPr lang="en-US" dirty="0">
                <a:solidFill>
                  <a:srgbClr val="131313"/>
                </a:solidFill>
                <a:latin typeface="Cambria" panose="02040503050406030204" pitchFamily="18" charset="0"/>
              </a:rPr>
              <a:t>-$30,000</a:t>
            </a:r>
          </a:p>
        </p:txBody>
      </p:sp>
      <p:sp>
        <p:nvSpPr>
          <p:cNvPr id="18" name="TextBox 17">
            <a:extLst>
              <a:ext uri="{FF2B5EF4-FFF2-40B4-BE49-F238E27FC236}">
                <a16:creationId xmlns:a16="http://schemas.microsoft.com/office/drawing/2014/main" id="{35FCF07B-036A-51A5-7E09-3CBC07C21781}"/>
              </a:ext>
            </a:extLst>
          </p:cNvPr>
          <p:cNvSpPr txBox="1"/>
          <p:nvPr/>
        </p:nvSpPr>
        <p:spPr>
          <a:xfrm>
            <a:off x="6996694" y="2908684"/>
            <a:ext cx="429926" cy="369332"/>
          </a:xfrm>
          <a:prstGeom prst="rect">
            <a:avLst/>
          </a:prstGeom>
          <a:noFill/>
        </p:spPr>
        <p:txBody>
          <a:bodyPr wrap="none" rtlCol="0">
            <a:spAutoFit/>
          </a:bodyPr>
          <a:lstStyle/>
          <a:p>
            <a:pPr defTabSz="457200"/>
            <a:r>
              <a:rPr lang="en-US" dirty="0">
                <a:solidFill>
                  <a:srgbClr val="131313"/>
                </a:solidFill>
                <a:latin typeface="Cambria" panose="02040503050406030204" pitchFamily="18" charset="0"/>
              </a:rPr>
              <a:t>$0</a:t>
            </a:r>
          </a:p>
        </p:txBody>
      </p:sp>
      <p:cxnSp>
        <p:nvCxnSpPr>
          <p:cNvPr id="19" name="Straight Connector 18">
            <a:extLst>
              <a:ext uri="{FF2B5EF4-FFF2-40B4-BE49-F238E27FC236}">
                <a16:creationId xmlns:a16="http://schemas.microsoft.com/office/drawing/2014/main" id="{6BC168B1-CC56-63AE-6CA4-EC843AC9E408}"/>
              </a:ext>
            </a:extLst>
          </p:cNvPr>
          <p:cNvCxnSpPr>
            <a:cxnSpLocks/>
          </p:cNvCxnSpPr>
          <p:nvPr/>
        </p:nvCxnSpPr>
        <p:spPr>
          <a:xfrm>
            <a:off x="3273889" y="3278016"/>
            <a:ext cx="4467753" cy="0"/>
          </a:xfrm>
          <a:prstGeom prst="line">
            <a:avLst/>
          </a:prstGeom>
        </p:spPr>
        <p:style>
          <a:lnRef idx="2">
            <a:schemeClr val="accent1"/>
          </a:lnRef>
          <a:fillRef idx="0">
            <a:schemeClr val="accent1"/>
          </a:fillRef>
          <a:effectRef idx="1">
            <a:schemeClr val="accent1"/>
          </a:effectRef>
          <a:fontRef idx="minor">
            <a:schemeClr val="tx1"/>
          </a:fontRef>
        </p:style>
      </p:cxnSp>
      <p:sp>
        <p:nvSpPr>
          <p:cNvPr id="20" name="TextBox 19">
            <a:extLst>
              <a:ext uri="{FF2B5EF4-FFF2-40B4-BE49-F238E27FC236}">
                <a16:creationId xmlns:a16="http://schemas.microsoft.com/office/drawing/2014/main" id="{52DBAADF-A202-2906-F015-ADF34CA0DE23}"/>
              </a:ext>
            </a:extLst>
          </p:cNvPr>
          <p:cNvSpPr txBox="1"/>
          <p:nvPr/>
        </p:nvSpPr>
        <p:spPr>
          <a:xfrm>
            <a:off x="1116305" y="3344518"/>
            <a:ext cx="2306850" cy="369332"/>
          </a:xfrm>
          <a:prstGeom prst="rect">
            <a:avLst/>
          </a:prstGeom>
          <a:noFill/>
        </p:spPr>
        <p:txBody>
          <a:bodyPr wrap="none" rtlCol="0">
            <a:spAutoFit/>
          </a:bodyPr>
          <a:lstStyle/>
          <a:p>
            <a:pPr defTabSz="457200"/>
            <a:r>
              <a:rPr lang="en-US" dirty="0">
                <a:solidFill>
                  <a:srgbClr val="131313"/>
                </a:solidFill>
                <a:latin typeface="Cambria" panose="02040503050406030204" pitchFamily="18" charset="0"/>
              </a:rPr>
              <a:t>New Account Balance</a:t>
            </a:r>
          </a:p>
        </p:txBody>
      </p:sp>
      <p:sp>
        <p:nvSpPr>
          <p:cNvPr id="21" name="TextBox 20">
            <a:extLst>
              <a:ext uri="{FF2B5EF4-FFF2-40B4-BE49-F238E27FC236}">
                <a16:creationId xmlns:a16="http://schemas.microsoft.com/office/drawing/2014/main" id="{9833B635-0FFB-4514-D6F0-26C675CC94CD}"/>
              </a:ext>
            </a:extLst>
          </p:cNvPr>
          <p:cNvSpPr txBox="1"/>
          <p:nvPr/>
        </p:nvSpPr>
        <p:spPr>
          <a:xfrm>
            <a:off x="4203042" y="3344518"/>
            <a:ext cx="990977" cy="369332"/>
          </a:xfrm>
          <a:prstGeom prst="rect">
            <a:avLst/>
          </a:prstGeom>
          <a:noFill/>
        </p:spPr>
        <p:txBody>
          <a:bodyPr wrap="none" rtlCol="0">
            <a:spAutoFit/>
          </a:bodyPr>
          <a:lstStyle/>
          <a:p>
            <a:pPr defTabSz="457200"/>
            <a:r>
              <a:rPr lang="en-US" dirty="0">
                <a:solidFill>
                  <a:srgbClr val="131313"/>
                </a:solidFill>
                <a:latin typeface="Cambria" panose="02040503050406030204" pitchFamily="18" charset="0"/>
              </a:rPr>
              <a:t>$70,000</a:t>
            </a:r>
          </a:p>
        </p:txBody>
      </p:sp>
      <p:sp>
        <p:nvSpPr>
          <p:cNvPr id="22" name="TextBox 21">
            <a:extLst>
              <a:ext uri="{FF2B5EF4-FFF2-40B4-BE49-F238E27FC236}">
                <a16:creationId xmlns:a16="http://schemas.microsoft.com/office/drawing/2014/main" id="{86938E6C-D46D-59ED-7BD9-3CE374EDCE20}"/>
              </a:ext>
            </a:extLst>
          </p:cNvPr>
          <p:cNvSpPr txBox="1"/>
          <p:nvPr/>
        </p:nvSpPr>
        <p:spPr>
          <a:xfrm>
            <a:off x="6353890" y="3344518"/>
            <a:ext cx="1119217" cy="369332"/>
          </a:xfrm>
          <a:prstGeom prst="rect">
            <a:avLst/>
          </a:prstGeom>
          <a:noFill/>
        </p:spPr>
        <p:txBody>
          <a:bodyPr wrap="none" rtlCol="0">
            <a:spAutoFit/>
          </a:bodyPr>
          <a:lstStyle/>
          <a:p>
            <a:pPr defTabSz="457200"/>
            <a:r>
              <a:rPr lang="en-US" dirty="0">
                <a:solidFill>
                  <a:srgbClr val="131313"/>
                </a:solidFill>
                <a:latin typeface="Cambria" panose="02040503050406030204" pitchFamily="18" charset="0"/>
              </a:rPr>
              <a:t>$100,000</a:t>
            </a:r>
          </a:p>
        </p:txBody>
      </p:sp>
      <p:sp>
        <p:nvSpPr>
          <p:cNvPr id="24" name="TextBox 23">
            <a:extLst>
              <a:ext uri="{FF2B5EF4-FFF2-40B4-BE49-F238E27FC236}">
                <a16:creationId xmlns:a16="http://schemas.microsoft.com/office/drawing/2014/main" id="{F289D89D-029D-D0B1-7547-350645FBA958}"/>
              </a:ext>
            </a:extLst>
          </p:cNvPr>
          <p:cNvSpPr txBox="1"/>
          <p:nvPr/>
        </p:nvSpPr>
        <p:spPr>
          <a:xfrm>
            <a:off x="1186326" y="3780351"/>
            <a:ext cx="2255426" cy="369332"/>
          </a:xfrm>
          <a:prstGeom prst="rect">
            <a:avLst/>
          </a:prstGeom>
          <a:noFill/>
        </p:spPr>
        <p:txBody>
          <a:bodyPr wrap="none" rtlCol="0">
            <a:spAutoFit/>
          </a:bodyPr>
          <a:lstStyle/>
          <a:p>
            <a:pPr defTabSz="457200"/>
            <a:r>
              <a:rPr lang="en-US" dirty="0">
                <a:solidFill>
                  <a:srgbClr val="131313"/>
                </a:solidFill>
                <a:latin typeface="Cambria" panose="02040503050406030204" pitchFamily="18" charset="0"/>
              </a:rPr>
              <a:t>Market Goes Up 30%</a:t>
            </a:r>
          </a:p>
        </p:txBody>
      </p:sp>
      <p:sp>
        <p:nvSpPr>
          <p:cNvPr id="25" name="TextBox 24">
            <a:extLst>
              <a:ext uri="{FF2B5EF4-FFF2-40B4-BE49-F238E27FC236}">
                <a16:creationId xmlns:a16="http://schemas.microsoft.com/office/drawing/2014/main" id="{90E153EF-4BC8-0170-152B-96FD370B6D14}"/>
              </a:ext>
            </a:extLst>
          </p:cNvPr>
          <p:cNvSpPr txBox="1"/>
          <p:nvPr/>
        </p:nvSpPr>
        <p:spPr>
          <a:xfrm>
            <a:off x="4203042" y="3789112"/>
            <a:ext cx="990977" cy="369332"/>
          </a:xfrm>
          <a:prstGeom prst="rect">
            <a:avLst/>
          </a:prstGeom>
          <a:noFill/>
        </p:spPr>
        <p:txBody>
          <a:bodyPr wrap="none" rtlCol="0">
            <a:spAutoFit/>
          </a:bodyPr>
          <a:lstStyle/>
          <a:p>
            <a:pPr defTabSz="457200"/>
            <a:r>
              <a:rPr lang="en-US" dirty="0">
                <a:solidFill>
                  <a:srgbClr val="131313"/>
                </a:solidFill>
                <a:latin typeface="Cambria" panose="02040503050406030204" pitchFamily="18" charset="0"/>
              </a:rPr>
              <a:t>$21,000</a:t>
            </a:r>
          </a:p>
        </p:txBody>
      </p:sp>
      <p:cxnSp>
        <p:nvCxnSpPr>
          <p:cNvPr id="26" name="Straight Connector 25">
            <a:extLst>
              <a:ext uri="{FF2B5EF4-FFF2-40B4-BE49-F238E27FC236}">
                <a16:creationId xmlns:a16="http://schemas.microsoft.com/office/drawing/2014/main" id="{07612CBD-268F-D7FF-9ABE-B8377711DCF2}"/>
              </a:ext>
            </a:extLst>
          </p:cNvPr>
          <p:cNvCxnSpPr>
            <a:cxnSpLocks/>
          </p:cNvCxnSpPr>
          <p:nvPr/>
        </p:nvCxnSpPr>
        <p:spPr>
          <a:xfrm>
            <a:off x="3273889" y="4163669"/>
            <a:ext cx="4467753" cy="0"/>
          </a:xfrm>
          <a:prstGeom prst="line">
            <a:avLst/>
          </a:prstGeom>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2E5ECA40-8642-EE98-40E9-04F62215D310}"/>
              </a:ext>
            </a:extLst>
          </p:cNvPr>
          <p:cNvSpPr txBox="1"/>
          <p:nvPr/>
        </p:nvSpPr>
        <p:spPr>
          <a:xfrm>
            <a:off x="1116304" y="4282685"/>
            <a:ext cx="2306850" cy="369332"/>
          </a:xfrm>
          <a:prstGeom prst="rect">
            <a:avLst/>
          </a:prstGeom>
          <a:noFill/>
        </p:spPr>
        <p:txBody>
          <a:bodyPr wrap="none" rtlCol="0">
            <a:spAutoFit/>
          </a:bodyPr>
          <a:lstStyle/>
          <a:p>
            <a:pPr defTabSz="457200"/>
            <a:r>
              <a:rPr lang="en-US" dirty="0">
                <a:solidFill>
                  <a:srgbClr val="131313"/>
                </a:solidFill>
                <a:latin typeface="Cambria" panose="02040503050406030204" pitchFamily="18" charset="0"/>
              </a:rPr>
              <a:t>New Account Balance</a:t>
            </a:r>
          </a:p>
        </p:txBody>
      </p:sp>
      <p:sp>
        <p:nvSpPr>
          <p:cNvPr id="28" name="TextBox 27">
            <a:extLst>
              <a:ext uri="{FF2B5EF4-FFF2-40B4-BE49-F238E27FC236}">
                <a16:creationId xmlns:a16="http://schemas.microsoft.com/office/drawing/2014/main" id="{38652691-414A-53A9-C872-43AF8CFA87B7}"/>
              </a:ext>
            </a:extLst>
          </p:cNvPr>
          <p:cNvSpPr txBox="1"/>
          <p:nvPr/>
        </p:nvSpPr>
        <p:spPr>
          <a:xfrm>
            <a:off x="4196855" y="4247340"/>
            <a:ext cx="990977" cy="369332"/>
          </a:xfrm>
          <a:prstGeom prst="rect">
            <a:avLst/>
          </a:prstGeom>
          <a:noFill/>
        </p:spPr>
        <p:txBody>
          <a:bodyPr wrap="none" rtlCol="0">
            <a:spAutoFit/>
          </a:bodyPr>
          <a:lstStyle/>
          <a:p>
            <a:pPr defTabSz="457200"/>
            <a:r>
              <a:rPr lang="en-US" dirty="0">
                <a:solidFill>
                  <a:srgbClr val="131313"/>
                </a:solidFill>
                <a:latin typeface="Cambria" panose="02040503050406030204" pitchFamily="18" charset="0"/>
              </a:rPr>
              <a:t>$91,000</a:t>
            </a:r>
          </a:p>
        </p:txBody>
      </p:sp>
      <p:sp>
        <p:nvSpPr>
          <p:cNvPr id="29" name="TextBox 28">
            <a:extLst>
              <a:ext uri="{FF2B5EF4-FFF2-40B4-BE49-F238E27FC236}">
                <a16:creationId xmlns:a16="http://schemas.microsoft.com/office/drawing/2014/main" id="{4C11A22A-848E-4AC0-BD26-E0E356E849E9}"/>
              </a:ext>
            </a:extLst>
          </p:cNvPr>
          <p:cNvSpPr txBox="1"/>
          <p:nvPr/>
        </p:nvSpPr>
        <p:spPr>
          <a:xfrm>
            <a:off x="6471679" y="3799563"/>
            <a:ext cx="990977" cy="369332"/>
          </a:xfrm>
          <a:prstGeom prst="rect">
            <a:avLst/>
          </a:prstGeom>
          <a:noFill/>
        </p:spPr>
        <p:txBody>
          <a:bodyPr wrap="none" rtlCol="0">
            <a:spAutoFit/>
          </a:bodyPr>
          <a:lstStyle/>
          <a:p>
            <a:pPr defTabSz="457200"/>
            <a:r>
              <a:rPr lang="en-US" dirty="0">
                <a:solidFill>
                  <a:srgbClr val="131313"/>
                </a:solidFill>
                <a:latin typeface="Cambria" panose="02040503050406030204" pitchFamily="18" charset="0"/>
              </a:rPr>
              <a:t>$15,000</a:t>
            </a:r>
          </a:p>
        </p:txBody>
      </p:sp>
      <p:sp>
        <p:nvSpPr>
          <p:cNvPr id="30" name="TextBox 29">
            <a:extLst>
              <a:ext uri="{FF2B5EF4-FFF2-40B4-BE49-F238E27FC236}">
                <a16:creationId xmlns:a16="http://schemas.microsoft.com/office/drawing/2014/main" id="{B947D3B8-79FF-483A-FC1E-DD86C62161FA}"/>
              </a:ext>
            </a:extLst>
          </p:cNvPr>
          <p:cNvSpPr txBox="1"/>
          <p:nvPr/>
        </p:nvSpPr>
        <p:spPr>
          <a:xfrm>
            <a:off x="6353890" y="4321109"/>
            <a:ext cx="1119217" cy="369332"/>
          </a:xfrm>
          <a:prstGeom prst="rect">
            <a:avLst/>
          </a:prstGeom>
          <a:noFill/>
        </p:spPr>
        <p:txBody>
          <a:bodyPr wrap="none" rtlCol="0">
            <a:spAutoFit/>
          </a:bodyPr>
          <a:lstStyle/>
          <a:p>
            <a:pPr defTabSz="457200"/>
            <a:r>
              <a:rPr lang="en-US" dirty="0">
                <a:solidFill>
                  <a:srgbClr val="131313"/>
                </a:solidFill>
                <a:latin typeface="Cambria" panose="02040503050406030204" pitchFamily="18" charset="0"/>
              </a:rPr>
              <a:t>$115,000</a:t>
            </a:r>
          </a:p>
        </p:txBody>
      </p:sp>
      <p:sp>
        <p:nvSpPr>
          <p:cNvPr id="31" name="TextBox 30">
            <a:extLst>
              <a:ext uri="{FF2B5EF4-FFF2-40B4-BE49-F238E27FC236}">
                <a16:creationId xmlns:a16="http://schemas.microsoft.com/office/drawing/2014/main" id="{55EBE67D-E9D6-1A35-18DB-F9E0DDAB26A8}"/>
              </a:ext>
            </a:extLst>
          </p:cNvPr>
          <p:cNvSpPr txBox="1"/>
          <p:nvPr/>
        </p:nvSpPr>
        <p:spPr>
          <a:xfrm>
            <a:off x="1752237" y="4957882"/>
            <a:ext cx="4467747" cy="523220"/>
          </a:xfrm>
          <a:prstGeom prst="rect">
            <a:avLst/>
          </a:prstGeom>
          <a:noFill/>
        </p:spPr>
        <p:txBody>
          <a:bodyPr wrap="square" rtlCol="0">
            <a:spAutoFit/>
          </a:bodyPr>
          <a:lstStyle/>
          <a:p>
            <a:pPr defTabSz="457200"/>
            <a:r>
              <a:rPr lang="en-US" sz="1400" i="1" dirty="0">
                <a:solidFill>
                  <a:srgbClr val="131313"/>
                </a:solidFill>
                <a:latin typeface="Cambria" panose="02040503050406030204" pitchFamily="18" charset="0"/>
              </a:rPr>
              <a:t>Let’s assume your indexed annuity has a 50% participation rate (50% of 30% = 15%)</a:t>
            </a:r>
          </a:p>
        </p:txBody>
      </p:sp>
      <p:cxnSp>
        <p:nvCxnSpPr>
          <p:cNvPr id="33" name="Straight Arrow Connector 32">
            <a:extLst>
              <a:ext uri="{FF2B5EF4-FFF2-40B4-BE49-F238E27FC236}">
                <a16:creationId xmlns:a16="http://schemas.microsoft.com/office/drawing/2014/main" id="{112C74EF-6F96-C651-D880-FCE120A79810}"/>
              </a:ext>
            </a:extLst>
          </p:cNvPr>
          <p:cNvCxnSpPr>
            <a:endCxn id="29" idx="1"/>
          </p:cNvCxnSpPr>
          <p:nvPr/>
        </p:nvCxnSpPr>
        <p:spPr>
          <a:xfrm flipV="1">
            <a:off x="5507764" y="3984229"/>
            <a:ext cx="963914" cy="107438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21879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0"/>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4"/>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1"/>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33"/>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9"/>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xit" presetSubtype="0" fill="hold" nodeType="clickEffect">
                                  <p:stCondLst>
                                    <p:cond delay="0"/>
                                  </p:stCondLst>
                                  <p:childTnLst>
                                    <p:set>
                                      <p:cBhvr>
                                        <p:cTn id="58" dur="1" fill="hold">
                                          <p:stCondLst>
                                            <p:cond delay="0"/>
                                          </p:stCondLst>
                                        </p:cTn>
                                        <p:tgtEl>
                                          <p:spTgt spid="33"/>
                                        </p:tgtEl>
                                        <p:attrNameLst>
                                          <p:attrName>style.visibility</p:attrName>
                                        </p:attrNameLst>
                                      </p:cBhvr>
                                      <p:to>
                                        <p:strVal val="hidden"/>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7"/>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28"/>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5" grpId="0"/>
      <p:bldP spid="16" grpId="0"/>
      <p:bldP spid="17" grpId="0"/>
      <p:bldP spid="18" grpId="0"/>
      <p:bldP spid="20" grpId="0"/>
      <p:bldP spid="21" grpId="0"/>
      <p:bldP spid="22" grpId="0"/>
      <p:bldP spid="24" grpId="0"/>
      <p:bldP spid="25" grpId="0"/>
      <p:bldP spid="27" grpId="0"/>
      <p:bldP spid="28" grpId="0"/>
      <p:bldP spid="29" grpId="0"/>
      <p:bldP spid="30" grpId="0"/>
      <p:bldP spid="31" grpId="0"/>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27955" y="675284"/>
            <a:ext cx="6858000" cy="798293"/>
          </a:xfrm>
        </p:spPr>
        <p:txBody>
          <a:bodyPr>
            <a:noAutofit/>
          </a:bodyPr>
          <a:lstStyle/>
          <a:p>
            <a:pPr algn="l"/>
            <a:r>
              <a:rPr lang="en-US" dirty="0">
                <a:solidFill>
                  <a:srgbClr val="196BAC"/>
                </a:solidFill>
              </a:rPr>
              <a:t>The Real Value of Downside Protection</a:t>
            </a:r>
          </a:p>
        </p:txBody>
      </p:sp>
      <p:sp>
        <p:nvSpPr>
          <p:cNvPr id="4" name="TextBox 3">
            <a:extLst>
              <a:ext uri="{FF2B5EF4-FFF2-40B4-BE49-F238E27FC236}">
                <a16:creationId xmlns:a16="http://schemas.microsoft.com/office/drawing/2014/main" id="{01466BD8-A7FF-B99A-66B9-2433F5C85254}"/>
              </a:ext>
            </a:extLst>
          </p:cNvPr>
          <p:cNvSpPr txBox="1"/>
          <p:nvPr/>
        </p:nvSpPr>
        <p:spPr>
          <a:xfrm>
            <a:off x="4410324" y="2026680"/>
            <a:ext cx="2717732" cy="369332"/>
          </a:xfrm>
          <a:prstGeom prst="rect">
            <a:avLst/>
          </a:prstGeom>
          <a:solidFill>
            <a:srgbClr val="00A651"/>
          </a:solidFill>
        </p:spPr>
        <p:txBody>
          <a:bodyPr wrap="none" rtlCol="0">
            <a:spAutoFit/>
          </a:bodyPr>
          <a:lstStyle/>
          <a:p>
            <a:r>
              <a:rPr lang="en-US" dirty="0">
                <a:solidFill>
                  <a:schemeClr val="bg1"/>
                </a:solidFill>
                <a:latin typeface="Cambria" panose="02040503050406030204" pitchFamily="18" charset="0"/>
              </a:rPr>
              <a:t>Public Market Investment</a:t>
            </a:r>
          </a:p>
        </p:txBody>
      </p:sp>
      <p:sp>
        <p:nvSpPr>
          <p:cNvPr id="5" name="TextBox 4">
            <a:extLst>
              <a:ext uri="{FF2B5EF4-FFF2-40B4-BE49-F238E27FC236}">
                <a16:creationId xmlns:a16="http://schemas.microsoft.com/office/drawing/2014/main" id="{B5379858-C668-74A4-8CB7-00A0BAAF1078}"/>
              </a:ext>
            </a:extLst>
          </p:cNvPr>
          <p:cNvSpPr txBox="1"/>
          <p:nvPr/>
        </p:nvSpPr>
        <p:spPr>
          <a:xfrm>
            <a:off x="7164083" y="2026680"/>
            <a:ext cx="1813573" cy="369332"/>
          </a:xfrm>
          <a:prstGeom prst="rect">
            <a:avLst/>
          </a:prstGeom>
          <a:solidFill>
            <a:srgbClr val="00A651"/>
          </a:solidFill>
        </p:spPr>
        <p:txBody>
          <a:bodyPr wrap="none" rtlCol="0">
            <a:spAutoFit/>
          </a:bodyPr>
          <a:lstStyle/>
          <a:p>
            <a:r>
              <a:rPr lang="en-US" dirty="0">
                <a:solidFill>
                  <a:schemeClr val="bg1"/>
                </a:solidFill>
                <a:latin typeface="Cambria" panose="02040503050406030204" pitchFamily="18" charset="0"/>
              </a:rPr>
              <a:t>Indexed Annuity</a:t>
            </a:r>
          </a:p>
        </p:txBody>
      </p:sp>
      <p:cxnSp>
        <p:nvCxnSpPr>
          <p:cNvPr id="7" name="Straight Connector 6">
            <a:extLst>
              <a:ext uri="{FF2B5EF4-FFF2-40B4-BE49-F238E27FC236}">
                <a16:creationId xmlns:a16="http://schemas.microsoft.com/office/drawing/2014/main" id="{0829EE4B-8BC8-77C1-CF5F-5110443634B8}"/>
              </a:ext>
            </a:extLst>
          </p:cNvPr>
          <p:cNvCxnSpPr/>
          <p:nvPr/>
        </p:nvCxnSpPr>
        <p:spPr>
          <a:xfrm>
            <a:off x="7080075" y="2211347"/>
            <a:ext cx="0" cy="3227235"/>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C4C3CB7E-3AD4-0B27-96B1-3345CA52AD38}"/>
              </a:ext>
            </a:extLst>
          </p:cNvPr>
          <p:cNvCxnSpPr>
            <a:cxnSpLocks/>
          </p:cNvCxnSpPr>
          <p:nvPr/>
        </p:nvCxnSpPr>
        <p:spPr>
          <a:xfrm>
            <a:off x="4410325" y="2396012"/>
            <a:ext cx="4467753" cy="0"/>
          </a:xfrm>
          <a:prstGeom prst="line">
            <a:avLst/>
          </a:prstGeom>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D53A49AA-04B0-0931-27CE-D2921058A249}"/>
              </a:ext>
            </a:extLst>
          </p:cNvPr>
          <p:cNvSpPr txBox="1"/>
          <p:nvPr/>
        </p:nvSpPr>
        <p:spPr>
          <a:xfrm>
            <a:off x="2917120" y="2582864"/>
            <a:ext cx="1590500" cy="369332"/>
          </a:xfrm>
          <a:prstGeom prst="rect">
            <a:avLst/>
          </a:prstGeom>
          <a:noFill/>
        </p:spPr>
        <p:txBody>
          <a:bodyPr wrap="none" rtlCol="0">
            <a:spAutoFit/>
          </a:bodyPr>
          <a:lstStyle/>
          <a:p>
            <a:r>
              <a:rPr lang="en-US" dirty="0">
                <a:latin typeface="Cambria" panose="02040503050406030204" pitchFamily="18" charset="0"/>
              </a:rPr>
              <a:t>Initial Balance</a:t>
            </a:r>
          </a:p>
        </p:txBody>
      </p:sp>
      <p:sp>
        <p:nvSpPr>
          <p:cNvPr id="12" name="TextBox 11">
            <a:extLst>
              <a:ext uri="{FF2B5EF4-FFF2-40B4-BE49-F238E27FC236}">
                <a16:creationId xmlns:a16="http://schemas.microsoft.com/office/drawing/2014/main" id="{9E52F576-EFBF-F1B6-AE46-7A52CCCA9817}"/>
              </a:ext>
            </a:extLst>
          </p:cNvPr>
          <p:cNvSpPr txBox="1"/>
          <p:nvPr/>
        </p:nvSpPr>
        <p:spPr>
          <a:xfrm>
            <a:off x="5256534" y="2564752"/>
            <a:ext cx="1119217" cy="369332"/>
          </a:xfrm>
          <a:prstGeom prst="rect">
            <a:avLst/>
          </a:prstGeom>
          <a:noFill/>
        </p:spPr>
        <p:txBody>
          <a:bodyPr wrap="none" rtlCol="0">
            <a:spAutoFit/>
          </a:bodyPr>
          <a:lstStyle/>
          <a:p>
            <a:r>
              <a:rPr lang="en-US" dirty="0">
                <a:latin typeface="Cambria" panose="02040503050406030204" pitchFamily="18" charset="0"/>
              </a:rPr>
              <a:t>$100,000</a:t>
            </a:r>
          </a:p>
        </p:txBody>
      </p:sp>
      <p:sp>
        <p:nvSpPr>
          <p:cNvPr id="15" name="TextBox 14">
            <a:extLst>
              <a:ext uri="{FF2B5EF4-FFF2-40B4-BE49-F238E27FC236}">
                <a16:creationId xmlns:a16="http://schemas.microsoft.com/office/drawing/2014/main" id="{3228527E-094C-A45C-2BAC-C7BFA67FEB93}"/>
              </a:ext>
            </a:extLst>
          </p:cNvPr>
          <p:cNvSpPr txBox="1"/>
          <p:nvPr/>
        </p:nvSpPr>
        <p:spPr>
          <a:xfrm>
            <a:off x="2556028" y="2934084"/>
            <a:ext cx="2046842" cy="369332"/>
          </a:xfrm>
          <a:prstGeom prst="rect">
            <a:avLst/>
          </a:prstGeom>
          <a:noFill/>
        </p:spPr>
        <p:txBody>
          <a:bodyPr wrap="none" rtlCol="0">
            <a:spAutoFit/>
          </a:bodyPr>
          <a:lstStyle/>
          <a:p>
            <a:r>
              <a:rPr lang="en-US" dirty="0">
                <a:latin typeface="Cambria" panose="02040503050406030204" pitchFamily="18" charset="0"/>
              </a:rPr>
              <a:t>Market Drops 30%</a:t>
            </a:r>
          </a:p>
        </p:txBody>
      </p:sp>
      <p:sp>
        <p:nvSpPr>
          <p:cNvPr id="16" name="TextBox 15">
            <a:extLst>
              <a:ext uri="{FF2B5EF4-FFF2-40B4-BE49-F238E27FC236}">
                <a16:creationId xmlns:a16="http://schemas.microsoft.com/office/drawing/2014/main" id="{83C933B1-24B4-0B65-3767-F78DD49A300A}"/>
              </a:ext>
            </a:extLst>
          </p:cNvPr>
          <p:cNvSpPr txBox="1"/>
          <p:nvPr/>
        </p:nvSpPr>
        <p:spPr>
          <a:xfrm>
            <a:off x="7490325" y="2571073"/>
            <a:ext cx="1119217" cy="369332"/>
          </a:xfrm>
          <a:prstGeom prst="rect">
            <a:avLst/>
          </a:prstGeom>
          <a:noFill/>
        </p:spPr>
        <p:txBody>
          <a:bodyPr wrap="none" rtlCol="0">
            <a:spAutoFit/>
          </a:bodyPr>
          <a:lstStyle/>
          <a:p>
            <a:r>
              <a:rPr lang="en-US" dirty="0">
                <a:latin typeface="Cambria" panose="02040503050406030204" pitchFamily="18" charset="0"/>
              </a:rPr>
              <a:t>$100,000</a:t>
            </a:r>
          </a:p>
        </p:txBody>
      </p:sp>
      <p:sp>
        <p:nvSpPr>
          <p:cNvPr id="17" name="TextBox 16">
            <a:extLst>
              <a:ext uri="{FF2B5EF4-FFF2-40B4-BE49-F238E27FC236}">
                <a16:creationId xmlns:a16="http://schemas.microsoft.com/office/drawing/2014/main" id="{804F5CF3-0F32-3211-725F-5E363D747ED7}"/>
              </a:ext>
            </a:extLst>
          </p:cNvPr>
          <p:cNvSpPr txBox="1"/>
          <p:nvPr/>
        </p:nvSpPr>
        <p:spPr>
          <a:xfrm>
            <a:off x="5256534" y="2934084"/>
            <a:ext cx="1067921" cy="369332"/>
          </a:xfrm>
          <a:prstGeom prst="rect">
            <a:avLst/>
          </a:prstGeom>
          <a:noFill/>
        </p:spPr>
        <p:txBody>
          <a:bodyPr wrap="none" rtlCol="0">
            <a:spAutoFit/>
          </a:bodyPr>
          <a:lstStyle/>
          <a:p>
            <a:r>
              <a:rPr lang="en-US" dirty="0">
                <a:latin typeface="Cambria" panose="02040503050406030204" pitchFamily="18" charset="0"/>
              </a:rPr>
              <a:t>-$30,000</a:t>
            </a:r>
          </a:p>
        </p:txBody>
      </p:sp>
      <p:sp>
        <p:nvSpPr>
          <p:cNvPr id="18" name="TextBox 17">
            <a:extLst>
              <a:ext uri="{FF2B5EF4-FFF2-40B4-BE49-F238E27FC236}">
                <a16:creationId xmlns:a16="http://schemas.microsoft.com/office/drawing/2014/main" id="{35FCF07B-036A-51A5-7E09-3CBC07C21781}"/>
              </a:ext>
            </a:extLst>
          </p:cNvPr>
          <p:cNvSpPr txBox="1"/>
          <p:nvPr/>
        </p:nvSpPr>
        <p:spPr>
          <a:xfrm>
            <a:off x="8133129" y="2934084"/>
            <a:ext cx="429926" cy="369332"/>
          </a:xfrm>
          <a:prstGeom prst="rect">
            <a:avLst/>
          </a:prstGeom>
          <a:noFill/>
        </p:spPr>
        <p:txBody>
          <a:bodyPr wrap="none" rtlCol="0">
            <a:spAutoFit/>
          </a:bodyPr>
          <a:lstStyle/>
          <a:p>
            <a:r>
              <a:rPr lang="en-US" dirty="0">
                <a:latin typeface="Cambria" panose="02040503050406030204" pitchFamily="18" charset="0"/>
              </a:rPr>
              <a:t>$0</a:t>
            </a:r>
          </a:p>
        </p:txBody>
      </p:sp>
      <p:cxnSp>
        <p:nvCxnSpPr>
          <p:cNvPr id="19" name="Straight Connector 18">
            <a:extLst>
              <a:ext uri="{FF2B5EF4-FFF2-40B4-BE49-F238E27FC236}">
                <a16:creationId xmlns:a16="http://schemas.microsoft.com/office/drawing/2014/main" id="{6BC168B1-CC56-63AE-6CA4-EC843AC9E408}"/>
              </a:ext>
            </a:extLst>
          </p:cNvPr>
          <p:cNvCxnSpPr>
            <a:cxnSpLocks/>
          </p:cNvCxnSpPr>
          <p:nvPr/>
        </p:nvCxnSpPr>
        <p:spPr>
          <a:xfrm>
            <a:off x="4410324" y="3303416"/>
            <a:ext cx="4467753" cy="0"/>
          </a:xfrm>
          <a:prstGeom prst="line">
            <a:avLst/>
          </a:prstGeom>
        </p:spPr>
        <p:style>
          <a:lnRef idx="2">
            <a:schemeClr val="accent1"/>
          </a:lnRef>
          <a:fillRef idx="0">
            <a:schemeClr val="accent1"/>
          </a:fillRef>
          <a:effectRef idx="1">
            <a:schemeClr val="accent1"/>
          </a:effectRef>
          <a:fontRef idx="minor">
            <a:schemeClr val="tx1"/>
          </a:fontRef>
        </p:style>
      </p:cxnSp>
      <p:sp>
        <p:nvSpPr>
          <p:cNvPr id="20" name="TextBox 19">
            <a:extLst>
              <a:ext uri="{FF2B5EF4-FFF2-40B4-BE49-F238E27FC236}">
                <a16:creationId xmlns:a16="http://schemas.microsoft.com/office/drawing/2014/main" id="{52DBAADF-A202-2906-F015-ADF34CA0DE23}"/>
              </a:ext>
            </a:extLst>
          </p:cNvPr>
          <p:cNvSpPr txBox="1"/>
          <p:nvPr/>
        </p:nvSpPr>
        <p:spPr>
          <a:xfrm>
            <a:off x="2252740" y="3369918"/>
            <a:ext cx="2306850" cy="369332"/>
          </a:xfrm>
          <a:prstGeom prst="rect">
            <a:avLst/>
          </a:prstGeom>
          <a:noFill/>
        </p:spPr>
        <p:txBody>
          <a:bodyPr wrap="none" rtlCol="0">
            <a:spAutoFit/>
          </a:bodyPr>
          <a:lstStyle/>
          <a:p>
            <a:r>
              <a:rPr lang="en-US" dirty="0">
                <a:latin typeface="Cambria" panose="02040503050406030204" pitchFamily="18" charset="0"/>
              </a:rPr>
              <a:t>New Account Balance</a:t>
            </a:r>
          </a:p>
        </p:txBody>
      </p:sp>
      <p:sp>
        <p:nvSpPr>
          <p:cNvPr id="21" name="TextBox 20">
            <a:extLst>
              <a:ext uri="{FF2B5EF4-FFF2-40B4-BE49-F238E27FC236}">
                <a16:creationId xmlns:a16="http://schemas.microsoft.com/office/drawing/2014/main" id="{9833B635-0FFB-4514-D6F0-26C675CC94CD}"/>
              </a:ext>
            </a:extLst>
          </p:cNvPr>
          <p:cNvSpPr txBox="1"/>
          <p:nvPr/>
        </p:nvSpPr>
        <p:spPr>
          <a:xfrm>
            <a:off x="5327066" y="3379523"/>
            <a:ext cx="990977" cy="369332"/>
          </a:xfrm>
          <a:prstGeom prst="rect">
            <a:avLst/>
          </a:prstGeom>
          <a:noFill/>
        </p:spPr>
        <p:txBody>
          <a:bodyPr wrap="none" rtlCol="0">
            <a:spAutoFit/>
          </a:bodyPr>
          <a:lstStyle/>
          <a:p>
            <a:r>
              <a:rPr lang="en-US" dirty="0">
                <a:latin typeface="Cambria" panose="02040503050406030204" pitchFamily="18" charset="0"/>
              </a:rPr>
              <a:t>$70,000</a:t>
            </a:r>
          </a:p>
        </p:txBody>
      </p:sp>
      <p:sp>
        <p:nvSpPr>
          <p:cNvPr id="22" name="TextBox 21">
            <a:extLst>
              <a:ext uri="{FF2B5EF4-FFF2-40B4-BE49-F238E27FC236}">
                <a16:creationId xmlns:a16="http://schemas.microsoft.com/office/drawing/2014/main" id="{86938E6C-D46D-59ED-7BD9-3CE374EDCE20}"/>
              </a:ext>
            </a:extLst>
          </p:cNvPr>
          <p:cNvSpPr txBox="1"/>
          <p:nvPr/>
        </p:nvSpPr>
        <p:spPr>
          <a:xfrm>
            <a:off x="7490325" y="3369918"/>
            <a:ext cx="1119217" cy="369332"/>
          </a:xfrm>
          <a:prstGeom prst="rect">
            <a:avLst/>
          </a:prstGeom>
          <a:noFill/>
        </p:spPr>
        <p:txBody>
          <a:bodyPr wrap="none" rtlCol="0">
            <a:spAutoFit/>
          </a:bodyPr>
          <a:lstStyle/>
          <a:p>
            <a:r>
              <a:rPr lang="en-US" dirty="0">
                <a:latin typeface="Cambria" panose="02040503050406030204" pitchFamily="18" charset="0"/>
              </a:rPr>
              <a:t>$100,000</a:t>
            </a:r>
          </a:p>
        </p:txBody>
      </p:sp>
      <p:sp>
        <p:nvSpPr>
          <p:cNvPr id="23" name="TextBox 22">
            <a:extLst>
              <a:ext uri="{FF2B5EF4-FFF2-40B4-BE49-F238E27FC236}">
                <a16:creationId xmlns:a16="http://schemas.microsoft.com/office/drawing/2014/main" id="{5A6CCA4D-402F-C57C-C813-CBF9226580B7}"/>
              </a:ext>
            </a:extLst>
          </p:cNvPr>
          <p:cNvSpPr txBox="1"/>
          <p:nvPr/>
        </p:nvSpPr>
        <p:spPr>
          <a:xfrm>
            <a:off x="68048" y="2288117"/>
            <a:ext cx="2026173" cy="3093154"/>
          </a:xfrm>
          <a:prstGeom prst="rect">
            <a:avLst/>
          </a:prstGeom>
          <a:solidFill>
            <a:srgbClr val="196BAC"/>
          </a:solidFill>
          <a:effectLst>
            <a:outerShdw blurRad="50800" dist="38100" dir="8100000" algn="tr" rotWithShape="0">
              <a:prstClr val="black">
                <a:alpha val="40000"/>
              </a:prstClr>
            </a:outerShdw>
            <a:softEdge rad="54595"/>
          </a:effectLst>
        </p:spPr>
        <p:txBody>
          <a:bodyPr wrap="square" rtlCol="0">
            <a:spAutoFit/>
          </a:bodyPr>
          <a:lstStyle/>
          <a:p>
            <a:r>
              <a:rPr lang="en-US" dirty="0">
                <a:solidFill>
                  <a:schemeClr val="bg1"/>
                </a:solidFill>
                <a:latin typeface="Cambria" panose="02040503050406030204" pitchFamily="18" charset="0"/>
              </a:rPr>
              <a:t>What Does it take to get your money back? </a:t>
            </a:r>
          </a:p>
          <a:p>
            <a:pPr marL="285750" indent="-285750">
              <a:buClr>
                <a:schemeClr val="bg1"/>
              </a:buClr>
              <a:buFont typeface="Arial" panose="020B0604020202020204" pitchFamily="34" charset="0"/>
              <a:buChar char="•"/>
            </a:pPr>
            <a:r>
              <a:rPr lang="en-US" dirty="0">
                <a:solidFill>
                  <a:schemeClr val="bg1"/>
                </a:solidFill>
                <a:latin typeface="Cambria" panose="02040503050406030204" pitchFamily="18" charset="0"/>
              </a:rPr>
              <a:t>43% to get back to $100,000 balance</a:t>
            </a:r>
          </a:p>
          <a:p>
            <a:pPr>
              <a:buClr>
                <a:schemeClr val="bg1"/>
              </a:buClr>
            </a:pPr>
            <a:endParaRPr lang="en-US" dirty="0">
              <a:solidFill>
                <a:schemeClr val="bg1"/>
              </a:solidFill>
              <a:latin typeface="Cambria" panose="02040503050406030204" pitchFamily="18" charset="0"/>
            </a:endParaRPr>
          </a:p>
          <a:p>
            <a:pPr marL="285750" indent="-285750">
              <a:buClr>
                <a:schemeClr val="bg1"/>
              </a:buClr>
              <a:buFont typeface="Arial" panose="020B0604020202020204" pitchFamily="34" charset="0"/>
              <a:buChar char="•"/>
            </a:pPr>
            <a:r>
              <a:rPr lang="en-US" sz="1100" i="1" dirty="0">
                <a:solidFill>
                  <a:schemeClr val="bg1"/>
                </a:solidFill>
                <a:latin typeface="Cambria" panose="02040503050406030204" pitchFamily="18" charset="0"/>
              </a:rPr>
              <a:t>(if you include fees it takes 46-47% to get back to $100,000)</a:t>
            </a:r>
          </a:p>
          <a:p>
            <a:pPr marL="285750" indent="-285750">
              <a:buClr>
                <a:srgbClr val="00A651"/>
              </a:buClr>
              <a:buFont typeface="Arial" panose="020B0604020202020204" pitchFamily="34" charset="0"/>
              <a:buChar char="•"/>
            </a:pPr>
            <a:endParaRPr lang="en-US" dirty="0">
              <a:solidFill>
                <a:schemeClr val="bg1"/>
              </a:solidFill>
              <a:latin typeface="Cambria" panose="02040503050406030204" pitchFamily="18" charset="0"/>
            </a:endParaRPr>
          </a:p>
        </p:txBody>
      </p:sp>
      <p:sp>
        <p:nvSpPr>
          <p:cNvPr id="24" name="TextBox 23">
            <a:extLst>
              <a:ext uri="{FF2B5EF4-FFF2-40B4-BE49-F238E27FC236}">
                <a16:creationId xmlns:a16="http://schemas.microsoft.com/office/drawing/2014/main" id="{F289D89D-029D-D0B1-7547-350645FBA958}"/>
              </a:ext>
            </a:extLst>
          </p:cNvPr>
          <p:cNvSpPr txBox="1"/>
          <p:nvPr/>
        </p:nvSpPr>
        <p:spPr>
          <a:xfrm>
            <a:off x="2322761" y="3805751"/>
            <a:ext cx="2255426" cy="369332"/>
          </a:xfrm>
          <a:prstGeom prst="rect">
            <a:avLst/>
          </a:prstGeom>
          <a:noFill/>
        </p:spPr>
        <p:txBody>
          <a:bodyPr wrap="none" rtlCol="0">
            <a:spAutoFit/>
          </a:bodyPr>
          <a:lstStyle/>
          <a:p>
            <a:r>
              <a:rPr lang="en-US" dirty="0">
                <a:latin typeface="Cambria" panose="02040503050406030204" pitchFamily="18" charset="0"/>
              </a:rPr>
              <a:t>Market Goes Up 43%</a:t>
            </a:r>
          </a:p>
        </p:txBody>
      </p:sp>
      <p:sp>
        <p:nvSpPr>
          <p:cNvPr id="25" name="TextBox 24">
            <a:extLst>
              <a:ext uri="{FF2B5EF4-FFF2-40B4-BE49-F238E27FC236}">
                <a16:creationId xmlns:a16="http://schemas.microsoft.com/office/drawing/2014/main" id="{90E153EF-4BC8-0170-152B-96FD370B6D14}"/>
              </a:ext>
            </a:extLst>
          </p:cNvPr>
          <p:cNvSpPr txBox="1"/>
          <p:nvPr/>
        </p:nvSpPr>
        <p:spPr>
          <a:xfrm>
            <a:off x="5312687" y="3767024"/>
            <a:ext cx="990977" cy="369332"/>
          </a:xfrm>
          <a:prstGeom prst="rect">
            <a:avLst/>
          </a:prstGeom>
          <a:noFill/>
        </p:spPr>
        <p:txBody>
          <a:bodyPr wrap="none" rtlCol="0">
            <a:spAutoFit/>
          </a:bodyPr>
          <a:lstStyle/>
          <a:p>
            <a:r>
              <a:rPr lang="en-US" dirty="0">
                <a:latin typeface="Cambria" panose="02040503050406030204" pitchFamily="18" charset="0"/>
              </a:rPr>
              <a:t>$30,100</a:t>
            </a:r>
          </a:p>
        </p:txBody>
      </p:sp>
      <p:cxnSp>
        <p:nvCxnSpPr>
          <p:cNvPr id="26" name="Straight Connector 25">
            <a:extLst>
              <a:ext uri="{FF2B5EF4-FFF2-40B4-BE49-F238E27FC236}">
                <a16:creationId xmlns:a16="http://schemas.microsoft.com/office/drawing/2014/main" id="{07612CBD-268F-D7FF-9ABE-B8377711DCF2}"/>
              </a:ext>
            </a:extLst>
          </p:cNvPr>
          <p:cNvCxnSpPr>
            <a:cxnSpLocks/>
          </p:cNvCxnSpPr>
          <p:nvPr/>
        </p:nvCxnSpPr>
        <p:spPr>
          <a:xfrm>
            <a:off x="4410324" y="4189069"/>
            <a:ext cx="4467753" cy="0"/>
          </a:xfrm>
          <a:prstGeom prst="line">
            <a:avLst/>
          </a:prstGeom>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2E5ECA40-8642-EE98-40E9-04F62215D310}"/>
              </a:ext>
            </a:extLst>
          </p:cNvPr>
          <p:cNvSpPr txBox="1"/>
          <p:nvPr/>
        </p:nvSpPr>
        <p:spPr>
          <a:xfrm>
            <a:off x="2252739" y="4308085"/>
            <a:ext cx="2306850" cy="369332"/>
          </a:xfrm>
          <a:prstGeom prst="rect">
            <a:avLst/>
          </a:prstGeom>
          <a:noFill/>
        </p:spPr>
        <p:txBody>
          <a:bodyPr wrap="none" rtlCol="0">
            <a:spAutoFit/>
          </a:bodyPr>
          <a:lstStyle/>
          <a:p>
            <a:r>
              <a:rPr lang="en-US" dirty="0">
                <a:latin typeface="Cambria" panose="02040503050406030204" pitchFamily="18" charset="0"/>
              </a:rPr>
              <a:t>New Account Balance</a:t>
            </a:r>
          </a:p>
        </p:txBody>
      </p:sp>
      <p:sp>
        <p:nvSpPr>
          <p:cNvPr id="28" name="TextBox 27">
            <a:extLst>
              <a:ext uri="{FF2B5EF4-FFF2-40B4-BE49-F238E27FC236}">
                <a16:creationId xmlns:a16="http://schemas.microsoft.com/office/drawing/2014/main" id="{38652691-414A-53A9-C872-43AF8CFA87B7}"/>
              </a:ext>
            </a:extLst>
          </p:cNvPr>
          <p:cNvSpPr txBox="1"/>
          <p:nvPr/>
        </p:nvSpPr>
        <p:spPr>
          <a:xfrm>
            <a:off x="5217093" y="4308085"/>
            <a:ext cx="1119217" cy="369332"/>
          </a:xfrm>
          <a:prstGeom prst="rect">
            <a:avLst/>
          </a:prstGeom>
          <a:noFill/>
        </p:spPr>
        <p:txBody>
          <a:bodyPr wrap="none" rtlCol="0">
            <a:spAutoFit/>
          </a:bodyPr>
          <a:lstStyle/>
          <a:p>
            <a:r>
              <a:rPr lang="en-US" dirty="0">
                <a:latin typeface="Cambria" panose="02040503050406030204" pitchFamily="18" charset="0"/>
              </a:rPr>
              <a:t>$100,100</a:t>
            </a:r>
          </a:p>
        </p:txBody>
      </p:sp>
      <p:sp>
        <p:nvSpPr>
          <p:cNvPr id="29" name="TextBox 28">
            <a:extLst>
              <a:ext uri="{FF2B5EF4-FFF2-40B4-BE49-F238E27FC236}">
                <a16:creationId xmlns:a16="http://schemas.microsoft.com/office/drawing/2014/main" id="{4C11A22A-848E-4AC0-BD26-E0E356E849E9}"/>
              </a:ext>
            </a:extLst>
          </p:cNvPr>
          <p:cNvSpPr txBox="1"/>
          <p:nvPr/>
        </p:nvSpPr>
        <p:spPr>
          <a:xfrm>
            <a:off x="7608114" y="3824963"/>
            <a:ext cx="990977" cy="369332"/>
          </a:xfrm>
          <a:prstGeom prst="rect">
            <a:avLst/>
          </a:prstGeom>
          <a:noFill/>
        </p:spPr>
        <p:txBody>
          <a:bodyPr wrap="none" rtlCol="0">
            <a:spAutoFit/>
          </a:bodyPr>
          <a:lstStyle/>
          <a:p>
            <a:r>
              <a:rPr lang="en-US" dirty="0">
                <a:latin typeface="Cambria" panose="02040503050406030204" pitchFamily="18" charset="0"/>
              </a:rPr>
              <a:t>$21,500</a:t>
            </a:r>
          </a:p>
        </p:txBody>
      </p:sp>
      <p:sp>
        <p:nvSpPr>
          <p:cNvPr id="30" name="TextBox 29">
            <a:extLst>
              <a:ext uri="{FF2B5EF4-FFF2-40B4-BE49-F238E27FC236}">
                <a16:creationId xmlns:a16="http://schemas.microsoft.com/office/drawing/2014/main" id="{B947D3B8-79FF-483A-FC1E-DD86C62161FA}"/>
              </a:ext>
            </a:extLst>
          </p:cNvPr>
          <p:cNvSpPr txBox="1"/>
          <p:nvPr/>
        </p:nvSpPr>
        <p:spPr>
          <a:xfrm>
            <a:off x="7490325" y="4346509"/>
            <a:ext cx="1119217" cy="369332"/>
          </a:xfrm>
          <a:prstGeom prst="rect">
            <a:avLst/>
          </a:prstGeom>
          <a:noFill/>
        </p:spPr>
        <p:txBody>
          <a:bodyPr wrap="none" rtlCol="0">
            <a:spAutoFit/>
          </a:bodyPr>
          <a:lstStyle/>
          <a:p>
            <a:r>
              <a:rPr lang="en-US" dirty="0">
                <a:latin typeface="Cambria" panose="02040503050406030204" pitchFamily="18" charset="0"/>
              </a:rPr>
              <a:t>$121,500</a:t>
            </a:r>
          </a:p>
        </p:txBody>
      </p:sp>
      <p:sp>
        <p:nvSpPr>
          <p:cNvPr id="31" name="TextBox 30">
            <a:extLst>
              <a:ext uri="{FF2B5EF4-FFF2-40B4-BE49-F238E27FC236}">
                <a16:creationId xmlns:a16="http://schemas.microsoft.com/office/drawing/2014/main" id="{55EBE67D-E9D6-1A35-18DB-F9E0DDAB26A8}"/>
              </a:ext>
            </a:extLst>
          </p:cNvPr>
          <p:cNvSpPr txBox="1"/>
          <p:nvPr/>
        </p:nvSpPr>
        <p:spPr>
          <a:xfrm>
            <a:off x="2535104" y="5019858"/>
            <a:ext cx="4467747" cy="523220"/>
          </a:xfrm>
          <a:prstGeom prst="rect">
            <a:avLst/>
          </a:prstGeom>
          <a:noFill/>
        </p:spPr>
        <p:txBody>
          <a:bodyPr wrap="square" rtlCol="0">
            <a:spAutoFit/>
          </a:bodyPr>
          <a:lstStyle/>
          <a:p>
            <a:r>
              <a:rPr lang="en-US" sz="1400" i="1" dirty="0">
                <a:latin typeface="Cambria" panose="02040503050406030204" pitchFamily="18" charset="0"/>
              </a:rPr>
              <a:t>Again, let’s assume your indexed annuity has a 50% participation rate (50% of 43% = 21.5%)</a:t>
            </a:r>
          </a:p>
        </p:txBody>
      </p:sp>
      <p:cxnSp>
        <p:nvCxnSpPr>
          <p:cNvPr id="33" name="Straight Arrow Connector 32">
            <a:extLst>
              <a:ext uri="{FF2B5EF4-FFF2-40B4-BE49-F238E27FC236}">
                <a16:creationId xmlns:a16="http://schemas.microsoft.com/office/drawing/2014/main" id="{112C74EF-6F96-C651-D880-FCE120A79810}"/>
              </a:ext>
            </a:extLst>
          </p:cNvPr>
          <p:cNvCxnSpPr>
            <a:endCxn id="29" idx="1"/>
          </p:cNvCxnSpPr>
          <p:nvPr/>
        </p:nvCxnSpPr>
        <p:spPr>
          <a:xfrm flipV="1">
            <a:off x="6644199" y="4009629"/>
            <a:ext cx="963914" cy="107438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6760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3">
                                            <p:txEl>
                                              <p:pRg st="1" end="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3">
                                            <p:txEl>
                                              <p:pRg st="3" end="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1"/>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9"/>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28"/>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P spid="17" grpId="0"/>
      <p:bldP spid="18" grpId="0"/>
      <p:bldP spid="21" grpId="0"/>
      <p:bldP spid="22" grpId="0"/>
      <p:bldP spid="24" grpId="0"/>
      <p:bldP spid="25" grpId="0"/>
      <p:bldP spid="28" grpId="0"/>
      <p:bldP spid="29" grpId="0"/>
      <p:bldP spid="30" grpId="0"/>
      <p:bldP spid="31"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1153572"/>
            <a:ext cx="2971799" cy="4461163"/>
          </a:xfrm>
        </p:spPr>
        <p:txBody>
          <a:bodyPr>
            <a:normAutofit/>
          </a:bodyPr>
          <a:lstStyle/>
          <a:p>
            <a:r>
              <a:rPr lang="en-US" sz="3700" b="1" cap="all" dirty="0">
                <a:solidFill>
                  <a:srgbClr val="FF0000"/>
                </a:solidFill>
              </a:rPr>
              <a:t>STATISTICAL FACTS</a:t>
            </a:r>
          </a:p>
        </p:txBody>
      </p:sp>
      <p:sp>
        <p:nvSpPr>
          <p:cNvPr id="3" name="Content Placeholder 2"/>
          <p:cNvSpPr>
            <a:spLocks noGrp="1"/>
          </p:cNvSpPr>
          <p:nvPr>
            <p:ph idx="1"/>
          </p:nvPr>
        </p:nvSpPr>
        <p:spPr>
          <a:xfrm>
            <a:off x="3335481" y="152400"/>
            <a:ext cx="5179868" cy="6024563"/>
          </a:xfrm>
        </p:spPr>
        <p:txBody>
          <a:bodyPr anchor="ctr">
            <a:normAutofit fontScale="92500"/>
          </a:bodyPr>
          <a:lstStyle/>
          <a:p>
            <a:pPr>
              <a:lnSpc>
                <a:spcPct val="90000"/>
              </a:lnSpc>
            </a:pPr>
            <a:r>
              <a:rPr lang="en-US" sz="2400" dirty="0"/>
              <a:t>2023 COLA for SS = </a:t>
            </a:r>
            <a:r>
              <a:rPr lang="en-US" sz="2400" b="1" dirty="0"/>
              <a:t>8.7%</a:t>
            </a:r>
            <a:r>
              <a:rPr lang="en-US" sz="2400" dirty="0"/>
              <a:t> </a:t>
            </a:r>
          </a:p>
          <a:p>
            <a:pPr>
              <a:lnSpc>
                <a:spcPct val="90000"/>
              </a:lnSpc>
            </a:pPr>
            <a:r>
              <a:rPr lang="en-US" sz="2400" dirty="0"/>
              <a:t>New Tax Code is coming – </a:t>
            </a:r>
            <a:r>
              <a:rPr lang="en-US" sz="2400" b="1" dirty="0"/>
              <a:t>1/2026</a:t>
            </a:r>
          </a:p>
          <a:p>
            <a:pPr>
              <a:lnSpc>
                <a:spcPct val="90000"/>
              </a:lnSpc>
            </a:pPr>
            <a:r>
              <a:rPr lang="en-US" sz="2400" dirty="0"/>
              <a:t>$100,000 in 1967 is equivalent in purchasing power to about </a:t>
            </a:r>
            <a:r>
              <a:rPr lang="en-US" sz="2400" b="1" dirty="0"/>
              <a:t>$902,118.54 </a:t>
            </a:r>
            <a:r>
              <a:rPr lang="en-US" sz="2400" dirty="0"/>
              <a:t>today, a cumulative price increase of over 800%.</a:t>
            </a:r>
          </a:p>
          <a:p>
            <a:pPr>
              <a:lnSpc>
                <a:spcPct val="90000"/>
              </a:lnSpc>
            </a:pPr>
            <a:r>
              <a:rPr lang="en-US" sz="2400" dirty="0"/>
              <a:t>College tuition costs has risen </a:t>
            </a:r>
            <a:r>
              <a:rPr lang="en-US" sz="2400" b="1" dirty="0"/>
              <a:t>69%</a:t>
            </a:r>
            <a:r>
              <a:rPr lang="en-US" sz="2400" dirty="0"/>
              <a:t> since 2000.</a:t>
            </a:r>
          </a:p>
          <a:p>
            <a:pPr>
              <a:lnSpc>
                <a:spcPct val="90000"/>
              </a:lnSpc>
            </a:pPr>
            <a:r>
              <a:rPr lang="en-US" sz="2400" b="0" i="0" dirty="0">
                <a:solidFill>
                  <a:srgbClr val="111111"/>
                </a:solidFill>
                <a:effectLst/>
                <a:latin typeface="Roboto" panose="02000000000000000000" pitchFamily="2" charset="0"/>
              </a:rPr>
              <a:t>401 (k) plan participants have lost about</a:t>
            </a:r>
            <a:r>
              <a:rPr lang="en-US" sz="2400" b="1" i="0" dirty="0">
                <a:solidFill>
                  <a:srgbClr val="111111"/>
                </a:solidFill>
                <a:effectLst/>
                <a:latin typeface="Roboto" panose="02000000000000000000" pitchFamily="2" charset="0"/>
              </a:rPr>
              <a:t> $1.4 trillion</a:t>
            </a:r>
            <a:r>
              <a:rPr lang="en-US" sz="2400" b="0" i="0" dirty="0">
                <a:solidFill>
                  <a:srgbClr val="111111"/>
                </a:solidFill>
                <a:effectLst/>
                <a:latin typeface="Roboto" panose="02000000000000000000" pitchFamily="2" charset="0"/>
              </a:rPr>
              <a:t> from their accounts since the end of 2021.</a:t>
            </a:r>
          </a:p>
          <a:p>
            <a:pPr>
              <a:lnSpc>
                <a:spcPct val="90000"/>
              </a:lnSpc>
            </a:pPr>
            <a:r>
              <a:rPr lang="en-US" sz="2400" dirty="0">
                <a:solidFill>
                  <a:srgbClr val="111111"/>
                </a:solidFill>
                <a:latin typeface="Roboto" panose="02000000000000000000" pitchFamily="2" charset="0"/>
              </a:rPr>
              <a:t>Average Credit Card APR – 24.59%</a:t>
            </a:r>
          </a:p>
          <a:p>
            <a:pPr>
              <a:lnSpc>
                <a:spcPct val="90000"/>
              </a:lnSpc>
            </a:pPr>
            <a:r>
              <a:rPr lang="en-US" sz="2400" b="0" i="0" dirty="0">
                <a:solidFill>
                  <a:srgbClr val="222222"/>
                </a:solidFill>
                <a:effectLst/>
                <a:latin typeface="Arial" panose="020B0604020202020204" pitchFamily="34" charset="0"/>
              </a:rPr>
              <a:t>If a person has $5000 in Credit Card debt and only pays the minimum payment each month, it could take </a:t>
            </a:r>
            <a:r>
              <a:rPr lang="en-US" sz="2400" b="1" i="0" dirty="0">
                <a:solidFill>
                  <a:srgbClr val="222222"/>
                </a:solidFill>
                <a:effectLst/>
                <a:latin typeface="Arial" panose="020B0604020202020204" pitchFamily="34" charset="0"/>
              </a:rPr>
              <a:t>over 30 years</a:t>
            </a:r>
            <a:r>
              <a:rPr lang="en-US" sz="2400" b="0" i="0" dirty="0">
                <a:solidFill>
                  <a:srgbClr val="222222"/>
                </a:solidFill>
                <a:effectLst/>
                <a:latin typeface="Arial" panose="020B0604020202020204" pitchFamily="34" charset="0"/>
              </a:rPr>
              <a:t> to pay the debt.</a:t>
            </a:r>
            <a:endParaRPr lang="en-US" sz="2200" dirty="0"/>
          </a:p>
        </p:txBody>
      </p:sp>
    </p:spTree>
    <p:extLst>
      <p:ext uri="{BB962C8B-B14F-4D97-AF65-F5344CB8AC3E}">
        <p14:creationId xmlns:p14="http://schemas.microsoft.com/office/powerpoint/2010/main" val="226684202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543" y="1128636"/>
            <a:ext cx="8612153" cy="798293"/>
          </a:xfrm>
        </p:spPr>
        <p:txBody>
          <a:bodyPr>
            <a:noAutofit/>
          </a:bodyPr>
          <a:lstStyle/>
          <a:p>
            <a:r>
              <a:rPr lang="en-US" dirty="0">
                <a:solidFill>
                  <a:srgbClr val="196BAC"/>
                </a:solidFill>
              </a:rPr>
              <a:t>The Problem with the Systematic Approach </a:t>
            </a:r>
          </a:p>
        </p:txBody>
      </p:sp>
      <p:sp>
        <p:nvSpPr>
          <p:cNvPr id="4" name="TextBox 3">
            <a:extLst>
              <a:ext uri="{FF2B5EF4-FFF2-40B4-BE49-F238E27FC236}">
                <a16:creationId xmlns:a16="http://schemas.microsoft.com/office/drawing/2014/main" id="{01466BD8-A7FF-B99A-66B9-2433F5C85254}"/>
              </a:ext>
            </a:extLst>
          </p:cNvPr>
          <p:cNvSpPr txBox="1"/>
          <p:nvPr/>
        </p:nvSpPr>
        <p:spPr>
          <a:xfrm>
            <a:off x="4410324" y="2026680"/>
            <a:ext cx="2329869" cy="369332"/>
          </a:xfrm>
          <a:prstGeom prst="rect">
            <a:avLst/>
          </a:prstGeom>
          <a:solidFill>
            <a:srgbClr val="00A651"/>
          </a:solidFill>
        </p:spPr>
        <p:txBody>
          <a:bodyPr wrap="none" rtlCol="0">
            <a:spAutoFit/>
          </a:bodyPr>
          <a:lstStyle/>
          <a:p>
            <a:r>
              <a:rPr lang="en-US" dirty="0">
                <a:solidFill>
                  <a:schemeClr val="bg1"/>
                </a:solidFill>
                <a:latin typeface="Cambria" panose="02040503050406030204" pitchFamily="18" charset="0"/>
              </a:rPr>
              <a:t>Systematic Approach</a:t>
            </a:r>
          </a:p>
        </p:txBody>
      </p:sp>
      <p:sp>
        <p:nvSpPr>
          <p:cNvPr id="5" name="TextBox 4">
            <a:extLst>
              <a:ext uri="{FF2B5EF4-FFF2-40B4-BE49-F238E27FC236}">
                <a16:creationId xmlns:a16="http://schemas.microsoft.com/office/drawing/2014/main" id="{B5379858-C668-74A4-8CB7-00A0BAAF1078}"/>
              </a:ext>
            </a:extLst>
          </p:cNvPr>
          <p:cNvSpPr txBox="1"/>
          <p:nvPr/>
        </p:nvSpPr>
        <p:spPr>
          <a:xfrm>
            <a:off x="7164083" y="2026680"/>
            <a:ext cx="1191929" cy="369332"/>
          </a:xfrm>
          <a:prstGeom prst="rect">
            <a:avLst/>
          </a:prstGeom>
          <a:solidFill>
            <a:srgbClr val="00A651"/>
          </a:solidFill>
        </p:spPr>
        <p:txBody>
          <a:bodyPr wrap="none" rtlCol="0">
            <a:spAutoFit/>
          </a:bodyPr>
          <a:lstStyle/>
          <a:p>
            <a:r>
              <a:rPr lang="en-US" dirty="0">
                <a:solidFill>
                  <a:schemeClr val="bg1"/>
                </a:solidFill>
                <a:latin typeface="Cambria" panose="02040503050406030204" pitchFamily="18" charset="0"/>
              </a:rPr>
              <a:t>Year 3 - 5)</a:t>
            </a:r>
          </a:p>
        </p:txBody>
      </p:sp>
      <p:cxnSp>
        <p:nvCxnSpPr>
          <p:cNvPr id="7" name="Straight Connector 6">
            <a:extLst>
              <a:ext uri="{FF2B5EF4-FFF2-40B4-BE49-F238E27FC236}">
                <a16:creationId xmlns:a16="http://schemas.microsoft.com/office/drawing/2014/main" id="{0829EE4B-8BC8-77C1-CF5F-5110443634B8}"/>
              </a:ext>
            </a:extLst>
          </p:cNvPr>
          <p:cNvCxnSpPr/>
          <p:nvPr/>
        </p:nvCxnSpPr>
        <p:spPr>
          <a:xfrm>
            <a:off x="7080075" y="2211347"/>
            <a:ext cx="0" cy="3227235"/>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C4C3CB7E-3AD4-0B27-96B1-3345CA52AD38}"/>
              </a:ext>
            </a:extLst>
          </p:cNvPr>
          <p:cNvCxnSpPr>
            <a:cxnSpLocks/>
          </p:cNvCxnSpPr>
          <p:nvPr/>
        </p:nvCxnSpPr>
        <p:spPr>
          <a:xfrm>
            <a:off x="4410325" y="2396012"/>
            <a:ext cx="4467753" cy="0"/>
          </a:xfrm>
          <a:prstGeom prst="line">
            <a:avLst/>
          </a:prstGeom>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D53A49AA-04B0-0931-27CE-D2921058A249}"/>
              </a:ext>
            </a:extLst>
          </p:cNvPr>
          <p:cNvSpPr txBox="1"/>
          <p:nvPr/>
        </p:nvSpPr>
        <p:spPr>
          <a:xfrm>
            <a:off x="2917120" y="2582864"/>
            <a:ext cx="1590500" cy="369332"/>
          </a:xfrm>
          <a:prstGeom prst="rect">
            <a:avLst/>
          </a:prstGeom>
          <a:noFill/>
        </p:spPr>
        <p:txBody>
          <a:bodyPr wrap="none" rtlCol="0">
            <a:spAutoFit/>
          </a:bodyPr>
          <a:lstStyle/>
          <a:p>
            <a:r>
              <a:rPr lang="en-US" dirty="0">
                <a:latin typeface="Cambria" panose="02040503050406030204" pitchFamily="18" charset="0"/>
              </a:rPr>
              <a:t>Initial Balance</a:t>
            </a:r>
          </a:p>
        </p:txBody>
      </p:sp>
      <p:sp>
        <p:nvSpPr>
          <p:cNvPr id="12" name="TextBox 11">
            <a:extLst>
              <a:ext uri="{FF2B5EF4-FFF2-40B4-BE49-F238E27FC236}">
                <a16:creationId xmlns:a16="http://schemas.microsoft.com/office/drawing/2014/main" id="{9E52F576-EFBF-F1B6-AE46-7A52CCCA9817}"/>
              </a:ext>
            </a:extLst>
          </p:cNvPr>
          <p:cNvSpPr txBox="1"/>
          <p:nvPr/>
        </p:nvSpPr>
        <p:spPr>
          <a:xfrm>
            <a:off x="5256534" y="2564752"/>
            <a:ext cx="1119217" cy="369332"/>
          </a:xfrm>
          <a:prstGeom prst="rect">
            <a:avLst/>
          </a:prstGeom>
          <a:noFill/>
        </p:spPr>
        <p:txBody>
          <a:bodyPr wrap="none" rtlCol="0">
            <a:spAutoFit/>
          </a:bodyPr>
          <a:lstStyle/>
          <a:p>
            <a:r>
              <a:rPr lang="en-US" dirty="0">
                <a:latin typeface="Cambria" panose="02040503050406030204" pitchFamily="18" charset="0"/>
              </a:rPr>
              <a:t>$500,000</a:t>
            </a:r>
          </a:p>
        </p:txBody>
      </p:sp>
      <p:sp>
        <p:nvSpPr>
          <p:cNvPr id="15" name="TextBox 14">
            <a:extLst>
              <a:ext uri="{FF2B5EF4-FFF2-40B4-BE49-F238E27FC236}">
                <a16:creationId xmlns:a16="http://schemas.microsoft.com/office/drawing/2014/main" id="{3228527E-094C-A45C-2BAC-C7BFA67FEB93}"/>
              </a:ext>
            </a:extLst>
          </p:cNvPr>
          <p:cNvSpPr txBox="1"/>
          <p:nvPr/>
        </p:nvSpPr>
        <p:spPr>
          <a:xfrm>
            <a:off x="2556028" y="2934084"/>
            <a:ext cx="2538131" cy="369332"/>
          </a:xfrm>
          <a:prstGeom prst="rect">
            <a:avLst/>
          </a:prstGeom>
          <a:noFill/>
        </p:spPr>
        <p:txBody>
          <a:bodyPr wrap="none" rtlCol="0">
            <a:spAutoFit/>
          </a:bodyPr>
          <a:lstStyle/>
          <a:p>
            <a:r>
              <a:rPr lang="en-US" dirty="0">
                <a:latin typeface="Cambria" panose="02040503050406030204" pitchFamily="18" charset="0"/>
              </a:rPr>
              <a:t>4% withdrawal (year 1)</a:t>
            </a:r>
          </a:p>
        </p:txBody>
      </p:sp>
      <p:sp>
        <p:nvSpPr>
          <p:cNvPr id="16" name="TextBox 15">
            <a:extLst>
              <a:ext uri="{FF2B5EF4-FFF2-40B4-BE49-F238E27FC236}">
                <a16:creationId xmlns:a16="http://schemas.microsoft.com/office/drawing/2014/main" id="{83C933B1-24B4-0B65-3767-F78DD49A300A}"/>
              </a:ext>
            </a:extLst>
          </p:cNvPr>
          <p:cNvSpPr txBox="1"/>
          <p:nvPr/>
        </p:nvSpPr>
        <p:spPr>
          <a:xfrm>
            <a:off x="7490325" y="2571073"/>
            <a:ext cx="1119217" cy="369332"/>
          </a:xfrm>
          <a:prstGeom prst="rect">
            <a:avLst/>
          </a:prstGeom>
          <a:noFill/>
        </p:spPr>
        <p:txBody>
          <a:bodyPr wrap="none" rtlCol="0">
            <a:spAutoFit/>
          </a:bodyPr>
          <a:lstStyle/>
          <a:p>
            <a:r>
              <a:rPr lang="en-US" dirty="0">
                <a:latin typeface="Cambria" panose="02040503050406030204" pitchFamily="18" charset="0"/>
              </a:rPr>
              <a:t>$442,368</a:t>
            </a:r>
          </a:p>
        </p:txBody>
      </p:sp>
      <p:sp>
        <p:nvSpPr>
          <p:cNvPr id="17" name="TextBox 16">
            <a:extLst>
              <a:ext uri="{FF2B5EF4-FFF2-40B4-BE49-F238E27FC236}">
                <a16:creationId xmlns:a16="http://schemas.microsoft.com/office/drawing/2014/main" id="{804F5CF3-0F32-3211-725F-5E363D747ED7}"/>
              </a:ext>
            </a:extLst>
          </p:cNvPr>
          <p:cNvSpPr txBox="1"/>
          <p:nvPr/>
        </p:nvSpPr>
        <p:spPr>
          <a:xfrm>
            <a:off x="5256534" y="2934084"/>
            <a:ext cx="1067921" cy="369332"/>
          </a:xfrm>
          <a:prstGeom prst="rect">
            <a:avLst/>
          </a:prstGeom>
          <a:noFill/>
        </p:spPr>
        <p:txBody>
          <a:bodyPr wrap="none" rtlCol="0">
            <a:spAutoFit/>
          </a:bodyPr>
          <a:lstStyle/>
          <a:p>
            <a:r>
              <a:rPr lang="en-US" dirty="0">
                <a:solidFill>
                  <a:srgbClr val="FF0000"/>
                </a:solidFill>
                <a:latin typeface="Cambria" panose="02040503050406030204" pitchFamily="18" charset="0"/>
              </a:rPr>
              <a:t>-$20,000</a:t>
            </a:r>
          </a:p>
        </p:txBody>
      </p:sp>
      <p:sp>
        <p:nvSpPr>
          <p:cNvPr id="18" name="TextBox 17">
            <a:extLst>
              <a:ext uri="{FF2B5EF4-FFF2-40B4-BE49-F238E27FC236}">
                <a16:creationId xmlns:a16="http://schemas.microsoft.com/office/drawing/2014/main" id="{35FCF07B-036A-51A5-7E09-3CBC07C21781}"/>
              </a:ext>
            </a:extLst>
          </p:cNvPr>
          <p:cNvSpPr txBox="1"/>
          <p:nvPr/>
        </p:nvSpPr>
        <p:spPr>
          <a:xfrm>
            <a:off x="7080075" y="2934084"/>
            <a:ext cx="1482980" cy="369332"/>
          </a:xfrm>
          <a:prstGeom prst="rect">
            <a:avLst/>
          </a:prstGeom>
          <a:noFill/>
        </p:spPr>
        <p:txBody>
          <a:bodyPr wrap="square" rtlCol="0">
            <a:spAutoFit/>
          </a:bodyPr>
          <a:lstStyle/>
          <a:p>
            <a:r>
              <a:rPr lang="en-US" dirty="0">
                <a:latin typeface="Cambria" panose="02040503050406030204" pitchFamily="18" charset="0"/>
              </a:rPr>
              <a:t>(3)  </a:t>
            </a:r>
            <a:r>
              <a:rPr lang="en-US" dirty="0">
                <a:solidFill>
                  <a:srgbClr val="FF0000"/>
                </a:solidFill>
                <a:latin typeface="Cambria" panose="02040503050406030204" pitchFamily="18" charset="0"/>
              </a:rPr>
              <a:t>-$17,695  </a:t>
            </a:r>
          </a:p>
        </p:txBody>
      </p:sp>
      <p:sp>
        <p:nvSpPr>
          <p:cNvPr id="20" name="TextBox 19">
            <a:extLst>
              <a:ext uri="{FF2B5EF4-FFF2-40B4-BE49-F238E27FC236}">
                <a16:creationId xmlns:a16="http://schemas.microsoft.com/office/drawing/2014/main" id="{52DBAADF-A202-2906-F015-ADF34CA0DE23}"/>
              </a:ext>
            </a:extLst>
          </p:cNvPr>
          <p:cNvSpPr txBox="1"/>
          <p:nvPr/>
        </p:nvSpPr>
        <p:spPr>
          <a:xfrm>
            <a:off x="2252740" y="3369918"/>
            <a:ext cx="2306850" cy="369332"/>
          </a:xfrm>
          <a:prstGeom prst="rect">
            <a:avLst/>
          </a:prstGeom>
          <a:noFill/>
        </p:spPr>
        <p:txBody>
          <a:bodyPr wrap="none" rtlCol="0">
            <a:spAutoFit/>
          </a:bodyPr>
          <a:lstStyle/>
          <a:p>
            <a:r>
              <a:rPr lang="en-US" dirty="0">
                <a:latin typeface="Cambria" panose="02040503050406030204" pitchFamily="18" charset="0"/>
              </a:rPr>
              <a:t>New Account Balance</a:t>
            </a:r>
          </a:p>
        </p:txBody>
      </p:sp>
      <p:sp>
        <p:nvSpPr>
          <p:cNvPr id="21" name="TextBox 20">
            <a:extLst>
              <a:ext uri="{FF2B5EF4-FFF2-40B4-BE49-F238E27FC236}">
                <a16:creationId xmlns:a16="http://schemas.microsoft.com/office/drawing/2014/main" id="{9833B635-0FFB-4514-D6F0-26C675CC94CD}"/>
              </a:ext>
            </a:extLst>
          </p:cNvPr>
          <p:cNvSpPr txBox="1"/>
          <p:nvPr/>
        </p:nvSpPr>
        <p:spPr>
          <a:xfrm>
            <a:off x="5327066" y="3379523"/>
            <a:ext cx="1119217" cy="369332"/>
          </a:xfrm>
          <a:prstGeom prst="rect">
            <a:avLst/>
          </a:prstGeom>
          <a:noFill/>
        </p:spPr>
        <p:txBody>
          <a:bodyPr wrap="none" rtlCol="0">
            <a:spAutoFit/>
          </a:bodyPr>
          <a:lstStyle/>
          <a:p>
            <a:r>
              <a:rPr lang="en-US" dirty="0">
                <a:latin typeface="Cambria" panose="02040503050406030204" pitchFamily="18" charset="0"/>
              </a:rPr>
              <a:t>$480,000</a:t>
            </a:r>
          </a:p>
        </p:txBody>
      </p:sp>
      <p:sp>
        <p:nvSpPr>
          <p:cNvPr id="22" name="TextBox 21">
            <a:extLst>
              <a:ext uri="{FF2B5EF4-FFF2-40B4-BE49-F238E27FC236}">
                <a16:creationId xmlns:a16="http://schemas.microsoft.com/office/drawing/2014/main" id="{86938E6C-D46D-59ED-7BD9-3CE374EDCE20}"/>
              </a:ext>
            </a:extLst>
          </p:cNvPr>
          <p:cNvSpPr txBox="1"/>
          <p:nvPr/>
        </p:nvSpPr>
        <p:spPr>
          <a:xfrm>
            <a:off x="7490325" y="3369918"/>
            <a:ext cx="1119217" cy="369332"/>
          </a:xfrm>
          <a:prstGeom prst="rect">
            <a:avLst/>
          </a:prstGeom>
          <a:noFill/>
        </p:spPr>
        <p:txBody>
          <a:bodyPr wrap="none" rtlCol="0">
            <a:spAutoFit/>
          </a:bodyPr>
          <a:lstStyle/>
          <a:p>
            <a:r>
              <a:rPr lang="en-US" dirty="0">
                <a:latin typeface="Cambria" panose="02040503050406030204" pitchFamily="18" charset="0"/>
              </a:rPr>
              <a:t>$424,673</a:t>
            </a:r>
          </a:p>
        </p:txBody>
      </p:sp>
      <p:sp>
        <p:nvSpPr>
          <p:cNvPr id="23" name="TextBox 22">
            <a:extLst>
              <a:ext uri="{FF2B5EF4-FFF2-40B4-BE49-F238E27FC236}">
                <a16:creationId xmlns:a16="http://schemas.microsoft.com/office/drawing/2014/main" id="{5A6CCA4D-402F-C57C-C813-CBF9226580B7}"/>
              </a:ext>
            </a:extLst>
          </p:cNvPr>
          <p:cNvSpPr txBox="1"/>
          <p:nvPr/>
        </p:nvSpPr>
        <p:spPr>
          <a:xfrm>
            <a:off x="68048" y="2288117"/>
            <a:ext cx="2026173" cy="2831544"/>
          </a:xfrm>
          <a:prstGeom prst="rect">
            <a:avLst/>
          </a:prstGeom>
          <a:solidFill>
            <a:srgbClr val="196BAC"/>
          </a:solidFill>
          <a:effectLst>
            <a:outerShdw blurRad="50800" dist="38100" dir="8100000" algn="tr" rotWithShape="0">
              <a:prstClr val="black">
                <a:alpha val="40000"/>
              </a:prstClr>
            </a:outerShdw>
            <a:softEdge rad="54595"/>
          </a:effectLst>
        </p:spPr>
        <p:txBody>
          <a:bodyPr wrap="square" rtlCol="0">
            <a:spAutoFit/>
          </a:bodyPr>
          <a:lstStyle/>
          <a:p>
            <a:r>
              <a:rPr lang="en-US" sz="2000" dirty="0" err="1">
                <a:solidFill>
                  <a:schemeClr val="bg1"/>
                </a:solidFill>
                <a:latin typeface="Cambria" panose="02040503050406030204" pitchFamily="18" charset="0"/>
              </a:rPr>
              <a:t>Advsisors</a:t>
            </a:r>
            <a:r>
              <a:rPr lang="en-US" sz="2000" dirty="0">
                <a:solidFill>
                  <a:schemeClr val="bg1"/>
                </a:solidFill>
                <a:latin typeface="Cambria" panose="02040503050406030204" pitchFamily="18" charset="0"/>
              </a:rPr>
              <a:t> often recommend that a good systematic approach to retirement is a 4% withdrawal rate annually.</a:t>
            </a:r>
            <a:endParaRPr lang="en-US" sz="2000" i="1" dirty="0">
              <a:solidFill>
                <a:schemeClr val="bg1"/>
              </a:solidFill>
              <a:latin typeface="Cambria" panose="02040503050406030204" pitchFamily="18" charset="0"/>
            </a:endParaRPr>
          </a:p>
          <a:p>
            <a:pPr marL="285750" indent="-285750">
              <a:buClr>
                <a:srgbClr val="00A651"/>
              </a:buClr>
              <a:buFont typeface="Arial" panose="020B0604020202020204" pitchFamily="34" charset="0"/>
              <a:buChar char="•"/>
            </a:pPr>
            <a:endParaRPr lang="en-US" dirty="0">
              <a:solidFill>
                <a:schemeClr val="bg1"/>
              </a:solidFill>
              <a:latin typeface="Cambria" panose="02040503050406030204" pitchFamily="18" charset="0"/>
            </a:endParaRPr>
          </a:p>
        </p:txBody>
      </p:sp>
      <p:sp>
        <p:nvSpPr>
          <p:cNvPr id="24" name="TextBox 23">
            <a:extLst>
              <a:ext uri="{FF2B5EF4-FFF2-40B4-BE49-F238E27FC236}">
                <a16:creationId xmlns:a16="http://schemas.microsoft.com/office/drawing/2014/main" id="{F289D89D-029D-D0B1-7547-350645FBA958}"/>
              </a:ext>
            </a:extLst>
          </p:cNvPr>
          <p:cNvSpPr txBox="1"/>
          <p:nvPr/>
        </p:nvSpPr>
        <p:spPr>
          <a:xfrm>
            <a:off x="2322761" y="3805751"/>
            <a:ext cx="2022798" cy="369332"/>
          </a:xfrm>
          <a:prstGeom prst="rect">
            <a:avLst/>
          </a:prstGeom>
          <a:noFill/>
        </p:spPr>
        <p:txBody>
          <a:bodyPr wrap="none" rtlCol="0">
            <a:spAutoFit/>
          </a:bodyPr>
          <a:lstStyle/>
          <a:p>
            <a:r>
              <a:rPr lang="en-US" dirty="0">
                <a:latin typeface="Cambria" panose="02040503050406030204" pitchFamily="18" charset="0"/>
              </a:rPr>
              <a:t>Market drops 20%</a:t>
            </a:r>
          </a:p>
        </p:txBody>
      </p:sp>
      <p:sp>
        <p:nvSpPr>
          <p:cNvPr id="25" name="TextBox 24">
            <a:extLst>
              <a:ext uri="{FF2B5EF4-FFF2-40B4-BE49-F238E27FC236}">
                <a16:creationId xmlns:a16="http://schemas.microsoft.com/office/drawing/2014/main" id="{90E153EF-4BC8-0170-152B-96FD370B6D14}"/>
              </a:ext>
            </a:extLst>
          </p:cNvPr>
          <p:cNvSpPr txBox="1"/>
          <p:nvPr/>
        </p:nvSpPr>
        <p:spPr>
          <a:xfrm>
            <a:off x="5312687" y="3767024"/>
            <a:ext cx="1067921" cy="369332"/>
          </a:xfrm>
          <a:prstGeom prst="rect">
            <a:avLst/>
          </a:prstGeom>
          <a:noFill/>
        </p:spPr>
        <p:txBody>
          <a:bodyPr wrap="none" rtlCol="0">
            <a:spAutoFit/>
          </a:bodyPr>
          <a:lstStyle/>
          <a:p>
            <a:r>
              <a:rPr lang="en-US" dirty="0">
                <a:latin typeface="Cambria" panose="02040503050406030204" pitchFamily="18" charset="0"/>
              </a:rPr>
              <a:t>-$96,000</a:t>
            </a:r>
          </a:p>
        </p:txBody>
      </p:sp>
      <p:cxnSp>
        <p:nvCxnSpPr>
          <p:cNvPr id="26" name="Straight Connector 25">
            <a:extLst>
              <a:ext uri="{FF2B5EF4-FFF2-40B4-BE49-F238E27FC236}">
                <a16:creationId xmlns:a16="http://schemas.microsoft.com/office/drawing/2014/main" id="{07612CBD-268F-D7FF-9ABE-B8377711DCF2}"/>
              </a:ext>
            </a:extLst>
          </p:cNvPr>
          <p:cNvCxnSpPr>
            <a:cxnSpLocks/>
          </p:cNvCxnSpPr>
          <p:nvPr/>
        </p:nvCxnSpPr>
        <p:spPr>
          <a:xfrm>
            <a:off x="4410324" y="4189069"/>
            <a:ext cx="4467753" cy="0"/>
          </a:xfrm>
          <a:prstGeom prst="line">
            <a:avLst/>
          </a:prstGeom>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2E5ECA40-8642-EE98-40E9-04F62215D310}"/>
              </a:ext>
            </a:extLst>
          </p:cNvPr>
          <p:cNvSpPr txBox="1"/>
          <p:nvPr/>
        </p:nvSpPr>
        <p:spPr>
          <a:xfrm>
            <a:off x="2252739" y="4308085"/>
            <a:ext cx="2538131" cy="646331"/>
          </a:xfrm>
          <a:prstGeom prst="rect">
            <a:avLst/>
          </a:prstGeom>
          <a:noFill/>
        </p:spPr>
        <p:txBody>
          <a:bodyPr wrap="none" rtlCol="0">
            <a:spAutoFit/>
          </a:bodyPr>
          <a:lstStyle/>
          <a:p>
            <a:r>
              <a:rPr lang="en-US" dirty="0">
                <a:latin typeface="Cambria" panose="02040503050406030204" pitchFamily="18" charset="0"/>
              </a:rPr>
              <a:t>New Account Balance</a:t>
            </a:r>
          </a:p>
          <a:p>
            <a:r>
              <a:rPr lang="en-US" dirty="0">
                <a:latin typeface="Cambria" panose="02040503050406030204" pitchFamily="18" charset="0"/>
              </a:rPr>
              <a:t>4% withdrawal (year 2)</a:t>
            </a:r>
          </a:p>
        </p:txBody>
      </p:sp>
      <p:sp>
        <p:nvSpPr>
          <p:cNvPr id="28" name="TextBox 27">
            <a:extLst>
              <a:ext uri="{FF2B5EF4-FFF2-40B4-BE49-F238E27FC236}">
                <a16:creationId xmlns:a16="http://schemas.microsoft.com/office/drawing/2014/main" id="{38652691-414A-53A9-C872-43AF8CFA87B7}"/>
              </a:ext>
            </a:extLst>
          </p:cNvPr>
          <p:cNvSpPr txBox="1"/>
          <p:nvPr/>
        </p:nvSpPr>
        <p:spPr>
          <a:xfrm>
            <a:off x="5217093" y="4308085"/>
            <a:ext cx="1119217" cy="923330"/>
          </a:xfrm>
          <a:prstGeom prst="rect">
            <a:avLst/>
          </a:prstGeom>
          <a:noFill/>
        </p:spPr>
        <p:txBody>
          <a:bodyPr wrap="none" rtlCol="0">
            <a:spAutoFit/>
          </a:bodyPr>
          <a:lstStyle/>
          <a:p>
            <a:r>
              <a:rPr lang="en-US" dirty="0">
                <a:latin typeface="Cambria" panose="02040503050406030204" pitchFamily="18" charset="0"/>
              </a:rPr>
              <a:t>$384,000</a:t>
            </a:r>
          </a:p>
          <a:p>
            <a:r>
              <a:rPr lang="en-US" dirty="0">
                <a:solidFill>
                  <a:srgbClr val="FF0000"/>
                </a:solidFill>
                <a:latin typeface="Cambria" panose="02040503050406030204" pitchFamily="18" charset="0"/>
              </a:rPr>
              <a:t>-$15,360</a:t>
            </a:r>
          </a:p>
          <a:p>
            <a:r>
              <a:rPr lang="en-US" dirty="0">
                <a:latin typeface="Cambria" panose="02040503050406030204" pitchFamily="18" charset="0"/>
              </a:rPr>
              <a:t>$368,640</a:t>
            </a:r>
          </a:p>
        </p:txBody>
      </p:sp>
      <p:sp>
        <p:nvSpPr>
          <p:cNvPr id="29" name="TextBox 28">
            <a:extLst>
              <a:ext uri="{FF2B5EF4-FFF2-40B4-BE49-F238E27FC236}">
                <a16:creationId xmlns:a16="http://schemas.microsoft.com/office/drawing/2014/main" id="{4C11A22A-848E-4AC0-BD26-E0E356E849E9}"/>
              </a:ext>
            </a:extLst>
          </p:cNvPr>
          <p:cNvSpPr txBox="1"/>
          <p:nvPr/>
        </p:nvSpPr>
        <p:spPr>
          <a:xfrm>
            <a:off x="7164084" y="3824963"/>
            <a:ext cx="1435008" cy="369332"/>
          </a:xfrm>
          <a:prstGeom prst="rect">
            <a:avLst/>
          </a:prstGeom>
          <a:noFill/>
        </p:spPr>
        <p:txBody>
          <a:bodyPr wrap="square" rtlCol="0">
            <a:spAutoFit/>
          </a:bodyPr>
          <a:lstStyle/>
          <a:p>
            <a:r>
              <a:rPr lang="en-US" dirty="0">
                <a:latin typeface="Cambria" panose="02040503050406030204" pitchFamily="18" charset="0"/>
              </a:rPr>
              <a:t>(4) -$16,987</a:t>
            </a:r>
          </a:p>
        </p:txBody>
      </p:sp>
      <p:sp>
        <p:nvSpPr>
          <p:cNvPr id="30" name="TextBox 29">
            <a:extLst>
              <a:ext uri="{FF2B5EF4-FFF2-40B4-BE49-F238E27FC236}">
                <a16:creationId xmlns:a16="http://schemas.microsoft.com/office/drawing/2014/main" id="{B947D3B8-79FF-483A-FC1E-DD86C62161FA}"/>
              </a:ext>
            </a:extLst>
          </p:cNvPr>
          <p:cNvSpPr txBox="1"/>
          <p:nvPr/>
        </p:nvSpPr>
        <p:spPr>
          <a:xfrm>
            <a:off x="6984365" y="4309111"/>
            <a:ext cx="1625177" cy="646331"/>
          </a:xfrm>
          <a:prstGeom prst="rect">
            <a:avLst/>
          </a:prstGeom>
          <a:noFill/>
        </p:spPr>
        <p:txBody>
          <a:bodyPr wrap="square" rtlCol="0">
            <a:spAutoFit/>
          </a:bodyPr>
          <a:lstStyle/>
          <a:p>
            <a:r>
              <a:rPr lang="en-US" dirty="0">
                <a:latin typeface="Cambria" panose="02040503050406030204" pitchFamily="18" charset="0"/>
              </a:rPr>
              <a:t>         $407,686</a:t>
            </a:r>
          </a:p>
          <a:p>
            <a:r>
              <a:rPr lang="en-US" dirty="0">
                <a:latin typeface="Cambria" panose="02040503050406030204" pitchFamily="18" charset="0"/>
              </a:rPr>
              <a:t>(12% $48,922</a:t>
            </a:r>
          </a:p>
        </p:txBody>
      </p:sp>
      <p:cxnSp>
        <p:nvCxnSpPr>
          <p:cNvPr id="3" name="Straight Connector 2">
            <a:extLst>
              <a:ext uri="{FF2B5EF4-FFF2-40B4-BE49-F238E27FC236}">
                <a16:creationId xmlns:a16="http://schemas.microsoft.com/office/drawing/2014/main" id="{AF266235-5E6D-DC6E-DE92-76DCBAB9A10D}"/>
              </a:ext>
            </a:extLst>
          </p:cNvPr>
          <p:cNvCxnSpPr>
            <a:cxnSpLocks/>
          </p:cNvCxnSpPr>
          <p:nvPr/>
        </p:nvCxnSpPr>
        <p:spPr>
          <a:xfrm>
            <a:off x="4345559" y="4926707"/>
            <a:ext cx="4467753"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628CD8CA-5059-1303-9811-362E64AF40FA}"/>
              </a:ext>
            </a:extLst>
          </p:cNvPr>
          <p:cNvCxnSpPr>
            <a:cxnSpLocks/>
          </p:cNvCxnSpPr>
          <p:nvPr/>
        </p:nvCxnSpPr>
        <p:spPr>
          <a:xfrm>
            <a:off x="4475638" y="5231415"/>
            <a:ext cx="4467753" cy="0"/>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74E67B5F-BF58-9E26-76FC-F5B8CA2637E0}"/>
              </a:ext>
            </a:extLst>
          </p:cNvPr>
          <p:cNvSpPr txBox="1"/>
          <p:nvPr/>
        </p:nvSpPr>
        <p:spPr>
          <a:xfrm>
            <a:off x="2309863" y="4890712"/>
            <a:ext cx="4248279" cy="646331"/>
          </a:xfrm>
          <a:prstGeom prst="rect">
            <a:avLst/>
          </a:prstGeom>
          <a:noFill/>
        </p:spPr>
        <p:txBody>
          <a:bodyPr wrap="none" rtlCol="0">
            <a:spAutoFit/>
          </a:bodyPr>
          <a:lstStyle/>
          <a:p>
            <a:r>
              <a:rPr lang="en-US" dirty="0">
                <a:latin typeface="Cambria" panose="02040503050406030204" pitchFamily="18" charset="0"/>
              </a:rPr>
              <a:t>New Account Balance</a:t>
            </a:r>
          </a:p>
          <a:p>
            <a:r>
              <a:rPr lang="en-US" dirty="0">
                <a:latin typeface="Cambria" panose="02040503050406030204" pitchFamily="18" charset="0"/>
              </a:rPr>
              <a:t>Market Gains </a:t>
            </a:r>
            <a:r>
              <a:rPr lang="en-US">
                <a:latin typeface="Cambria" panose="02040503050406030204" pitchFamily="18" charset="0"/>
              </a:rPr>
              <a:t>20%		    +$73,728 </a:t>
            </a:r>
            <a:endParaRPr lang="en-US" dirty="0">
              <a:latin typeface="Cambria" panose="02040503050406030204" pitchFamily="18" charset="0"/>
            </a:endParaRPr>
          </a:p>
        </p:txBody>
      </p:sp>
      <p:sp>
        <p:nvSpPr>
          <p:cNvPr id="10" name="TextBox 9">
            <a:extLst>
              <a:ext uri="{FF2B5EF4-FFF2-40B4-BE49-F238E27FC236}">
                <a16:creationId xmlns:a16="http://schemas.microsoft.com/office/drawing/2014/main" id="{BDA25219-3CEF-E277-A41B-10C5BE15EE64}"/>
              </a:ext>
            </a:extLst>
          </p:cNvPr>
          <p:cNvSpPr txBox="1"/>
          <p:nvPr/>
        </p:nvSpPr>
        <p:spPr>
          <a:xfrm>
            <a:off x="7239000" y="4954416"/>
            <a:ext cx="1484916" cy="369332"/>
          </a:xfrm>
          <a:prstGeom prst="rect">
            <a:avLst/>
          </a:prstGeom>
          <a:noFill/>
        </p:spPr>
        <p:txBody>
          <a:bodyPr wrap="square" rtlCol="0">
            <a:spAutoFit/>
          </a:bodyPr>
          <a:lstStyle/>
          <a:p>
            <a:r>
              <a:rPr lang="en-US" dirty="0"/>
              <a:t>     $456,608</a:t>
            </a:r>
          </a:p>
        </p:txBody>
      </p:sp>
      <p:sp>
        <p:nvSpPr>
          <p:cNvPr id="13" name="TextBox 12">
            <a:extLst>
              <a:ext uri="{FF2B5EF4-FFF2-40B4-BE49-F238E27FC236}">
                <a16:creationId xmlns:a16="http://schemas.microsoft.com/office/drawing/2014/main" id="{BD0F9A5A-1F30-5745-EF53-9951A2999284}"/>
              </a:ext>
            </a:extLst>
          </p:cNvPr>
          <p:cNvSpPr txBox="1"/>
          <p:nvPr/>
        </p:nvSpPr>
        <p:spPr>
          <a:xfrm>
            <a:off x="7175786" y="5260149"/>
            <a:ext cx="1704390" cy="369332"/>
          </a:xfrm>
          <a:prstGeom prst="rect">
            <a:avLst/>
          </a:prstGeom>
          <a:noFill/>
        </p:spPr>
        <p:txBody>
          <a:bodyPr wrap="square" rtlCol="0">
            <a:spAutoFit/>
          </a:bodyPr>
          <a:lstStyle/>
          <a:p>
            <a:r>
              <a:rPr lang="en-US" dirty="0"/>
              <a:t>(5)  </a:t>
            </a:r>
            <a:r>
              <a:rPr lang="en-US" dirty="0">
                <a:solidFill>
                  <a:srgbClr val="FF0000"/>
                </a:solidFill>
              </a:rPr>
              <a:t>-$18,264</a:t>
            </a:r>
          </a:p>
        </p:txBody>
      </p:sp>
    </p:spTree>
    <p:extLst>
      <p:ext uri="{BB962C8B-B14F-4D97-AF65-F5344CB8AC3E}">
        <p14:creationId xmlns:p14="http://schemas.microsoft.com/office/powerpoint/2010/main" val="2583812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3">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P spid="17" grpId="0"/>
      <p:bldP spid="18" grpId="0"/>
      <p:bldP spid="21" grpId="0"/>
      <p:bldP spid="22" grpId="0"/>
      <p:bldP spid="24" grpId="0"/>
      <p:bldP spid="25" grpId="0"/>
      <p:bldP spid="28" grpId="0"/>
      <p:bldP spid="29" grpId="0"/>
      <p:bldP spid="30" grpId="0"/>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5923" y="726987"/>
            <a:ext cx="8612153" cy="798293"/>
          </a:xfrm>
        </p:spPr>
        <p:txBody>
          <a:bodyPr>
            <a:noAutofit/>
          </a:bodyPr>
          <a:lstStyle/>
          <a:p>
            <a:r>
              <a:rPr lang="en-US" dirty="0">
                <a:solidFill>
                  <a:srgbClr val="196BAC"/>
                </a:solidFill>
              </a:rPr>
              <a:t>Safe Wealth Plan Approach</a:t>
            </a:r>
          </a:p>
        </p:txBody>
      </p:sp>
      <p:sp>
        <p:nvSpPr>
          <p:cNvPr id="23" name="TextBox 22">
            <a:extLst>
              <a:ext uri="{FF2B5EF4-FFF2-40B4-BE49-F238E27FC236}">
                <a16:creationId xmlns:a16="http://schemas.microsoft.com/office/drawing/2014/main" id="{5A6CCA4D-402F-C57C-C813-CBF9226580B7}"/>
              </a:ext>
            </a:extLst>
          </p:cNvPr>
          <p:cNvSpPr txBox="1"/>
          <p:nvPr/>
        </p:nvSpPr>
        <p:spPr>
          <a:xfrm>
            <a:off x="68048" y="2288117"/>
            <a:ext cx="2026173" cy="2831544"/>
          </a:xfrm>
          <a:prstGeom prst="rect">
            <a:avLst/>
          </a:prstGeom>
          <a:solidFill>
            <a:srgbClr val="196BAC"/>
          </a:solidFill>
          <a:effectLst>
            <a:outerShdw blurRad="50800" dist="38100" dir="8100000" algn="tr" rotWithShape="0">
              <a:prstClr val="black">
                <a:alpha val="40000"/>
              </a:prstClr>
            </a:outerShdw>
            <a:softEdge rad="54595"/>
          </a:effectLst>
        </p:spPr>
        <p:txBody>
          <a:bodyPr wrap="square" rtlCol="0">
            <a:spAutoFit/>
          </a:bodyPr>
          <a:lstStyle/>
          <a:p>
            <a:r>
              <a:rPr lang="en-US" sz="2000" dirty="0">
                <a:solidFill>
                  <a:schemeClr val="bg1"/>
                </a:solidFill>
                <a:latin typeface="Cambria" panose="02040503050406030204" pitchFamily="18" charset="0"/>
              </a:rPr>
              <a:t>Notice how this plan offers a more stable and guaranteed income for life.  It has no danger of running out of money.</a:t>
            </a:r>
            <a:endParaRPr lang="en-US" sz="2000" i="1" dirty="0">
              <a:solidFill>
                <a:schemeClr val="bg1"/>
              </a:solidFill>
              <a:latin typeface="Cambria" panose="02040503050406030204" pitchFamily="18" charset="0"/>
            </a:endParaRPr>
          </a:p>
          <a:p>
            <a:pPr marL="285750" indent="-285750">
              <a:buClr>
                <a:srgbClr val="00A651"/>
              </a:buClr>
              <a:buFont typeface="Arial" panose="020B0604020202020204" pitchFamily="34" charset="0"/>
              <a:buChar char="•"/>
            </a:pPr>
            <a:endParaRPr lang="en-US" dirty="0">
              <a:solidFill>
                <a:schemeClr val="bg1"/>
              </a:solidFill>
              <a:latin typeface="Cambria" panose="02040503050406030204" pitchFamily="18" charset="0"/>
            </a:endParaRPr>
          </a:p>
        </p:txBody>
      </p:sp>
      <p:sp>
        <p:nvSpPr>
          <p:cNvPr id="14" name="TextBox 13">
            <a:extLst>
              <a:ext uri="{FF2B5EF4-FFF2-40B4-BE49-F238E27FC236}">
                <a16:creationId xmlns:a16="http://schemas.microsoft.com/office/drawing/2014/main" id="{3AB1D933-4DAB-B8F3-7A51-04A26D04AE11}"/>
              </a:ext>
            </a:extLst>
          </p:cNvPr>
          <p:cNvSpPr txBox="1"/>
          <p:nvPr/>
        </p:nvSpPr>
        <p:spPr>
          <a:xfrm>
            <a:off x="1325441" y="5847042"/>
            <a:ext cx="7818559" cy="400110"/>
          </a:xfrm>
          <a:prstGeom prst="rect">
            <a:avLst/>
          </a:prstGeom>
          <a:noFill/>
        </p:spPr>
        <p:txBody>
          <a:bodyPr wrap="square" rtlCol="0">
            <a:spAutoFit/>
          </a:bodyPr>
          <a:lstStyle/>
          <a:p>
            <a:r>
              <a:rPr lang="en-US" sz="2000" dirty="0">
                <a:solidFill>
                  <a:srgbClr val="FF0000"/>
                </a:solidFill>
              </a:rPr>
              <a:t>Represents $500,000 invested at age 60 with income starting at Age 67.</a:t>
            </a:r>
          </a:p>
        </p:txBody>
      </p:sp>
      <p:sp>
        <p:nvSpPr>
          <p:cNvPr id="19" name="TextBox 18">
            <a:extLst>
              <a:ext uri="{FF2B5EF4-FFF2-40B4-BE49-F238E27FC236}">
                <a16:creationId xmlns:a16="http://schemas.microsoft.com/office/drawing/2014/main" id="{03350637-BD32-2AE7-FDA1-B8C6FA224484}"/>
              </a:ext>
            </a:extLst>
          </p:cNvPr>
          <p:cNvSpPr txBox="1"/>
          <p:nvPr/>
        </p:nvSpPr>
        <p:spPr>
          <a:xfrm>
            <a:off x="2895600" y="1828800"/>
            <a:ext cx="5715000" cy="3785652"/>
          </a:xfrm>
          <a:prstGeom prst="rect">
            <a:avLst/>
          </a:prstGeom>
          <a:noFill/>
        </p:spPr>
        <p:txBody>
          <a:bodyPr wrap="square" rtlCol="0">
            <a:spAutoFit/>
          </a:bodyPr>
          <a:lstStyle/>
          <a:p>
            <a:pPr marL="285750" indent="-285750">
              <a:buFont typeface="Arial" panose="020B0604020202020204" pitchFamily="34" charset="0"/>
              <a:buChar char="•"/>
            </a:pPr>
            <a:r>
              <a:rPr lang="en-US" sz="2400" dirty="0"/>
              <a:t>Initial investment = 		</a:t>
            </a:r>
            <a:r>
              <a:rPr lang="en-US" sz="2400" b="1" dirty="0">
                <a:solidFill>
                  <a:srgbClr val="00B050"/>
                </a:solidFill>
              </a:rPr>
              <a:t>$500,000</a:t>
            </a:r>
          </a:p>
          <a:p>
            <a:pPr marL="285750" indent="-285750">
              <a:buFont typeface="Arial" panose="020B0604020202020204" pitchFamily="34" charset="0"/>
              <a:buChar char="•"/>
            </a:pPr>
            <a:r>
              <a:rPr lang="en-US" sz="2400" dirty="0"/>
              <a:t>14% annual roll up bonus for 7 years = 	</a:t>
            </a:r>
            <a:r>
              <a:rPr lang="en-US" sz="2400" b="1" dirty="0">
                <a:solidFill>
                  <a:srgbClr val="00B050"/>
                </a:solidFill>
              </a:rPr>
              <a:t>$490,000</a:t>
            </a:r>
          </a:p>
          <a:p>
            <a:pPr marL="285750" indent="-285750">
              <a:buFont typeface="Arial" panose="020B0604020202020204" pitchFamily="34" charset="0"/>
              <a:buChar char="•"/>
            </a:pPr>
            <a:r>
              <a:rPr lang="en-US" sz="2400" dirty="0"/>
              <a:t>Total Income Benefit Base at Year 7 = 	</a:t>
            </a:r>
            <a:r>
              <a:rPr lang="en-US" sz="2400" b="1" dirty="0">
                <a:solidFill>
                  <a:srgbClr val="00B050"/>
                </a:solidFill>
              </a:rPr>
              <a:t>$990,000</a:t>
            </a:r>
          </a:p>
          <a:p>
            <a:pPr marL="285750" indent="-285750">
              <a:buFont typeface="Arial" panose="020B0604020202020204" pitchFamily="34" charset="0"/>
              <a:buChar char="•"/>
            </a:pPr>
            <a:r>
              <a:rPr lang="en-US" sz="2400" b="1" dirty="0"/>
              <a:t>Guaranteed Annual Income </a:t>
            </a:r>
            <a:r>
              <a:rPr lang="en-US" sz="2400" dirty="0"/>
              <a:t>for life =		</a:t>
            </a:r>
            <a:r>
              <a:rPr lang="en-US" sz="2400" b="1" dirty="0">
                <a:solidFill>
                  <a:srgbClr val="00B050"/>
                </a:solidFill>
              </a:rPr>
              <a:t>$  58,113</a:t>
            </a:r>
          </a:p>
          <a:p>
            <a:pPr marL="285750" indent="-285750">
              <a:buFont typeface="Arial" panose="020B0604020202020204" pitchFamily="34" charset="0"/>
              <a:buChar char="•"/>
            </a:pPr>
            <a:r>
              <a:rPr lang="en-US" sz="2400" b="1" dirty="0"/>
              <a:t>Downside Protection </a:t>
            </a:r>
            <a:r>
              <a:rPr lang="en-US" sz="2400" dirty="0"/>
              <a:t>guarantees no risk of loss from market downturns.</a:t>
            </a:r>
          </a:p>
          <a:p>
            <a:pPr marL="285750" indent="-285750">
              <a:buFont typeface="Arial" panose="020B0604020202020204" pitchFamily="34" charset="0"/>
              <a:buChar char="•"/>
            </a:pPr>
            <a:r>
              <a:rPr lang="en-US" sz="2400" dirty="0"/>
              <a:t>Income is guaranteed from year 7 for life.</a:t>
            </a:r>
          </a:p>
        </p:txBody>
      </p:sp>
    </p:spTree>
    <p:extLst>
      <p:ext uri="{BB962C8B-B14F-4D97-AF65-F5344CB8AC3E}">
        <p14:creationId xmlns:p14="http://schemas.microsoft.com/office/powerpoint/2010/main" val="1577141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014A8-7712-C64C-6C57-270D2B1E85BE}"/>
              </a:ext>
            </a:extLst>
          </p:cNvPr>
          <p:cNvSpPr>
            <a:spLocks noGrp="1"/>
          </p:cNvSpPr>
          <p:nvPr>
            <p:ph type="title"/>
          </p:nvPr>
        </p:nvSpPr>
        <p:spPr/>
        <p:txBody>
          <a:bodyPr>
            <a:normAutofit fontScale="90000"/>
          </a:bodyPr>
          <a:lstStyle/>
          <a:p>
            <a:r>
              <a:rPr lang="en-US" dirty="0"/>
              <a:t>LET’S BRIEFLY DISCUSS WHAT IS DEVELOPING!</a:t>
            </a:r>
            <a:br>
              <a:rPr lang="en-US" dirty="0"/>
            </a:br>
            <a:endParaRPr lang="en-US" dirty="0"/>
          </a:p>
        </p:txBody>
      </p:sp>
      <p:sp>
        <p:nvSpPr>
          <p:cNvPr id="3" name="Content Placeholder 2">
            <a:extLst>
              <a:ext uri="{FF2B5EF4-FFF2-40B4-BE49-F238E27FC236}">
                <a16:creationId xmlns:a16="http://schemas.microsoft.com/office/drawing/2014/main" id="{1EBFB3D1-BD5F-5008-8D31-4FF84EDEFDCC}"/>
              </a:ext>
            </a:extLst>
          </p:cNvPr>
          <p:cNvSpPr>
            <a:spLocks noGrp="1"/>
          </p:cNvSpPr>
          <p:nvPr>
            <p:ph idx="1"/>
          </p:nvPr>
        </p:nvSpPr>
        <p:spPr>
          <a:xfrm>
            <a:off x="0" y="1295400"/>
            <a:ext cx="9144000" cy="4953000"/>
          </a:xfrm>
        </p:spPr>
        <p:txBody>
          <a:bodyPr>
            <a:normAutofit lnSpcReduction="10000"/>
          </a:bodyPr>
          <a:lstStyle/>
          <a:p>
            <a:pPr marL="0" indent="0">
              <a:buNone/>
            </a:pPr>
            <a:r>
              <a:rPr lang="en-US" dirty="0"/>
              <a:t>DIGITAL CURRENCY</a:t>
            </a:r>
          </a:p>
          <a:p>
            <a:pPr lvl="1"/>
            <a:r>
              <a:rPr lang="en-US" kern="0" spc="5" dirty="0">
                <a:solidFill>
                  <a:srgbClr val="111111"/>
                </a:solidFill>
                <a:effectLst/>
                <a:latin typeface="+mn-lt"/>
                <a:ea typeface="Times New Roman" panose="02020603050405020304" pitchFamily="18" charset="0"/>
                <a:cs typeface="Times New Roman" panose="02020603050405020304" pitchFamily="18" charset="0"/>
              </a:rPr>
              <a:t>Digital currency is a form of currency that is available only in digital or electronic form. It is also called digital money, electronic money, electronic currency, or </a:t>
            </a:r>
            <a:r>
              <a:rPr lang="en-US" kern="0" spc="5" dirty="0" err="1">
                <a:solidFill>
                  <a:srgbClr val="111111"/>
                </a:solidFill>
                <a:effectLst/>
                <a:latin typeface="+mn-lt"/>
                <a:ea typeface="Times New Roman" panose="02020603050405020304" pitchFamily="18" charset="0"/>
                <a:cs typeface="Times New Roman" panose="02020603050405020304" pitchFamily="18" charset="0"/>
              </a:rPr>
              <a:t>cybercash</a:t>
            </a:r>
            <a:r>
              <a:rPr lang="en-US" kern="0" spc="5" dirty="0">
                <a:solidFill>
                  <a:srgbClr val="111111"/>
                </a:solidFill>
                <a:effectLst/>
                <a:latin typeface="+mn-lt"/>
                <a:ea typeface="Times New Roman" panose="02020603050405020304" pitchFamily="18" charset="0"/>
                <a:cs typeface="Times New Roman" panose="02020603050405020304" pitchFamily="18" charset="0"/>
              </a:rPr>
              <a:t>.</a:t>
            </a:r>
            <a:endParaRPr lang="en-US" kern="100" dirty="0">
              <a:effectLst/>
              <a:latin typeface="+mn-lt"/>
              <a:ea typeface="Calibri" panose="020F0502020204030204" pitchFamily="34" charset="0"/>
              <a:cs typeface="Times New Roman" panose="02020603050405020304" pitchFamily="18" charset="0"/>
            </a:endParaRPr>
          </a:p>
          <a:p>
            <a:pPr lvl="1"/>
            <a:r>
              <a:rPr lang="en-US" dirty="0">
                <a:latin typeface="+mn-lt"/>
              </a:rPr>
              <a:t>Remember it is not law yet!</a:t>
            </a:r>
          </a:p>
          <a:p>
            <a:pPr lvl="1"/>
            <a:r>
              <a:rPr lang="en-US" dirty="0">
                <a:latin typeface="+mn-lt"/>
              </a:rPr>
              <a:t>Don’t forget the metric system scare a few years ago!</a:t>
            </a:r>
          </a:p>
          <a:p>
            <a:pPr lvl="1"/>
            <a:r>
              <a:rPr lang="en-US" dirty="0">
                <a:latin typeface="+mn-lt"/>
              </a:rPr>
              <a:t>Remember that our money is not backed by anything of value.</a:t>
            </a:r>
          </a:p>
          <a:p>
            <a:pPr lvl="1"/>
            <a:r>
              <a:rPr lang="en-US" dirty="0">
                <a:latin typeface="+mn-lt"/>
              </a:rPr>
              <a:t>Know that many SS recipients already get money on their debit card every month.</a:t>
            </a:r>
          </a:p>
          <a:p>
            <a:pPr lvl="1"/>
            <a:r>
              <a:rPr lang="en-US" kern="0" spc="5" dirty="0">
                <a:solidFill>
                  <a:srgbClr val="111111"/>
                </a:solidFill>
                <a:effectLst/>
                <a:latin typeface="+mn-lt"/>
                <a:ea typeface="Times New Roman" panose="02020603050405020304" pitchFamily="18" charset="0"/>
              </a:rPr>
              <a:t>Digital currencies are currencies that are only accessible with computers or mobile phones .</a:t>
            </a:r>
          </a:p>
          <a:p>
            <a:pPr lvl="1"/>
            <a:r>
              <a:rPr lang="en-US" kern="0" spc="5" dirty="0">
                <a:solidFill>
                  <a:srgbClr val="111111"/>
                </a:solidFill>
                <a:effectLst/>
                <a:latin typeface="+mn-lt"/>
                <a:ea typeface="Times New Roman" panose="02020603050405020304" pitchFamily="18" charset="0"/>
                <a:cs typeface="Times New Roman" panose="02020603050405020304" pitchFamily="18" charset="0"/>
              </a:rPr>
              <a:t>Typical digital currencies do not require intermediaries and are often the cheapest method for trading currencies.</a:t>
            </a:r>
          </a:p>
          <a:p>
            <a:pPr lvl="1"/>
            <a:r>
              <a:rPr lang="en-US" kern="0" spc="5" dirty="0">
                <a:solidFill>
                  <a:srgbClr val="111111"/>
                </a:solidFill>
                <a:effectLst/>
                <a:latin typeface="+mn-lt"/>
                <a:ea typeface="Times New Roman" panose="02020603050405020304" pitchFamily="18" charset="0"/>
                <a:cs typeface="Times New Roman" panose="02020603050405020304" pitchFamily="18" charset="0"/>
              </a:rPr>
              <a:t>All cryptocurrencies are digital currencies, but not all digital currencies are cryptocurrencies.</a:t>
            </a:r>
            <a:endParaRPr lang="en-US" kern="100" dirty="0">
              <a:solidFill>
                <a:srgbClr val="111111"/>
              </a:solidFill>
              <a:effectLst/>
              <a:latin typeface="+mn-lt"/>
              <a:ea typeface="Calibri" panose="020F0502020204030204" pitchFamily="34" charset="0"/>
              <a:cs typeface="Times New Roman" panose="02020603050405020304" pitchFamily="18" charset="0"/>
            </a:endParaRPr>
          </a:p>
          <a:p>
            <a:pPr lvl="1"/>
            <a:r>
              <a:rPr lang="en-US" kern="0" spc="5" dirty="0">
                <a:solidFill>
                  <a:srgbClr val="111111"/>
                </a:solidFill>
                <a:effectLst/>
                <a:latin typeface="+mn-lt"/>
                <a:ea typeface="Times New Roman" panose="02020603050405020304" pitchFamily="18" charset="0"/>
                <a:cs typeface="Times New Roman" panose="02020603050405020304" pitchFamily="18" charset="0"/>
              </a:rPr>
              <a:t>Some of the advantages of digital currencies are that they enable seamless transfer of value and can make transaction costs cheaper.</a:t>
            </a:r>
            <a:endParaRPr lang="en-US" kern="100" dirty="0">
              <a:solidFill>
                <a:srgbClr val="111111"/>
              </a:solidFill>
              <a:effectLst/>
              <a:latin typeface="+mn-lt"/>
              <a:ea typeface="Calibri" panose="020F0502020204030204" pitchFamily="34" charset="0"/>
              <a:cs typeface="Times New Roman" panose="02020603050405020304" pitchFamily="18" charset="0"/>
            </a:endParaRPr>
          </a:p>
          <a:p>
            <a:pPr lvl="1"/>
            <a:r>
              <a:rPr lang="en-US" kern="0" spc="5" dirty="0">
                <a:solidFill>
                  <a:srgbClr val="111111"/>
                </a:solidFill>
                <a:effectLst/>
                <a:latin typeface="+mn-lt"/>
                <a:ea typeface="Times New Roman" panose="02020603050405020304" pitchFamily="18" charset="0"/>
                <a:cs typeface="Times New Roman" panose="02020603050405020304" pitchFamily="18" charset="0"/>
              </a:rPr>
              <a:t>Some of the disadvantages of digital currencies are that they can be volatile to trade and are susceptible to hacks.</a:t>
            </a:r>
            <a:endParaRPr lang="en-US" kern="100" dirty="0">
              <a:solidFill>
                <a:srgbClr val="111111"/>
              </a:solidFill>
              <a:effectLst/>
              <a:latin typeface="+mn-lt"/>
              <a:ea typeface="Calibri" panose="020F0502020204030204" pitchFamily="34" charset="0"/>
              <a:cs typeface="Times New Roman" panose="02020603050405020304" pitchFamily="18" charset="0"/>
            </a:endParaRPr>
          </a:p>
          <a:p>
            <a:pPr lvl="1"/>
            <a:endParaRPr lang="en-US" sz="1800" kern="100" dirty="0">
              <a:solidFill>
                <a:srgbClr val="111111"/>
              </a:solidFill>
              <a:effectLst/>
              <a:latin typeface="Calibri" panose="020F0502020204030204" pitchFamily="34" charset="0"/>
              <a:ea typeface="Calibri" panose="020F0502020204030204" pitchFamily="34" charset="0"/>
              <a:cs typeface="Times New Roman" panose="02020603050405020304" pitchFamily="18" charset="0"/>
            </a:endParaRPr>
          </a:p>
          <a:p>
            <a:pPr lvl="1"/>
            <a:endParaRPr lang="en-US" dirty="0"/>
          </a:p>
          <a:p>
            <a:endParaRPr lang="en-US" dirty="0"/>
          </a:p>
        </p:txBody>
      </p:sp>
    </p:spTree>
    <p:extLst>
      <p:ext uri="{BB962C8B-B14F-4D97-AF65-F5344CB8AC3E}">
        <p14:creationId xmlns:p14="http://schemas.microsoft.com/office/powerpoint/2010/main" val="764098359"/>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FE34D-7B03-01B1-AA11-FE2339824345}"/>
              </a:ext>
            </a:extLst>
          </p:cNvPr>
          <p:cNvSpPr>
            <a:spLocks noGrp="1"/>
          </p:cNvSpPr>
          <p:nvPr>
            <p:ph type="title"/>
          </p:nvPr>
        </p:nvSpPr>
        <p:spPr/>
        <p:txBody>
          <a:bodyPr/>
          <a:lstStyle/>
          <a:p>
            <a:r>
              <a:rPr lang="en-US" dirty="0"/>
              <a:t>LET’S BREIFLY DISCUSS WHAT IS DEVELOPING!</a:t>
            </a:r>
          </a:p>
        </p:txBody>
      </p:sp>
      <p:sp>
        <p:nvSpPr>
          <p:cNvPr id="3" name="Content Placeholder 2">
            <a:extLst>
              <a:ext uri="{FF2B5EF4-FFF2-40B4-BE49-F238E27FC236}">
                <a16:creationId xmlns:a16="http://schemas.microsoft.com/office/drawing/2014/main" id="{6592367D-C2CB-C35D-55C1-C9FF69C831D5}"/>
              </a:ext>
            </a:extLst>
          </p:cNvPr>
          <p:cNvSpPr>
            <a:spLocks noGrp="1"/>
          </p:cNvSpPr>
          <p:nvPr>
            <p:ph idx="1"/>
          </p:nvPr>
        </p:nvSpPr>
        <p:spPr>
          <a:xfrm>
            <a:off x="0" y="2010920"/>
            <a:ext cx="9144000" cy="4237480"/>
          </a:xfrm>
        </p:spPr>
        <p:txBody>
          <a:bodyPr>
            <a:normAutofit/>
          </a:bodyPr>
          <a:lstStyle/>
          <a:p>
            <a:pPr marL="0" indent="0">
              <a:buNone/>
            </a:pPr>
            <a:r>
              <a:rPr lang="en-US" dirty="0"/>
              <a:t>NEW TAX CODE IN 2026</a:t>
            </a:r>
          </a:p>
          <a:p>
            <a:pPr lvl="1"/>
            <a:r>
              <a:rPr lang="en-US" sz="2000" dirty="0">
                <a:latin typeface="+mn-lt"/>
              </a:rPr>
              <a:t>Present tax code expires December 31, 2025</a:t>
            </a:r>
          </a:p>
          <a:p>
            <a:pPr lvl="1"/>
            <a:r>
              <a:rPr lang="en-US" sz="2000" dirty="0">
                <a:latin typeface="+mn-lt"/>
              </a:rPr>
              <a:t>National Debt will soon top 33,000,000,000,000 (trillion).  </a:t>
            </a:r>
          </a:p>
          <a:p>
            <a:pPr lvl="1"/>
            <a:r>
              <a:rPr lang="en-US" sz="2000" dirty="0">
                <a:latin typeface="+mn-lt"/>
              </a:rPr>
              <a:t>Social Security is running a deficit and is scheduled to be out of money in 2035.</a:t>
            </a:r>
          </a:p>
          <a:p>
            <a:pPr lvl="1"/>
            <a:r>
              <a:rPr lang="en-US" sz="2000" dirty="0">
                <a:latin typeface="+mn-lt"/>
              </a:rPr>
              <a:t>C- on infrastructure is requiring repairs and new developments</a:t>
            </a:r>
          </a:p>
          <a:p>
            <a:pPr lvl="1"/>
            <a:r>
              <a:rPr lang="en-US" sz="2000" dirty="0">
                <a:latin typeface="+mn-lt"/>
              </a:rPr>
              <a:t>Corporate taxes will likely increase.</a:t>
            </a:r>
          </a:p>
          <a:p>
            <a:pPr lvl="1"/>
            <a:r>
              <a:rPr lang="en-US" sz="2000" dirty="0">
                <a:latin typeface="+mn-lt"/>
              </a:rPr>
              <a:t>The Budget Reconciliation Process now requires only a simple majority to change debt limits and increase spending.</a:t>
            </a:r>
          </a:p>
          <a:p>
            <a:pPr lvl="1"/>
            <a:r>
              <a:rPr lang="en-US" sz="2000" b="0" i="0" dirty="0">
                <a:solidFill>
                  <a:srgbClr val="111111"/>
                </a:solidFill>
                <a:effectLst/>
                <a:latin typeface="+mn-lt"/>
              </a:rPr>
              <a:t>tax cuts are set to expire at the end of 2025 and 2026 tax rates and tax brackets will be higher for most households. Without further legislation, the TCJA tax cut for households is set to expire at the end of 2025. Households could see tax rates revert to 2017 levels in 2026.</a:t>
            </a:r>
            <a:r>
              <a:rPr lang="en-US" sz="2000" b="0" i="0" dirty="0">
                <a:solidFill>
                  <a:schemeClr val="tx1"/>
                </a:solidFill>
                <a:effectLst/>
                <a:latin typeface="+mn-lt"/>
              </a:rPr>
              <a:t> </a:t>
            </a:r>
            <a:r>
              <a:rPr lang="en-US" sz="2000" b="0" i="0" dirty="0">
                <a:solidFill>
                  <a:schemeClr val="tx1"/>
                </a:solidFill>
                <a:effectLst/>
                <a:latin typeface="+mn-lt"/>
                <a:hlinkClick r:id="rId2">
                  <a:extLst>
                    <a:ext uri="{A12FA001-AC4F-418D-AE19-62706E023703}">
                      <ahyp:hlinkClr xmlns:ahyp="http://schemas.microsoft.com/office/drawing/2018/hyperlinkcolor" val="tx"/>
                    </a:ext>
                  </a:extLst>
                </a:hlinkClick>
              </a:rPr>
              <a:t>For many people, their tax burden will rise </a:t>
            </a:r>
            <a:endParaRPr lang="en-US" sz="2000" dirty="0">
              <a:solidFill>
                <a:schemeClr val="tx1"/>
              </a:solidFill>
              <a:latin typeface="+mn-lt"/>
            </a:endParaRPr>
          </a:p>
        </p:txBody>
      </p:sp>
    </p:spTree>
    <p:extLst>
      <p:ext uri="{BB962C8B-B14F-4D97-AF65-F5344CB8AC3E}">
        <p14:creationId xmlns:p14="http://schemas.microsoft.com/office/powerpoint/2010/main" val="175194604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FE34D-7B03-01B1-AA11-FE2339824345}"/>
              </a:ext>
            </a:extLst>
          </p:cNvPr>
          <p:cNvSpPr>
            <a:spLocks noGrp="1"/>
          </p:cNvSpPr>
          <p:nvPr>
            <p:ph type="title"/>
          </p:nvPr>
        </p:nvSpPr>
        <p:spPr/>
        <p:txBody>
          <a:bodyPr/>
          <a:lstStyle/>
          <a:p>
            <a:r>
              <a:rPr lang="en-US" dirty="0"/>
              <a:t>LET’S BRIEFLY DISCUSS WHAT IS DEVELOPING!</a:t>
            </a:r>
          </a:p>
        </p:txBody>
      </p:sp>
      <p:sp>
        <p:nvSpPr>
          <p:cNvPr id="3" name="Content Placeholder 2">
            <a:extLst>
              <a:ext uri="{FF2B5EF4-FFF2-40B4-BE49-F238E27FC236}">
                <a16:creationId xmlns:a16="http://schemas.microsoft.com/office/drawing/2014/main" id="{6592367D-C2CB-C35D-55C1-C9FF69C831D5}"/>
              </a:ext>
            </a:extLst>
          </p:cNvPr>
          <p:cNvSpPr>
            <a:spLocks noGrp="1"/>
          </p:cNvSpPr>
          <p:nvPr>
            <p:ph idx="1"/>
          </p:nvPr>
        </p:nvSpPr>
        <p:spPr>
          <a:xfrm>
            <a:off x="0" y="1524000"/>
            <a:ext cx="9144000" cy="4572000"/>
          </a:xfrm>
        </p:spPr>
        <p:txBody>
          <a:bodyPr>
            <a:normAutofit/>
          </a:bodyPr>
          <a:lstStyle/>
          <a:p>
            <a:pPr marL="0" indent="0">
              <a:buNone/>
            </a:pPr>
            <a:r>
              <a:rPr lang="en-US" dirty="0"/>
              <a:t>STOCK MARKET VOLATILITY</a:t>
            </a:r>
          </a:p>
          <a:p>
            <a:pPr lvl="1"/>
            <a:r>
              <a:rPr lang="en-US" sz="2000" b="0" i="0" u="sng" dirty="0">
                <a:solidFill>
                  <a:srgbClr val="101010"/>
                </a:solidFill>
                <a:effectLst/>
                <a:latin typeface="+mn-lt"/>
                <a:hlinkClick r:id="rId2"/>
              </a:rPr>
              <a:t>401(k) plan participants</a:t>
            </a:r>
            <a:r>
              <a:rPr lang="en-US" sz="2000" b="0" i="0" dirty="0">
                <a:solidFill>
                  <a:srgbClr val="101010"/>
                </a:solidFill>
                <a:effectLst/>
                <a:latin typeface="+mn-lt"/>
              </a:rPr>
              <a:t> have lost about </a:t>
            </a:r>
            <a:r>
              <a:rPr lang="en-US" sz="2000" b="1" i="0" dirty="0">
                <a:solidFill>
                  <a:srgbClr val="101010"/>
                </a:solidFill>
                <a:effectLst/>
                <a:latin typeface="+mn-lt"/>
              </a:rPr>
              <a:t>$1.4 trillion from their accounts since the end of 2021.</a:t>
            </a:r>
            <a:r>
              <a:rPr lang="en-US" sz="2000" b="0" i="0" dirty="0">
                <a:solidFill>
                  <a:srgbClr val="101010"/>
                </a:solidFill>
                <a:effectLst/>
                <a:latin typeface="+mn-lt"/>
              </a:rPr>
              <a:t> </a:t>
            </a:r>
          </a:p>
          <a:p>
            <a:pPr lvl="1"/>
            <a:r>
              <a:rPr lang="en-US" sz="2000" b="0" i="0" dirty="0">
                <a:solidFill>
                  <a:srgbClr val="101010"/>
                </a:solidFill>
                <a:effectLst/>
                <a:latin typeface="+mn-lt"/>
              </a:rPr>
              <a:t>People with IRAs — most of which are 401(k) rollovers — </a:t>
            </a:r>
            <a:r>
              <a:rPr lang="en-US" sz="2000" b="1" i="0" dirty="0">
                <a:solidFill>
                  <a:srgbClr val="101010"/>
                </a:solidFill>
                <a:effectLst/>
                <a:latin typeface="+mn-lt"/>
              </a:rPr>
              <a:t>have lost $2 trillion this year</a:t>
            </a:r>
            <a:r>
              <a:rPr lang="en-US" sz="2000" b="0" i="0" dirty="0">
                <a:solidFill>
                  <a:srgbClr val="101010"/>
                </a:solidFill>
                <a:effectLst/>
                <a:latin typeface="+mn-lt"/>
              </a:rPr>
              <a:t>.</a:t>
            </a:r>
            <a:endParaRPr lang="en-US" sz="2000" dirty="0">
              <a:latin typeface="+mn-lt"/>
            </a:endParaRPr>
          </a:p>
          <a:p>
            <a:pPr lvl="1"/>
            <a:r>
              <a:rPr lang="en-US" dirty="0"/>
              <a:t>A Bear market occurs every 56 months.</a:t>
            </a:r>
          </a:p>
          <a:p>
            <a:pPr lvl="1"/>
            <a:r>
              <a:rPr lang="en-US" b="0" i="0" dirty="0">
                <a:solidFill>
                  <a:srgbClr val="333333"/>
                </a:solidFill>
                <a:effectLst/>
                <a:latin typeface="Georgia" panose="02040502050405020303" pitchFamily="18" charset="0"/>
              </a:rPr>
              <a:t>The current bear market has now been running for just over ten months.</a:t>
            </a:r>
          </a:p>
          <a:p>
            <a:pPr lvl="1"/>
            <a:r>
              <a:rPr lang="en-US" b="0" i="0" dirty="0">
                <a:solidFill>
                  <a:srgbClr val="333333"/>
                </a:solidFill>
                <a:effectLst/>
                <a:latin typeface="Georgia" panose="02040502050405020303" pitchFamily="18" charset="0"/>
              </a:rPr>
              <a:t>This is longer than the average bear market at 9.6 months, but shorter than the longest ever which lasted a full 20 months back in 1973/74.</a:t>
            </a:r>
          </a:p>
          <a:p>
            <a:pPr lvl="1"/>
            <a:r>
              <a:rPr lang="en-US" b="0" i="0" dirty="0">
                <a:solidFill>
                  <a:srgbClr val="333333"/>
                </a:solidFill>
                <a:effectLst/>
                <a:latin typeface="Georgia" panose="02040502050405020303" pitchFamily="18" charset="0"/>
              </a:rPr>
              <a:t>The probability of an economic recession looks to be growing, interest rates are on the up and inflation remains high. Even the real estate market has </a:t>
            </a:r>
            <a:r>
              <a:rPr lang="en-US" b="0" i="0" u="none" strike="noStrike" dirty="0">
                <a:solidFill>
                  <a:srgbClr val="003891"/>
                </a:solidFill>
                <a:effectLst/>
                <a:latin typeface="Georgia" panose="02040502050405020303" pitchFamily="18" charset="0"/>
                <a:hlinkClick r:id="rId3" tooltip="https://www.forbes.com/sites/qai/2022/11/22/whats-the-outlook-for-the-housing-market/?sh=679926584f51"/>
              </a:rPr>
              <a:t>started to come off it's all time highs</a:t>
            </a:r>
            <a:r>
              <a:rPr lang="en-US" b="0" i="0" dirty="0">
                <a:solidFill>
                  <a:srgbClr val="333333"/>
                </a:solidFill>
                <a:effectLst/>
                <a:latin typeface="Georgia" panose="02040502050405020303" pitchFamily="18" charset="0"/>
              </a:rPr>
              <a:t>.</a:t>
            </a:r>
          </a:p>
          <a:p>
            <a:pPr lvl="1"/>
            <a:r>
              <a:rPr lang="en-US" b="0" i="0" dirty="0">
                <a:solidFill>
                  <a:srgbClr val="333333"/>
                </a:solidFill>
                <a:effectLst/>
                <a:latin typeface="Georgia" panose="02040502050405020303" pitchFamily="18" charset="0"/>
              </a:rPr>
              <a:t>For investors, it might mean we’ve got a ways to go, which means looking for ways to protect your portfolio in the meantime.</a:t>
            </a:r>
          </a:p>
          <a:p>
            <a:pPr lvl="1"/>
            <a:endParaRPr lang="en-US" b="0" i="0" dirty="0">
              <a:solidFill>
                <a:srgbClr val="333333"/>
              </a:solidFill>
              <a:effectLst/>
              <a:latin typeface="Georgia" panose="02040502050405020303" pitchFamily="18" charset="0"/>
            </a:endParaRPr>
          </a:p>
          <a:p>
            <a:pPr lvl="1"/>
            <a:endParaRPr lang="en-US" b="0" i="0" dirty="0">
              <a:solidFill>
                <a:srgbClr val="333333"/>
              </a:solidFill>
              <a:effectLst/>
              <a:latin typeface="Georgia" panose="02040502050405020303" pitchFamily="18" charset="0"/>
            </a:endParaRPr>
          </a:p>
          <a:p>
            <a:pPr lvl="1"/>
            <a:endParaRPr lang="en-US" dirty="0"/>
          </a:p>
        </p:txBody>
      </p:sp>
    </p:spTree>
    <p:extLst>
      <p:ext uri="{BB962C8B-B14F-4D97-AF65-F5344CB8AC3E}">
        <p14:creationId xmlns:p14="http://schemas.microsoft.com/office/powerpoint/2010/main" val="321203243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FE34D-7B03-01B1-AA11-FE2339824345}"/>
              </a:ext>
            </a:extLst>
          </p:cNvPr>
          <p:cNvSpPr>
            <a:spLocks noGrp="1"/>
          </p:cNvSpPr>
          <p:nvPr>
            <p:ph type="title"/>
          </p:nvPr>
        </p:nvSpPr>
        <p:spPr/>
        <p:txBody>
          <a:bodyPr/>
          <a:lstStyle/>
          <a:p>
            <a:r>
              <a:rPr lang="en-US" dirty="0"/>
              <a:t>LET’S BRIEFLY DISCUSS WHAT IS DEVELOPING!</a:t>
            </a:r>
          </a:p>
        </p:txBody>
      </p:sp>
      <p:sp>
        <p:nvSpPr>
          <p:cNvPr id="3" name="Content Placeholder 2">
            <a:extLst>
              <a:ext uri="{FF2B5EF4-FFF2-40B4-BE49-F238E27FC236}">
                <a16:creationId xmlns:a16="http://schemas.microsoft.com/office/drawing/2014/main" id="{6592367D-C2CB-C35D-55C1-C9FF69C831D5}"/>
              </a:ext>
            </a:extLst>
          </p:cNvPr>
          <p:cNvSpPr>
            <a:spLocks noGrp="1"/>
          </p:cNvSpPr>
          <p:nvPr>
            <p:ph idx="1"/>
          </p:nvPr>
        </p:nvSpPr>
        <p:spPr>
          <a:xfrm>
            <a:off x="0" y="1524000"/>
            <a:ext cx="9144000" cy="4572000"/>
          </a:xfrm>
        </p:spPr>
        <p:txBody>
          <a:bodyPr>
            <a:normAutofit/>
          </a:bodyPr>
          <a:lstStyle/>
          <a:p>
            <a:pPr marL="0" indent="0">
              <a:buNone/>
            </a:pPr>
            <a:r>
              <a:rPr lang="en-US" dirty="0"/>
              <a:t>RETIREMENT</a:t>
            </a:r>
          </a:p>
          <a:p>
            <a:pPr lvl="1"/>
            <a:r>
              <a:rPr lang="en-US" sz="2000" b="0" i="0" dirty="0">
                <a:solidFill>
                  <a:srgbClr val="101010"/>
                </a:solidFill>
                <a:effectLst/>
                <a:latin typeface="+mn-lt"/>
              </a:rPr>
              <a:t>Inflation requires more money in retirement.</a:t>
            </a:r>
          </a:p>
          <a:p>
            <a:pPr lvl="1"/>
            <a:r>
              <a:rPr lang="en-US" b="0" i="0" dirty="0">
                <a:solidFill>
                  <a:srgbClr val="333333"/>
                </a:solidFill>
                <a:effectLst/>
                <a:latin typeface="Georgia" panose="02040502050405020303" pitchFamily="18" charset="0"/>
              </a:rPr>
              <a:t>Healthcare costs are rising.</a:t>
            </a:r>
          </a:p>
          <a:p>
            <a:pPr lvl="1"/>
            <a:r>
              <a:rPr lang="en-US" b="0" i="0" dirty="0">
                <a:solidFill>
                  <a:srgbClr val="111111"/>
                </a:solidFill>
                <a:effectLst/>
                <a:latin typeface="Roboto" panose="02000000000000000000" pitchFamily="2" charset="0"/>
              </a:rPr>
              <a:t>Every day until 2030, 10,000 “Baby Boomers” will reach the age of 65.</a:t>
            </a:r>
            <a:endParaRPr lang="en-US" dirty="0">
              <a:solidFill>
                <a:srgbClr val="333333"/>
              </a:solidFill>
              <a:latin typeface="Georgia" panose="02040502050405020303" pitchFamily="18" charset="0"/>
            </a:endParaRPr>
          </a:p>
          <a:p>
            <a:pPr lvl="1"/>
            <a:r>
              <a:rPr lang="en-US" b="1" i="0" dirty="0">
                <a:solidFill>
                  <a:srgbClr val="111111"/>
                </a:solidFill>
                <a:effectLst/>
                <a:latin typeface="Roboto" panose="02000000000000000000" pitchFamily="2" charset="0"/>
              </a:rPr>
              <a:t>Seven out of every 10 people</a:t>
            </a:r>
            <a:r>
              <a:rPr lang="en-US" b="0" i="0" dirty="0">
                <a:solidFill>
                  <a:srgbClr val="111111"/>
                </a:solidFill>
                <a:effectLst/>
                <a:latin typeface="Roboto" panose="02000000000000000000" pitchFamily="2" charset="0"/>
              </a:rPr>
              <a:t> will require long-term care. </a:t>
            </a:r>
            <a:endParaRPr lang="en-US" b="0" i="0" dirty="0">
              <a:solidFill>
                <a:srgbClr val="333333"/>
              </a:solidFill>
              <a:effectLst/>
              <a:latin typeface="Georgia" panose="02040502050405020303" pitchFamily="18" charset="0"/>
            </a:endParaRPr>
          </a:p>
          <a:p>
            <a:pPr lvl="1"/>
            <a:r>
              <a:rPr lang="en-US" b="0" i="0" dirty="0">
                <a:solidFill>
                  <a:srgbClr val="666666"/>
                </a:solidFill>
                <a:effectLst/>
                <a:latin typeface="Roboto" panose="02000000000000000000" pitchFamily="2" charset="0"/>
              </a:rPr>
              <a:t>Retirement planning should include determining time horizons, estimating expenses, calculating required after-tax returns, assessing risk tolerance , and doing estate planning.</a:t>
            </a:r>
          </a:p>
          <a:p>
            <a:pPr lvl="1"/>
            <a:r>
              <a:rPr lang="en-US" b="0" i="0" dirty="0">
                <a:solidFill>
                  <a:srgbClr val="666666"/>
                </a:solidFill>
                <a:effectLst/>
                <a:latin typeface="Roboto" panose="02000000000000000000" pitchFamily="2" charset="0"/>
              </a:rPr>
              <a:t>Start planning for retirement as soon as you can to take advantage of the power of compounding.</a:t>
            </a:r>
          </a:p>
          <a:p>
            <a:pPr lvl="1"/>
            <a:r>
              <a:rPr lang="en-US" b="0" i="0" dirty="0">
                <a:solidFill>
                  <a:srgbClr val="666666"/>
                </a:solidFill>
                <a:effectLst/>
                <a:latin typeface="Roboto" panose="02000000000000000000" pitchFamily="2" charset="0"/>
              </a:rPr>
              <a:t>Younger investors can take more risk with their investments, while investors closer to retirement should be more conservative.</a:t>
            </a:r>
          </a:p>
          <a:p>
            <a:pPr lvl="1"/>
            <a:r>
              <a:rPr lang="en-US" dirty="0">
                <a:solidFill>
                  <a:srgbClr val="333333"/>
                </a:solidFill>
                <a:latin typeface="Georgia" panose="02040502050405020303" pitchFamily="18" charset="0"/>
              </a:rPr>
              <a:t>It is very important to develop a Retirement Income Plan that including a good budget.</a:t>
            </a:r>
            <a:endParaRPr lang="en-US" b="0" i="0" dirty="0">
              <a:solidFill>
                <a:srgbClr val="333333"/>
              </a:solidFill>
              <a:effectLst/>
              <a:latin typeface="Georgia" panose="02040502050405020303" pitchFamily="18" charset="0"/>
            </a:endParaRPr>
          </a:p>
          <a:p>
            <a:pPr lvl="1"/>
            <a:endParaRPr lang="en-US" b="0" i="0" dirty="0">
              <a:solidFill>
                <a:srgbClr val="333333"/>
              </a:solidFill>
              <a:effectLst/>
              <a:latin typeface="Georgia" panose="02040502050405020303" pitchFamily="18" charset="0"/>
            </a:endParaRPr>
          </a:p>
          <a:p>
            <a:pPr lvl="1"/>
            <a:endParaRPr lang="en-US" b="0" i="0" dirty="0">
              <a:solidFill>
                <a:srgbClr val="333333"/>
              </a:solidFill>
              <a:effectLst/>
              <a:latin typeface="Georgia" panose="02040502050405020303" pitchFamily="18" charset="0"/>
            </a:endParaRPr>
          </a:p>
          <a:p>
            <a:pPr lvl="1"/>
            <a:endParaRPr lang="en-US" dirty="0"/>
          </a:p>
        </p:txBody>
      </p:sp>
    </p:spTree>
    <p:extLst>
      <p:ext uri="{BB962C8B-B14F-4D97-AF65-F5344CB8AC3E}">
        <p14:creationId xmlns:p14="http://schemas.microsoft.com/office/powerpoint/2010/main" val="74967629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FE34D-7B03-01B1-AA11-FE2339824345}"/>
              </a:ext>
            </a:extLst>
          </p:cNvPr>
          <p:cNvSpPr>
            <a:spLocks noGrp="1"/>
          </p:cNvSpPr>
          <p:nvPr>
            <p:ph type="title"/>
          </p:nvPr>
        </p:nvSpPr>
        <p:spPr/>
        <p:txBody>
          <a:bodyPr/>
          <a:lstStyle/>
          <a:p>
            <a:r>
              <a:rPr lang="en-US" dirty="0"/>
              <a:t>LET’S BRIEFLY DISCUSS WHAT IS DEVELOPING!</a:t>
            </a:r>
          </a:p>
        </p:txBody>
      </p:sp>
      <p:sp>
        <p:nvSpPr>
          <p:cNvPr id="3" name="Content Placeholder 2">
            <a:extLst>
              <a:ext uri="{FF2B5EF4-FFF2-40B4-BE49-F238E27FC236}">
                <a16:creationId xmlns:a16="http://schemas.microsoft.com/office/drawing/2014/main" id="{6592367D-C2CB-C35D-55C1-C9FF69C831D5}"/>
              </a:ext>
            </a:extLst>
          </p:cNvPr>
          <p:cNvSpPr>
            <a:spLocks noGrp="1"/>
          </p:cNvSpPr>
          <p:nvPr>
            <p:ph idx="1"/>
          </p:nvPr>
        </p:nvSpPr>
        <p:spPr>
          <a:xfrm>
            <a:off x="0" y="1524000"/>
            <a:ext cx="9144000" cy="4572000"/>
          </a:xfrm>
        </p:spPr>
        <p:txBody>
          <a:bodyPr>
            <a:normAutofit/>
          </a:bodyPr>
          <a:lstStyle/>
          <a:p>
            <a:pPr marL="0" indent="0">
              <a:buNone/>
            </a:pPr>
            <a:r>
              <a:rPr lang="en-US" dirty="0"/>
              <a:t>COLLEGE COSTS AND STUDENT LOANS</a:t>
            </a:r>
          </a:p>
          <a:p>
            <a:pPr lvl="1"/>
            <a:r>
              <a:rPr lang="en-US" dirty="0"/>
              <a:t>The average cost of attending a four-year college or university rose by 497% between 1985 and 2017.</a:t>
            </a:r>
          </a:p>
          <a:p>
            <a:pPr lvl="1"/>
            <a:r>
              <a:rPr lang="en-US" dirty="0"/>
              <a:t>Factors that contribute to this trend are growing demand for degrees, reduced state-level funding for public colleges, rising administrative expenses, and the use of federal student loans.</a:t>
            </a:r>
          </a:p>
          <a:p>
            <a:pPr lvl="1"/>
            <a:r>
              <a:rPr lang="en-US" dirty="0"/>
              <a:t>It is more important than ever to start preparing early and there are a number of things that you can do including investing funds in the right vehicles.</a:t>
            </a:r>
          </a:p>
          <a:p>
            <a:pPr lvl="1"/>
            <a:r>
              <a:rPr lang="en-US" dirty="0"/>
              <a:t>Choosing the right college to attend is very important.  </a:t>
            </a:r>
          </a:p>
          <a:p>
            <a:pPr lvl="1"/>
            <a:r>
              <a:rPr lang="en-US" dirty="0"/>
              <a:t>Shortening the time in college.  Some are taking 6 years to obtain a 4-year degree.</a:t>
            </a:r>
          </a:p>
          <a:p>
            <a:pPr lvl="1"/>
            <a:r>
              <a:rPr lang="en-US" dirty="0"/>
              <a:t>Students can now have an associate’s degree when they graduate high school in many areas.</a:t>
            </a:r>
          </a:p>
          <a:p>
            <a:pPr lvl="1"/>
            <a:r>
              <a:rPr lang="en-US" dirty="0"/>
              <a:t>Some students are far better off getting a skill or a technical degree.  Find out what your child’s talent is.  Let the child have a part in the decision. </a:t>
            </a:r>
          </a:p>
          <a:p>
            <a:pPr lvl="1"/>
            <a:endParaRPr lang="en-US" b="0" i="0" dirty="0">
              <a:solidFill>
                <a:srgbClr val="333333"/>
              </a:solidFill>
              <a:effectLst/>
              <a:latin typeface="+mn-lt"/>
            </a:endParaRPr>
          </a:p>
          <a:p>
            <a:pPr lvl="1"/>
            <a:endParaRPr lang="en-US" b="0" i="0" dirty="0">
              <a:solidFill>
                <a:srgbClr val="333333"/>
              </a:solidFill>
              <a:effectLst/>
              <a:latin typeface="Georgia" panose="02040502050405020303" pitchFamily="18" charset="0"/>
            </a:endParaRPr>
          </a:p>
          <a:p>
            <a:pPr lvl="1"/>
            <a:endParaRPr lang="en-US" dirty="0"/>
          </a:p>
        </p:txBody>
      </p:sp>
    </p:spTree>
    <p:extLst>
      <p:ext uri="{BB962C8B-B14F-4D97-AF65-F5344CB8AC3E}">
        <p14:creationId xmlns:p14="http://schemas.microsoft.com/office/powerpoint/2010/main" val="50405226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F65DF-87CE-4216-9A18-4A9022CF012D}"/>
              </a:ext>
            </a:extLst>
          </p:cNvPr>
          <p:cNvSpPr>
            <a:spLocks noGrp="1"/>
          </p:cNvSpPr>
          <p:nvPr>
            <p:ph type="title"/>
          </p:nvPr>
        </p:nvSpPr>
        <p:spPr>
          <a:xfrm>
            <a:off x="1028697" y="348865"/>
            <a:ext cx="7533018" cy="877729"/>
          </a:xfrm>
        </p:spPr>
        <p:txBody>
          <a:bodyPr anchor="ctr">
            <a:normAutofit/>
          </a:bodyPr>
          <a:lstStyle/>
          <a:p>
            <a:r>
              <a:rPr lang="en-US" sz="3500">
                <a:solidFill>
                  <a:srgbClr val="FFFFFF"/>
                </a:solidFill>
              </a:rPr>
              <a:t>FINAL STEPS</a:t>
            </a:r>
          </a:p>
        </p:txBody>
      </p:sp>
      <p:graphicFrame>
        <p:nvGraphicFramePr>
          <p:cNvPr id="5" name="Content Placeholder 2">
            <a:extLst>
              <a:ext uri="{FF2B5EF4-FFF2-40B4-BE49-F238E27FC236}">
                <a16:creationId xmlns:a16="http://schemas.microsoft.com/office/drawing/2014/main" id="{0B992F37-8712-403A-AB83-0B0CC9E18043}"/>
              </a:ext>
            </a:extLst>
          </p:cNvPr>
          <p:cNvGraphicFramePr>
            <a:graphicFrameLocks noGrp="1"/>
          </p:cNvGraphicFramePr>
          <p:nvPr>
            <p:ph idx="1"/>
            <p:extLst>
              <p:ext uri="{D42A27DB-BD31-4B8C-83A1-F6EECF244321}">
                <p14:modId xmlns:p14="http://schemas.microsoft.com/office/powerpoint/2010/main" val="1915225803"/>
              </p:ext>
            </p:extLst>
          </p:nvPr>
        </p:nvGraphicFramePr>
        <p:xfrm>
          <a:off x="340906" y="1905000"/>
          <a:ext cx="8195871"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57486A00-3B31-A296-C23B-1EA30F73D05F}"/>
              </a:ext>
            </a:extLst>
          </p:cNvPr>
          <p:cNvSpPr txBox="1"/>
          <p:nvPr/>
        </p:nvSpPr>
        <p:spPr>
          <a:xfrm>
            <a:off x="533400" y="609600"/>
            <a:ext cx="8028315" cy="523220"/>
          </a:xfrm>
          <a:prstGeom prst="rect">
            <a:avLst/>
          </a:prstGeom>
          <a:noFill/>
        </p:spPr>
        <p:txBody>
          <a:bodyPr wrap="square" rtlCol="0">
            <a:spAutoFit/>
          </a:bodyPr>
          <a:lstStyle/>
          <a:p>
            <a:pPr algn="ctr"/>
            <a:r>
              <a:rPr lang="en-US" sz="2800" dirty="0"/>
              <a:t>WHAT SHOULD I DO NOW?</a:t>
            </a:r>
          </a:p>
        </p:txBody>
      </p:sp>
    </p:spTree>
    <p:extLst>
      <p:ext uri="{BB962C8B-B14F-4D97-AF65-F5344CB8AC3E}">
        <p14:creationId xmlns:p14="http://schemas.microsoft.com/office/powerpoint/2010/main" val="1852654200"/>
      </p:ext>
    </p:extLst>
  </p:cSld>
  <p:clrMapOvr>
    <a:masterClrMapping/>
  </p:clrMapOvr>
</p:sld>
</file>

<file path=ppt/theme/theme1.xml><?xml version="1.0" encoding="utf-8"?>
<a:theme xmlns:a="http://schemas.openxmlformats.org/drawingml/2006/main" name="1_Office Theme">
  <a:themeElements>
    <a:clrScheme name="COFE colors">
      <a:dk1>
        <a:srgbClr val="131313"/>
      </a:dk1>
      <a:lt1>
        <a:sysClr val="window" lastClr="FFFFFF"/>
      </a:lt1>
      <a:dk2>
        <a:srgbClr val="414141"/>
      </a:dk2>
      <a:lt2>
        <a:srgbClr val="EEECE1"/>
      </a:lt2>
      <a:accent1>
        <a:srgbClr val="196BAC"/>
      </a:accent1>
      <a:accent2>
        <a:srgbClr val="00A651"/>
      </a:accent2>
      <a:accent3>
        <a:srgbClr val="00A651"/>
      </a:accent3>
      <a:accent4>
        <a:srgbClr val="00A651"/>
      </a:accent4>
      <a:accent5>
        <a:srgbClr val="00A651"/>
      </a:accent5>
      <a:accent6>
        <a:srgbClr val="00A651"/>
      </a:accent6>
      <a:hlink>
        <a:srgbClr val="00A651"/>
      </a:hlink>
      <a:folHlink>
        <a:srgbClr val="99FF33"/>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solidFill>
          <a:srgbClr val="D1A395"/>
        </a:soli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solidFill>
          <a:srgbClr val="FFFFFF"/>
        </a:soli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3.xml><?xml version="1.0" encoding="utf-8"?>
<a:theme xmlns:a="http://schemas.openxmlformats.org/drawingml/2006/main" name="1_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39707</TotalTime>
  <Words>12462</Words>
  <Application>Microsoft Office PowerPoint</Application>
  <PresentationFormat>On-screen Show (4:3)</PresentationFormat>
  <Paragraphs>1199</Paragraphs>
  <Slides>97</Slides>
  <Notes>18</Notes>
  <HiddenSlides>0</HiddenSlides>
  <MMClips>0</MMClips>
  <ScaleCrop>false</ScaleCrop>
  <HeadingPairs>
    <vt:vector size="6" baseType="variant">
      <vt:variant>
        <vt:lpstr>Fonts Used</vt:lpstr>
      </vt:variant>
      <vt:variant>
        <vt:i4>24</vt:i4>
      </vt:variant>
      <vt:variant>
        <vt:lpstr>Theme</vt:lpstr>
      </vt:variant>
      <vt:variant>
        <vt:i4>3</vt:i4>
      </vt:variant>
      <vt:variant>
        <vt:lpstr>Slide Titles</vt:lpstr>
      </vt:variant>
      <vt:variant>
        <vt:i4>97</vt:i4>
      </vt:variant>
    </vt:vector>
  </HeadingPairs>
  <TitlesOfParts>
    <vt:vector size="124" baseType="lpstr">
      <vt:lpstr>Abadi</vt:lpstr>
      <vt:lpstr>-apple-system</vt:lpstr>
      <vt:lpstr>Arial</vt:lpstr>
      <vt:lpstr>Calibri</vt:lpstr>
      <vt:lpstr>Cambria</vt:lpstr>
      <vt:lpstr>effra</vt:lpstr>
      <vt:lpstr>Engravers MT</vt:lpstr>
      <vt:lpstr>Franklin Gothic Book</vt:lpstr>
      <vt:lpstr>Georgia</vt:lpstr>
      <vt:lpstr>Gotham</vt:lpstr>
      <vt:lpstr>GothamDisplay</vt:lpstr>
      <vt:lpstr>inherit</vt:lpstr>
      <vt:lpstr>Noto Sans</vt:lpstr>
      <vt:lpstr>Open Sans</vt:lpstr>
      <vt:lpstr>Poppins</vt:lpstr>
      <vt:lpstr>Proxima Nova</vt:lpstr>
      <vt:lpstr>PT Sans</vt:lpstr>
      <vt:lpstr>Roboto</vt:lpstr>
      <vt:lpstr>SourceSansPro</vt:lpstr>
      <vt:lpstr>Symbol</vt:lpstr>
      <vt:lpstr>system-ui</vt:lpstr>
      <vt:lpstr>Trebuchet MS</vt:lpstr>
      <vt:lpstr>Wingdings</vt:lpstr>
      <vt:lpstr>Wingdings 3</vt:lpstr>
      <vt:lpstr>1_Office Theme</vt:lpstr>
      <vt:lpstr>Facet</vt:lpstr>
      <vt:lpstr>1_Facet</vt:lpstr>
      <vt:lpstr>WHO AM I AND WHY DO I HAVE A RIGHT TO TEACH THIS SEMINAR?</vt:lpstr>
      <vt:lpstr>FINANCIAL WELLBEING</vt:lpstr>
      <vt:lpstr>WHAT’S IN THIS PRESENTATION?</vt:lpstr>
      <vt:lpstr>WHAT IS HAPPENING?</vt:lpstr>
      <vt:lpstr>NATIONAL STATISTICS </vt:lpstr>
      <vt:lpstr>INDIVIDUAL AND HOUSEHOLD STATISTICS</vt:lpstr>
      <vt:lpstr>2021 to 2023</vt:lpstr>
      <vt:lpstr>VERY GRIM STATISTICS</vt:lpstr>
      <vt:lpstr>STATISTICAL FACTS</vt:lpstr>
      <vt:lpstr>WHAT DOES ALL THIS MEAN?</vt:lpstr>
      <vt:lpstr>PRINCIPLES OF FINANCE</vt:lpstr>
      <vt:lpstr>PRINCIPLES OF FINANCE</vt:lpstr>
      <vt:lpstr>FIVE BIBLICAL PARABLES DEALING WITH MONEY</vt:lpstr>
      <vt:lpstr>FIVE BIBLICAL PRINCIPLES DEALING WITH MONEY</vt:lpstr>
      <vt:lpstr>BIBLICAL PRINCIPLES SCRIPTURES</vt:lpstr>
      <vt:lpstr>FIVE MORE BIBLICAL PRINCIPLES DEALING WITH MONEY</vt:lpstr>
      <vt:lpstr>WHAT THE SCRIPTURES SAY!</vt:lpstr>
      <vt:lpstr>PRACTICAL SOLUTIONS BASED ON BIBLICAL PRINCIPLES</vt:lpstr>
      <vt:lpstr>SIX PRINCIPLES OF FINANCE</vt:lpstr>
      <vt:lpstr>LEARN WHAT YOU CAN ABOUT MONEY</vt:lpstr>
      <vt:lpstr>YOU HAVE THE ABILITY TO GAIN WEALTH</vt:lpstr>
      <vt:lpstr>PLAN FOR EMERGENCIES</vt:lpstr>
      <vt:lpstr>AVOID DEBT WHENEVER POSSIBLE</vt:lpstr>
      <vt:lpstr>SPEND LESS THAN YOU EARN</vt:lpstr>
      <vt:lpstr>SAVE FOR RETIREMENT</vt:lpstr>
      <vt:lpstr>SIX MORE PRINCIPLES OF FINANCE DEALING WITH MONEY</vt:lpstr>
      <vt:lpstr>BUILD YOUR CREDIT SCORE</vt:lpstr>
      <vt:lpstr>DON’T FALL IN LOVE WITH MONEY</vt:lpstr>
      <vt:lpstr>LEARN TO BE CONTENT WITH WHAT YOU HAVE</vt:lpstr>
      <vt:lpstr>DON’T WORRY ABOUT THE WHAT IF’S</vt:lpstr>
      <vt:lpstr>BUY THE RIGHT AMOUNT OF INSURANCE</vt:lpstr>
      <vt:lpstr>GIVE AND IT WILL BE GIVEN</vt:lpstr>
      <vt:lpstr>SIX MORE PRINCIPLES OF FINANCE EALING WITH</vt:lpstr>
      <vt:lpstr>INCREASE YOUR SAVING RATE SYSTEMATICALLY</vt:lpstr>
      <vt:lpstr>PLAN FOR WHAT YOU BUY</vt:lpstr>
      <vt:lpstr>LEARN THE BASICS OF INVESTING</vt:lpstr>
      <vt:lpstr>UNDERSTAND THE TIME VALUE OF MONEY</vt:lpstr>
      <vt:lpstr>LEARN HOW CREDIT CARDS AND INTEREST RATE WORK</vt:lpstr>
      <vt:lpstr>BALANCE YOUR CHECKBOOK</vt:lpstr>
      <vt:lpstr>SIX MORE PRINCIPLES OF FINANCE EALING WITH</vt:lpstr>
      <vt:lpstr>MAKE A BUDGET AND LIVE WITHIN IT</vt:lpstr>
      <vt:lpstr>LEARN TO SAY NO TO YOURSELF AND YOUR FAMILY</vt:lpstr>
      <vt:lpstr>BE MODEST WHEN ESTIMATING YOUR RETURN ON INVESTMENTS</vt:lpstr>
      <vt:lpstr>MANAGE YOUR DEBT</vt:lpstr>
      <vt:lpstr>MAXIMIZE EMPLOYEE BENEFITS</vt:lpstr>
      <vt:lpstr>UNDERSTAND YOUR PAYCHECK</vt:lpstr>
      <vt:lpstr>PowerPoint Presentation</vt:lpstr>
      <vt:lpstr>PRACTICAL SOLUTIONS BASED ON RECOGNIZED PRINCIPLES</vt:lpstr>
      <vt:lpstr>WHAT CONCERNS DO AMERICAN FAMILIES HAVE?</vt:lpstr>
      <vt:lpstr>HIGH COST OF LIVING</vt:lpstr>
      <vt:lpstr>MAKING A BUDGET</vt:lpstr>
      <vt:lpstr>DON’T LET DEBT DROWN YOU!</vt:lpstr>
      <vt:lpstr>GETTING RID OF CREDIT CARD DEBT!</vt:lpstr>
      <vt:lpstr>LET’S TALK ABOUT MORTGAGES!</vt:lpstr>
      <vt:lpstr>REDUCING CREDIT CARD DEBT</vt:lpstr>
      <vt:lpstr>LET’S TALK ABOUT CAR LOANS!</vt:lpstr>
      <vt:lpstr>HOW CAN YOU SEND YOUR CHILDREN TO COLLEGE?</vt:lpstr>
      <vt:lpstr>LET’S AVOIDING STUDENT LOAN DEBT</vt:lpstr>
      <vt:lpstr>PREPARING FOR THE UNSEEN FUTURE!</vt:lpstr>
      <vt:lpstr>HEALTHCARE – NOW AND FUTURE!</vt:lpstr>
      <vt:lpstr>THOUGHTS TO REMEMBER</vt:lpstr>
      <vt:lpstr>REDUCE  DEBTS OTHER THAN YOUR MORTGAGE</vt:lpstr>
      <vt:lpstr>DEVELOPING YOUR BUDGET</vt:lpstr>
      <vt:lpstr>END OF SESSION TWO SHORT BREAK</vt:lpstr>
      <vt:lpstr>INTRODUCTORY STEPS TO KEEPING EGGS IN YOUR BASKET</vt:lpstr>
      <vt:lpstr>FIRST STEPS</vt:lpstr>
      <vt:lpstr>LET’S TALK ABOUT INVESTMENT TERMINOLOGY</vt:lpstr>
      <vt:lpstr>A FEW MORE TERMS</vt:lpstr>
      <vt:lpstr>INVESTMENT TOOLS AND VEHICLES</vt:lpstr>
      <vt:lpstr>Origins of the IRA Publication 590</vt:lpstr>
      <vt:lpstr>PowerPoint Presentation</vt:lpstr>
      <vt:lpstr>How does an IRA/401k plan work? </vt:lpstr>
      <vt:lpstr>Origins of the Roth IRA Taxpayer Relief Act of 1997</vt:lpstr>
      <vt:lpstr>How does a Roth work?</vt:lpstr>
      <vt:lpstr>LIFE INSURANCE TYPES </vt:lpstr>
      <vt:lpstr>Tax Treatment of Permanent Life Insurance  Section 7702</vt:lpstr>
      <vt:lpstr>How does Permanent Life Insurance work?</vt:lpstr>
      <vt:lpstr>Special Uses of Indexed Universal Life  </vt:lpstr>
      <vt:lpstr>How we see our IRAs &amp; 401(k)…</vt:lpstr>
      <vt:lpstr>PowerPoint Presentation</vt:lpstr>
      <vt:lpstr>PowerPoint Presentation</vt:lpstr>
      <vt:lpstr>PowerPoint Presentation</vt:lpstr>
      <vt:lpstr>PowerPoint Presentation</vt:lpstr>
      <vt:lpstr>Using An IUL For Multiple Uses</vt:lpstr>
      <vt:lpstr>LET’S TALK ABOUT SOCIAL SECURITY</vt:lpstr>
      <vt:lpstr>ANNUITY TYPES </vt:lpstr>
      <vt:lpstr>PowerPoint Presentation</vt:lpstr>
      <vt:lpstr>The Real Value of Downside Protection</vt:lpstr>
      <vt:lpstr>The Real Value of Downside Protection</vt:lpstr>
      <vt:lpstr>The Problem with the Systematic Approach </vt:lpstr>
      <vt:lpstr>Safe Wealth Plan Approach</vt:lpstr>
      <vt:lpstr>LET’S BRIEFLY DISCUSS WHAT IS DEVELOPING! </vt:lpstr>
      <vt:lpstr>LET’S BREIFLY DISCUSS WHAT IS DEVELOPING!</vt:lpstr>
      <vt:lpstr>LET’S BRIEFLY DISCUSS WHAT IS DEVELOPING!</vt:lpstr>
      <vt:lpstr>LET’S BRIEFLY DISCUSS WHAT IS DEVELOPING!</vt:lpstr>
      <vt:lpstr>LET’S BRIEFLY DISCUSS WHAT IS DEVELOPING!</vt:lpstr>
      <vt:lpstr>FINAL STEPS</vt:lpstr>
    </vt:vector>
  </TitlesOfParts>
  <Company>Toshiba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PREPARING FOR RETIREMENT</dc:title>
  <dc:creator>nick farley</dc:creator>
  <cp:lastModifiedBy>Nickie Farley</cp:lastModifiedBy>
  <cp:revision>384</cp:revision>
  <dcterms:created xsi:type="dcterms:W3CDTF">2021-12-23T18:20:12Z</dcterms:created>
  <dcterms:modified xsi:type="dcterms:W3CDTF">2023-09-01T22:15:57Z</dcterms:modified>
</cp:coreProperties>
</file>

<file path=docProps/thumbnail.jpeg>
</file>